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9"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1" i="0" u="none" strike="noStrike" dirty="0">
                <a:solidFill>
                  <a:schemeClr val="dk1"/>
                </a:solidFill>
                <a:latin typeface="Calibri"/>
                <a:ea typeface="Calibri"/>
                <a:cs typeface="Calibri"/>
                <a:sym typeface="Calibri"/>
              </a:rPr>
              <a:t>Studieförbunden som nav för samverkan kring inkludering</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sv-SE" sz="1200" b="0" i="0" u="none" strike="noStrike" dirty="0">
                <a:solidFill>
                  <a:schemeClr val="dk1"/>
                </a:solidFill>
                <a:latin typeface="Calibri"/>
                <a:ea typeface="Calibri"/>
                <a:cs typeface="Calibri"/>
                <a:sym typeface="Calibri"/>
              </a:rPr>
              <a:t>Studieförbunden i de nordiska länderna är djupt förankrade i folkbildningens traditioner som bygger på stark samverkan med en mångfald aktörer inom civilsamhället men också med de offentliga myndigheterna. Genom att studieförbunden möter deltagarna utifrån deras situation och behov blir lärandet effektivt. I folkbildningen knyter deltagarna nätverk ut i samhället som har avgörande betydelse när de ska vidare i arbete eller fortsatta studier. Exempel ges från folkbildningens omfattande insatser för inkludering av nyanlända i nordiska länder.</a:t>
            </a:r>
            <a:endParaRPr dirty="0"/>
          </a:p>
          <a:p>
            <a:pPr marL="0" lvl="0" indent="0" algn="l" rtl="0">
              <a:spcBef>
                <a:spcPts val="0"/>
              </a:spcBef>
              <a:spcAft>
                <a:spcPts val="0"/>
              </a:spcAft>
              <a:buNone/>
            </a:pPr>
            <a:endParaRPr dirty="0"/>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Rubrikbild">
  <p:cSld name="1_Rubrikbild">
    <p:spTree>
      <p:nvGrpSpPr>
        <p:cNvPr id="1"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34"/>
        <p:cNvGrpSpPr/>
        <p:nvPr/>
      </p:nvGrpSpPr>
      <p:grpSpPr>
        <a:xfrm>
          <a:off x="0" y="0"/>
          <a:ext cx="0" cy="0"/>
          <a:chOff x="0" y="0"/>
          <a:chExt cx="0" cy="0"/>
        </a:xfrm>
      </p:grpSpPr>
      <p:sp>
        <p:nvSpPr>
          <p:cNvPr id="35" name="Google Shape;35;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47843"/>
          </a:schemeClr>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pic>
        <p:nvPicPr>
          <p:cNvPr id="15" name="Google Shape;15;p1" descr="logo_liten.png"/>
          <p:cNvPicPr preferRelativeResize="0"/>
          <p:nvPr/>
        </p:nvPicPr>
        <p:blipFill rotWithShape="1">
          <a:blip r:embed="rId14">
            <a:alphaModFix/>
          </a:blip>
          <a:srcRect/>
          <a:stretch/>
        </p:blipFill>
        <p:spPr>
          <a:xfrm>
            <a:off x="11353800" y="5933047"/>
            <a:ext cx="667219" cy="6672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8500"/>
        </a:solidFill>
        <a:effectLst/>
      </p:bgPr>
    </p:bg>
    <p:spTree>
      <p:nvGrpSpPr>
        <p:cNvPr id="1"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a:stretch/>
        </p:blipFill>
        <p:spPr>
          <a:xfrm>
            <a:off x="1375954" y="223032"/>
            <a:ext cx="9425982" cy="6031943"/>
          </a:xfrm>
          <a:prstGeom prst="rect">
            <a:avLst/>
          </a:prstGeom>
          <a:noFill/>
          <a:ln>
            <a:noFill/>
          </a:ln>
        </p:spPr>
      </p:pic>
      <p:sp>
        <p:nvSpPr>
          <p:cNvPr id="92" name="Google Shape;92;p14"/>
          <p:cNvSpPr txBox="1"/>
          <p:nvPr/>
        </p:nvSpPr>
        <p:spPr>
          <a:xfrm>
            <a:off x="1238680" y="5065308"/>
            <a:ext cx="9714640"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3200" b="0" i="0" u="none" strike="noStrike" cap="none">
                <a:solidFill>
                  <a:schemeClr val="lt1"/>
                </a:solidFill>
                <a:latin typeface="Calibri"/>
                <a:ea typeface="Calibri"/>
                <a:cs typeface="Calibri"/>
                <a:sym typeface="Calibri"/>
              </a:rPr>
              <a:t>Man måste veta vad man letar efter</a:t>
            </a:r>
            <a:endParaRPr/>
          </a:p>
          <a:p>
            <a:pPr marL="0" marR="0" lvl="0" indent="0" algn="ctr" rtl="0">
              <a:spcBef>
                <a:spcPts val="0"/>
              </a:spcBef>
              <a:spcAft>
                <a:spcPts val="0"/>
              </a:spcAft>
              <a:buNone/>
            </a:pPr>
            <a:r>
              <a:rPr lang="sv-SE" sz="3200" b="0" i="0" u="none" strike="noStrike" cap="none">
                <a:solidFill>
                  <a:schemeClr val="lt1"/>
                </a:solidFill>
                <a:latin typeface="Calibri"/>
                <a:ea typeface="Calibri"/>
                <a:cs typeface="Calibri"/>
                <a:sym typeface="Calibri"/>
              </a:rPr>
              <a:t>Utredning av Eva Ekengren för Gustav/Studieförbunden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v-SE"/>
              <a:t>Hur upptäcks oegentligheter</a:t>
            </a:r>
            <a:endParaRPr/>
          </a:p>
        </p:txBody>
      </p:sp>
      <p:sp>
        <p:nvSpPr>
          <p:cNvPr id="153" name="Google Shape;153;p23"/>
          <p:cNvSpPr txBox="1">
            <a:spLocks noGrp="1"/>
          </p:cNvSpPr>
          <p:nvPr>
            <p:ph type="body" idx="1"/>
          </p:nvPr>
        </p:nvSpPr>
        <p:spPr>
          <a:xfrm>
            <a:off x="838200" y="1387929"/>
            <a:ext cx="10515600" cy="478903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sv-SE"/>
              <a:t>Tips från en anställd, f d anställd, cirkelledare eller annan person</a:t>
            </a:r>
            <a:endParaRPr/>
          </a:p>
          <a:p>
            <a:pPr marL="228600" lvl="0" indent="-228600" algn="l" rtl="0">
              <a:lnSpc>
                <a:spcPct val="90000"/>
              </a:lnSpc>
              <a:spcBef>
                <a:spcPts val="1800"/>
              </a:spcBef>
              <a:spcAft>
                <a:spcPts val="0"/>
              </a:spcAft>
              <a:buClr>
                <a:schemeClr val="dk1"/>
              </a:buClr>
              <a:buSzPts val="2800"/>
              <a:buChar char="•"/>
            </a:pPr>
            <a:r>
              <a:rPr lang="sv-SE"/>
              <a:t>Till studieförbundet, Folkbildningsrådet eller pressen</a:t>
            </a:r>
            <a:endParaRPr/>
          </a:p>
          <a:p>
            <a:pPr marL="228600" lvl="0" indent="-228600" algn="l" rtl="0">
              <a:lnSpc>
                <a:spcPct val="90000"/>
              </a:lnSpc>
              <a:spcBef>
                <a:spcPts val="1800"/>
              </a:spcBef>
              <a:spcAft>
                <a:spcPts val="0"/>
              </a:spcAft>
              <a:buClr>
                <a:schemeClr val="dk1"/>
              </a:buClr>
              <a:buSzPts val="2800"/>
              <a:buChar char="•"/>
            </a:pPr>
            <a:r>
              <a:rPr lang="sv-SE"/>
              <a:t>Några studieförbund har en visselblåsarfunktion, några andra har en sådan funktion under uppbyggnad</a:t>
            </a:r>
            <a:endParaRPr/>
          </a:p>
          <a:p>
            <a:pPr marL="228600" lvl="0" indent="-228600" algn="l" rtl="0">
              <a:lnSpc>
                <a:spcPct val="90000"/>
              </a:lnSpc>
              <a:spcBef>
                <a:spcPts val="1800"/>
              </a:spcBef>
              <a:spcAft>
                <a:spcPts val="0"/>
              </a:spcAft>
              <a:buClr>
                <a:schemeClr val="dk1"/>
              </a:buClr>
              <a:buSzPts val="2800"/>
              <a:buChar char="•"/>
            </a:pPr>
            <a:r>
              <a:rPr lang="sv-SE"/>
              <a:t>Folkbildningsrådets rimlighetskontroll </a:t>
            </a:r>
            <a:endParaRPr/>
          </a:p>
          <a:p>
            <a:pPr marL="228600" lvl="0" indent="-228600" algn="l" rtl="0">
              <a:lnSpc>
                <a:spcPct val="90000"/>
              </a:lnSpc>
              <a:spcBef>
                <a:spcPts val="1800"/>
              </a:spcBef>
              <a:spcAft>
                <a:spcPts val="0"/>
              </a:spcAft>
              <a:buClr>
                <a:schemeClr val="dk1"/>
              </a:buClr>
              <a:buSzPts val="2800"/>
              <a:buChar char="•"/>
            </a:pPr>
            <a:r>
              <a:rPr lang="sv-SE"/>
              <a:t>Studieförbundens egenkontroll</a:t>
            </a:r>
            <a:endParaRPr/>
          </a:p>
          <a:p>
            <a:pPr marL="228600" lvl="0" indent="-228600" algn="l" rtl="0">
              <a:lnSpc>
                <a:spcPct val="90000"/>
              </a:lnSpc>
              <a:spcBef>
                <a:spcPts val="1800"/>
              </a:spcBef>
              <a:spcAft>
                <a:spcPts val="0"/>
              </a:spcAft>
              <a:buClr>
                <a:schemeClr val="dk1"/>
              </a:buClr>
              <a:buSzPts val="2800"/>
              <a:buChar char="•"/>
            </a:pPr>
            <a:r>
              <a:rPr lang="sv-SE"/>
              <a:t>Studieförbunden har genom lokalt samarbete upptäckt att man rapporterar verksamhet från samma föreningar i flera studieförbund eller det förekommer verksamhet där samma personer deltar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v-SE"/>
              <a:t>Indikatorer verksamhet</a:t>
            </a:r>
            <a:endParaRPr/>
          </a:p>
        </p:txBody>
      </p:sp>
      <p:sp>
        <p:nvSpPr>
          <p:cNvPr id="159" name="Google Shape;159;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1960"/>
              <a:buChar char="•"/>
            </a:pPr>
            <a:r>
              <a:rPr lang="sv-SE" sz="1960"/>
              <a:t>Stor verksamhetsvolym i en förening  </a:t>
            </a:r>
            <a:endParaRPr/>
          </a:p>
          <a:p>
            <a:pPr marL="228600" lvl="0" indent="-228600" algn="l" rtl="0">
              <a:lnSpc>
                <a:spcPct val="70000"/>
              </a:lnSpc>
              <a:spcBef>
                <a:spcPts val="1000"/>
              </a:spcBef>
              <a:spcAft>
                <a:spcPts val="0"/>
              </a:spcAft>
              <a:buClr>
                <a:schemeClr val="dk1"/>
              </a:buClr>
              <a:buSzPts val="1960"/>
              <a:buChar char="•"/>
            </a:pPr>
            <a:r>
              <a:rPr lang="sv-SE" sz="1960"/>
              <a:t>Många studietimmar per unik deltagare  </a:t>
            </a:r>
            <a:endParaRPr/>
          </a:p>
          <a:p>
            <a:pPr marL="228600" lvl="0" indent="-228600" algn="l" rtl="0">
              <a:lnSpc>
                <a:spcPct val="70000"/>
              </a:lnSpc>
              <a:spcBef>
                <a:spcPts val="1000"/>
              </a:spcBef>
              <a:spcAft>
                <a:spcPts val="0"/>
              </a:spcAft>
              <a:buClr>
                <a:schemeClr val="dk1"/>
              </a:buClr>
              <a:buSzPts val="1960"/>
              <a:buChar char="•"/>
            </a:pPr>
            <a:r>
              <a:rPr lang="sv-SE" sz="1960"/>
              <a:t>Många studietimmar per cirkelledare </a:t>
            </a:r>
            <a:endParaRPr/>
          </a:p>
          <a:p>
            <a:pPr marL="228600" lvl="0" indent="-228600" algn="l" rtl="0">
              <a:lnSpc>
                <a:spcPct val="70000"/>
              </a:lnSpc>
              <a:spcBef>
                <a:spcPts val="1000"/>
              </a:spcBef>
              <a:spcAft>
                <a:spcPts val="0"/>
              </a:spcAft>
              <a:buClr>
                <a:schemeClr val="dk1"/>
              </a:buClr>
              <a:buSzPts val="1960"/>
              <a:buChar char="•"/>
            </a:pPr>
            <a:r>
              <a:rPr lang="sv-SE" sz="1960"/>
              <a:t>Stor volym av studietimmar per verksamhetsutvecklare </a:t>
            </a:r>
            <a:endParaRPr/>
          </a:p>
          <a:p>
            <a:pPr marL="228600" lvl="0" indent="-228600" algn="l" rtl="0">
              <a:lnSpc>
                <a:spcPct val="70000"/>
              </a:lnSpc>
              <a:spcBef>
                <a:spcPts val="1000"/>
              </a:spcBef>
              <a:spcAft>
                <a:spcPts val="0"/>
              </a:spcAft>
              <a:buClr>
                <a:schemeClr val="dk1"/>
              </a:buClr>
              <a:buSzPts val="1960"/>
              <a:buChar char="•"/>
            </a:pPr>
            <a:r>
              <a:rPr lang="sv-SE" sz="1960"/>
              <a:t>Få unika deltagare i omfattande verksamhet </a:t>
            </a:r>
            <a:endParaRPr/>
          </a:p>
          <a:p>
            <a:pPr marL="228600" lvl="0" indent="-228600" algn="l" rtl="0">
              <a:lnSpc>
                <a:spcPct val="70000"/>
              </a:lnSpc>
              <a:spcBef>
                <a:spcPts val="1000"/>
              </a:spcBef>
              <a:spcAft>
                <a:spcPts val="0"/>
              </a:spcAft>
              <a:buClr>
                <a:schemeClr val="dk1"/>
              </a:buClr>
              <a:buSzPts val="1960"/>
              <a:buChar char="•"/>
            </a:pPr>
            <a:r>
              <a:rPr lang="sv-SE" sz="1960"/>
              <a:t>Antal arr som person deltagit i både som ledare och deltagare, både studiecirklar, annan folkbildningsverksamhet och kulturprogram </a:t>
            </a:r>
            <a:endParaRPr/>
          </a:p>
          <a:p>
            <a:pPr marL="228600" lvl="0" indent="-228600" algn="l" rtl="0">
              <a:lnSpc>
                <a:spcPct val="70000"/>
              </a:lnSpc>
              <a:spcBef>
                <a:spcPts val="1000"/>
              </a:spcBef>
              <a:spcAft>
                <a:spcPts val="0"/>
              </a:spcAft>
              <a:buClr>
                <a:schemeClr val="dk1"/>
              </a:buClr>
              <a:buSzPts val="1960"/>
              <a:buChar char="•"/>
            </a:pPr>
            <a:r>
              <a:rPr lang="sv-SE" sz="1960"/>
              <a:t>Maxad verksamhet, alla är alltid närvarande alla sammankomster genomförda och godkända </a:t>
            </a:r>
            <a:endParaRPr/>
          </a:p>
          <a:p>
            <a:pPr marL="228600" lvl="0" indent="-228600" algn="l" rtl="0">
              <a:lnSpc>
                <a:spcPct val="70000"/>
              </a:lnSpc>
              <a:spcBef>
                <a:spcPts val="1000"/>
              </a:spcBef>
              <a:spcAft>
                <a:spcPts val="0"/>
              </a:spcAft>
              <a:buClr>
                <a:schemeClr val="dk1"/>
              </a:buClr>
              <a:buSzPts val="1960"/>
              <a:buChar char="•"/>
            </a:pPr>
            <a:r>
              <a:rPr lang="sv-SE" sz="1960"/>
              <a:t>Verksamheten pågår med samma deltagare och samma ämnen under flera år </a:t>
            </a:r>
            <a:endParaRPr/>
          </a:p>
          <a:p>
            <a:pPr marL="228600" lvl="0" indent="-104140" algn="l" rtl="0">
              <a:lnSpc>
                <a:spcPct val="70000"/>
              </a:lnSpc>
              <a:spcBef>
                <a:spcPts val="1000"/>
              </a:spcBef>
              <a:spcAft>
                <a:spcPts val="0"/>
              </a:spcAft>
              <a:buClr>
                <a:schemeClr val="dk1"/>
              </a:buClr>
              <a:buSzPts val="1960"/>
              <a:buNone/>
            </a:pPr>
            <a:endParaRPr sz="1960"/>
          </a:p>
        </p:txBody>
      </p:sp>
      <p:sp>
        <p:nvSpPr>
          <p:cNvPr id="160" name="Google Shape;160;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1960"/>
              <a:buChar char="•"/>
            </a:pPr>
            <a:r>
              <a:rPr lang="sv-SE" sz="1960"/>
              <a:t>Deltagare finns med i verksamhet i flera näraliggande föreningar </a:t>
            </a:r>
            <a:endParaRPr/>
          </a:p>
          <a:p>
            <a:pPr marL="228600" lvl="0" indent="-228600" algn="l" rtl="0">
              <a:lnSpc>
                <a:spcPct val="70000"/>
              </a:lnSpc>
              <a:spcBef>
                <a:spcPts val="1000"/>
              </a:spcBef>
              <a:spcAft>
                <a:spcPts val="0"/>
              </a:spcAft>
              <a:buClr>
                <a:schemeClr val="dk1"/>
              </a:buClr>
              <a:buSzPts val="1960"/>
              <a:buChar char="•"/>
            </a:pPr>
            <a:r>
              <a:rPr lang="sv-SE" sz="1960"/>
              <a:t>Mycket verksamhet i samma lokaler </a:t>
            </a:r>
            <a:endParaRPr/>
          </a:p>
          <a:p>
            <a:pPr marL="228600" lvl="0" indent="-228600" algn="l" rtl="0">
              <a:lnSpc>
                <a:spcPct val="70000"/>
              </a:lnSpc>
              <a:spcBef>
                <a:spcPts val="1000"/>
              </a:spcBef>
              <a:spcAft>
                <a:spcPts val="0"/>
              </a:spcAft>
              <a:buClr>
                <a:schemeClr val="dk1"/>
              </a:buClr>
              <a:buSzPts val="1960"/>
              <a:buChar char="•"/>
            </a:pPr>
            <a:r>
              <a:rPr lang="sv-SE" sz="1960"/>
              <a:t>Tydliga volymökningar  </a:t>
            </a:r>
            <a:endParaRPr/>
          </a:p>
          <a:p>
            <a:pPr marL="228600" lvl="0" indent="-228600" algn="l" rtl="0">
              <a:lnSpc>
                <a:spcPct val="70000"/>
              </a:lnSpc>
              <a:spcBef>
                <a:spcPts val="1000"/>
              </a:spcBef>
              <a:spcAft>
                <a:spcPts val="0"/>
              </a:spcAft>
              <a:buClr>
                <a:schemeClr val="dk1"/>
              </a:buClr>
              <a:buSzPts val="1960"/>
              <a:buChar char="•"/>
            </a:pPr>
            <a:r>
              <a:rPr lang="sv-SE" sz="1960"/>
              <a:t>Deltagare med samma adresser </a:t>
            </a:r>
            <a:endParaRPr/>
          </a:p>
          <a:p>
            <a:pPr marL="228600" lvl="0" indent="-228600" algn="l" rtl="0">
              <a:lnSpc>
                <a:spcPct val="70000"/>
              </a:lnSpc>
              <a:spcBef>
                <a:spcPts val="1000"/>
              </a:spcBef>
              <a:spcAft>
                <a:spcPts val="0"/>
              </a:spcAft>
              <a:buClr>
                <a:schemeClr val="dk1"/>
              </a:buClr>
              <a:buSzPts val="1960"/>
              <a:buChar char="•"/>
            </a:pPr>
            <a:r>
              <a:rPr lang="sv-SE" sz="1960"/>
              <a:t>Deltagare med samma telefonnummer </a:t>
            </a:r>
            <a:endParaRPr/>
          </a:p>
          <a:p>
            <a:pPr marL="228600" lvl="0" indent="-228600" algn="l" rtl="0">
              <a:lnSpc>
                <a:spcPct val="70000"/>
              </a:lnSpc>
              <a:spcBef>
                <a:spcPts val="1000"/>
              </a:spcBef>
              <a:spcAft>
                <a:spcPts val="0"/>
              </a:spcAft>
              <a:buClr>
                <a:schemeClr val="dk1"/>
              </a:buClr>
              <a:buSzPts val="1960"/>
              <a:buChar char="•"/>
            </a:pPr>
            <a:r>
              <a:rPr lang="sv-SE" sz="1960"/>
              <a:t>Flera studiecirklar i deltagares/cirkelledares bostäder </a:t>
            </a:r>
            <a:endParaRPr/>
          </a:p>
          <a:p>
            <a:pPr marL="228600" lvl="0" indent="-228600" algn="l" rtl="0">
              <a:lnSpc>
                <a:spcPct val="70000"/>
              </a:lnSpc>
              <a:spcBef>
                <a:spcPts val="1000"/>
              </a:spcBef>
              <a:spcAft>
                <a:spcPts val="0"/>
              </a:spcAft>
              <a:buClr>
                <a:schemeClr val="dk1"/>
              </a:buClr>
              <a:buSzPts val="1960"/>
              <a:buChar char="•"/>
            </a:pPr>
            <a:r>
              <a:rPr lang="sv-SE" sz="1960"/>
              <a:t> Verksamheten har inte förrapporteras  </a:t>
            </a:r>
            <a:endParaRPr/>
          </a:p>
          <a:p>
            <a:pPr marL="228600" lvl="0" indent="-228600" algn="l" rtl="0">
              <a:lnSpc>
                <a:spcPct val="70000"/>
              </a:lnSpc>
              <a:spcBef>
                <a:spcPts val="1000"/>
              </a:spcBef>
              <a:spcAft>
                <a:spcPts val="0"/>
              </a:spcAft>
              <a:buClr>
                <a:schemeClr val="dk1"/>
              </a:buClr>
              <a:buSzPts val="1960"/>
              <a:buChar char="•"/>
            </a:pPr>
            <a:r>
              <a:rPr lang="sv-SE" sz="1960"/>
              <a:t>Osäkerhet om vem som fört närvaro och som skrivit under närvarolistan – gäller både elistan och papperslistan </a:t>
            </a:r>
            <a:r>
              <a:rPr lang="sv-SE" sz="1960" b="1"/>
              <a:t> </a:t>
            </a:r>
            <a:endParaRPr sz="1960"/>
          </a:p>
          <a:p>
            <a:pPr marL="228600" lvl="0" indent="-228600" algn="l" rtl="0">
              <a:lnSpc>
                <a:spcPct val="70000"/>
              </a:lnSpc>
              <a:spcBef>
                <a:spcPts val="1000"/>
              </a:spcBef>
              <a:spcAft>
                <a:spcPts val="0"/>
              </a:spcAft>
              <a:buClr>
                <a:schemeClr val="dk1"/>
              </a:buClr>
              <a:buSzPts val="1960"/>
              <a:buChar char="•"/>
            </a:pPr>
            <a:r>
              <a:rPr lang="sv-SE" sz="1960"/>
              <a:t>Avvikande och stora kostnadsersättningar  </a:t>
            </a:r>
            <a:endParaRPr/>
          </a:p>
          <a:p>
            <a:pPr marL="228600" lvl="0" indent="-104140" algn="l" rtl="0">
              <a:lnSpc>
                <a:spcPct val="70000"/>
              </a:lnSpc>
              <a:spcBef>
                <a:spcPts val="1000"/>
              </a:spcBef>
              <a:spcAft>
                <a:spcPts val="0"/>
              </a:spcAft>
              <a:buClr>
                <a:schemeClr val="dk1"/>
              </a:buClr>
              <a:buSzPts val="1960"/>
              <a:buNone/>
            </a:pPr>
            <a:endParaRPr sz="196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v-SE"/>
              <a:t>Indikatorer utanordningar och kostnadsersättningar</a:t>
            </a:r>
            <a:endParaRPr/>
          </a:p>
        </p:txBody>
      </p:sp>
      <p:sp>
        <p:nvSpPr>
          <p:cNvPr id="166" name="Google Shape;166;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590"/>
              <a:buChar char="•"/>
            </a:pPr>
            <a:r>
              <a:rPr lang="sv-SE" sz="2590"/>
              <a:t>Stora utbetalningar till en förening </a:t>
            </a:r>
            <a:endParaRPr/>
          </a:p>
          <a:p>
            <a:pPr marL="228600" lvl="0" indent="-228600" algn="l" rtl="0">
              <a:lnSpc>
                <a:spcPct val="90000"/>
              </a:lnSpc>
              <a:spcBef>
                <a:spcPts val="1000"/>
              </a:spcBef>
              <a:spcAft>
                <a:spcPts val="0"/>
              </a:spcAft>
              <a:buClr>
                <a:schemeClr val="dk1"/>
              </a:buClr>
              <a:buSzPts val="2590"/>
              <a:buChar char="•"/>
            </a:pPr>
            <a:r>
              <a:rPr lang="sv-SE" sz="2590"/>
              <a:t>Många olika utbetalningar </a:t>
            </a:r>
            <a:endParaRPr/>
          </a:p>
          <a:p>
            <a:pPr marL="228600" lvl="0" indent="-228600" algn="l" rtl="0">
              <a:lnSpc>
                <a:spcPct val="90000"/>
              </a:lnSpc>
              <a:spcBef>
                <a:spcPts val="1000"/>
              </a:spcBef>
              <a:spcAft>
                <a:spcPts val="0"/>
              </a:spcAft>
              <a:buClr>
                <a:schemeClr val="dk1"/>
              </a:buClr>
              <a:buSzPts val="2590"/>
              <a:buChar char="•"/>
            </a:pPr>
            <a:r>
              <a:rPr lang="sv-SE" sz="2590"/>
              <a:t>Stora kostnadsersättningar för cirkelverksamheten </a:t>
            </a:r>
            <a:endParaRPr/>
          </a:p>
          <a:p>
            <a:pPr marL="228600" lvl="0" indent="-228600" algn="l" rtl="0">
              <a:lnSpc>
                <a:spcPct val="90000"/>
              </a:lnSpc>
              <a:spcBef>
                <a:spcPts val="1000"/>
              </a:spcBef>
              <a:spcAft>
                <a:spcPts val="0"/>
              </a:spcAft>
              <a:buClr>
                <a:schemeClr val="dk1"/>
              </a:buClr>
              <a:buSzPts val="2590"/>
              <a:buChar char="•"/>
            </a:pPr>
            <a:r>
              <a:rPr lang="sv-SE" sz="2590"/>
              <a:t>Orimliga ersättningar för hyra till lokaler </a:t>
            </a:r>
            <a:endParaRPr/>
          </a:p>
          <a:p>
            <a:pPr marL="228600" lvl="0" indent="-228600" algn="l" rtl="0">
              <a:lnSpc>
                <a:spcPct val="90000"/>
              </a:lnSpc>
              <a:spcBef>
                <a:spcPts val="1000"/>
              </a:spcBef>
              <a:spcAft>
                <a:spcPts val="0"/>
              </a:spcAft>
              <a:buClr>
                <a:schemeClr val="dk1"/>
              </a:buClr>
              <a:buSzPts val="2590"/>
              <a:buChar char="•"/>
            </a:pPr>
            <a:r>
              <a:rPr lang="sv-SE" sz="2590"/>
              <a:t>Orimliga ersättningar för hyra till en persons bostad </a:t>
            </a:r>
            <a:endParaRPr/>
          </a:p>
          <a:p>
            <a:pPr marL="228600" lvl="0" indent="-228600" algn="l" rtl="0">
              <a:lnSpc>
                <a:spcPct val="90000"/>
              </a:lnSpc>
              <a:spcBef>
                <a:spcPts val="1000"/>
              </a:spcBef>
              <a:spcAft>
                <a:spcPts val="0"/>
              </a:spcAft>
              <a:buClr>
                <a:schemeClr val="dk1"/>
              </a:buClr>
              <a:buSzPts val="2590"/>
              <a:buChar char="•"/>
            </a:pPr>
            <a:r>
              <a:rPr lang="sv-SE" sz="2590"/>
              <a:t>Oklar status på föreningar och företag som får ersättningar </a:t>
            </a:r>
            <a:endParaRPr/>
          </a:p>
        </p:txBody>
      </p:sp>
      <p:sp>
        <p:nvSpPr>
          <p:cNvPr id="167" name="Google Shape;167;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590"/>
              <a:buChar char="•"/>
            </a:pPr>
            <a:r>
              <a:rPr lang="sv-SE" sz="2590"/>
              <a:t>Utbetalningar till persons bankkonto (inte löner) </a:t>
            </a:r>
            <a:endParaRPr/>
          </a:p>
          <a:p>
            <a:pPr marL="228600" lvl="0" indent="-228600" algn="l" rtl="0">
              <a:lnSpc>
                <a:spcPct val="90000"/>
              </a:lnSpc>
              <a:spcBef>
                <a:spcPts val="1000"/>
              </a:spcBef>
              <a:spcAft>
                <a:spcPts val="0"/>
              </a:spcAft>
              <a:buClr>
                <a:schemeClr val="dk1"/>
              </a:buClr>
              <a:buSzPts val="2590"/>
              <a:buChar char="•"/>
            </a:pPr>
            <a:r>
              <a:rPr lang="sv-SE" sz="2590"/>
              <a:t>Utbetalningar till företag som är inblandade i föreningen </a:t>
            </a:r>
            <a:endParaRPr/>
          </a:p>
          <a:p>
            <a:pPr marL="228600" lvl="0" indent="-228600" algn="l" rtl="0">
              <a:lnSpc>
                <a:spcPct val="90000"/>
              </a:lnSpc>
              <a:spcBef>
                <a:spcPts val="1000"/>
              </a:spcBef>
              <a:spcAft>
                <a:spcPts val="0"/>
              </a:spcAft>
              <a:buClr>
                <a:schemeClr val="dk1"/>
              </a:buClr>
              <a:buSzPts val="2590"/>
              <a:buChar char="•"/>
            </a:pPr>
            <a:r>
              <a:rPr lang="sv-SE" sz="2590"/>
              <a:t>Utbetalningar som görs i panik –ofta stressmoment inblandade </a:t>
            </a:r>
            <a:endParaRPr/>
          </a:p>
          <a:p>
            <a:pPr marL="228600" lvl="0" indent="-228600" algn="l" rtl="0">
              <a:lnSpc>
                <a:spcPct val="90000"/>
              </a:lnSpc>
              <a:spcBef>
                <a:spcPts val="1000"/>
              </a:spcBef>
              <a:spcAft>
                <a:spcPts val="0"/>
              </a:spcAft>
              <a:buClr>
                <a:schemeClr val="dk1"/>
              </a:buClr>
              <a:buSzPts val="2590"/>
              <a:buChar char="•"/>
            </a:pPr>
            <a:r>
              <a:rPr lang="sv-SE" sz="2590"/>
              <a:t>Slentrian i att attestera fakturor och andra utanordningar </a:t>
            </a:r>
            <a:endParaRPr/>
          </a:p>
          <a:p>
            <a:pPr marL="228600" lvl="0" indent="-228600" algn="l" rtl="0">
              <a:lnSpc>
                <a:spcPct val="90000"/>
              </a:lnSpc>
              <a:spcBef>
                <a:spcPts val="1000"/>
              </a:spcBef>
              <a:spcAft>
                <a:spcPts val="0"/>
              </a:spcAft>
              <a:buClr>
                <a:schemeClr val="dk1"/>
              </a:buClr>
              <a:buSzPts val="2590"/>
              <a:buChar char="•"/>
            </a:pPr>
            <a:r>
              <a:rPr lang="sv-SE" sz="2590"/>
              <a:t>Oklart var originalkvitton gällande utbetalningarna finns </a:t>
            </a:r>
            <a:endParaRPr/>
          </a:p>
          <a:p>
            <a:pPr marL="228600" lvl="0" indent="-64135" algn="l" rtl="0">
              <a:lnSpc>
                <a:spcPct val="90000"/>
              </a:lnSpc>
              <a:spcBef>
                <a:spcPts val="1000"/>
              </a:spcBef>
              <a:spcAft>
                <a:spcPts val="0"/>
              </a:spcAft>
              <a:buClr>
                <a:schemeClr val="dk1"/>
              </a:buClr>
              <a:buSzPts val="2590"/>
              <a:buNone/>
            </a:pPr>
            <a:endParaRPr sz="2590"/>
          </a:p>
        </p:txBody>
      </p:sp>
      <p:sp>
        <p:nvSpPr>
          <p:cNvPr id="168" name="Google Shape;168;p25"/>
          <p:cNvSpPr txBox="1"/>
          <p:nvPr/>
        </p:nvSpPr>
        <p:spPr>
          <a:xfrm>
            <a:off x="838200" y="6176963"/>
            <a:ext cx="9734550" cy="523220"/>
          </a:xfrm>
          <a:prstGeom prst="rect">
            <a:avLst/>
          </a:prstGeom>
          <a:solidFill>
            <a:srgbClr val="F6BC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2800">
                <a:solidFill>
                  <a:schemeClr val="accent5"/>
                </a:solidFill>
                <a:latin typeface="Calibri"/>
                <a:ea typeface="Calibri"/>
                <a:cs typeface="Calibri"/>
                <a:sym typeface="Calibri"/>
              </a:rPr>
              <a:t>Viktigt med uppföljning och kontroll genom ekonomihantering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v-SE"/>
              <a:t>Bättre uppföljning och kontroll </a:t>
            </a:r>
            <a:endParaRPr/>
          </a:p>
        </p:txBody>
      </p:sp>
      <p:sp>
        <p:nvSpPr>
          <p:cNvPr id="174" name="Google Shape;174;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sv-SE"/>
              <a:t>Det behöver bli lättare att kunna följa upp och kontrollera verksamhet utifrån de indikatorer som identifierats som risk för verksamheten</a:t>
            </a:r>
            <a:endParaRPr/>
          </a:p>
          <a:p>
            <a:pPr marL="228600" lvl="0" indent="-228600" algn="l" rtl="0">
              <a:lnSpc>
                <a:spcPct val="90000"/>
              </a:lnSpc>
              <a:spcBef>
                <a:spcPts val="1000"/>
              </a:spcBef>
              <a:spcAft>
                <a:spcPts val="0"/>
              </a:spcAft>
              <a:buClr>
                <a:schemeClr val="dk1"/>
              </a:buClr>
              <a:buSzPts val="2800"/>
              <a:buChar char="•"/>
            </a:pPr>
            <a:r>
              <a:rPr lang="sv-SE"/>
              <a:t>Det finns ett stort behov av att kunna korsköra (samköra) flera indikatorer. Först när olika indikatorer samkörts syns mönster eller avvikelse som bör undersökas vidare</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9"/>
          <p:cNvPicPr preferRelativeResize="0"/>
          <p:nvPr/>
        </p:nvPicPr>
        <p:blipFill rotWithShape="1">
          <a:blip r:embed="rId3">
            <a:alphaModFix/>
          </a:blip>
          <a:srcRect/>
          <a:stretch/>
        </p:blipFill>
        <p:spPr>
          <a:xfrm>
            <a:off x="-397290" y="-858579"/>
            <a:ext cx="12589290" cy="91732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5"/>
          <p:cNvPicPr preferRelativeResize="0"/>
          <p:nvPr/>
        </p:nvPicPr>
        <p:blipFill rotWithShape="1">
          <a:blip r:embed="rId3">
            <a:alphaModFix/>
          </a:blip>
          <a:srcRect/>
          <a:stretch/>
        </p:blipFill>
        <p:spPr>
          <a:xfrm>
            <a:off x="4559708" y="-396752"/>
            <a:ext cx="3072583" cy="2879589"/>
          </a:xfrm>
          <a:prstGeom prst="rect">
            <a:avLst/>
          </a:prstGeom>
          <a:noFill/>
          <a:ln>
            <a:noFill/>
          </a:ln>
          <a:effectLst>
            <a:outerShdw blurRad="50800" dist="38100" dir="2700000" algn="tl" rotWithShape="0">
              <a:srgbClr val="000000">
                <a:alpha val="40000"/>
              </a:srgbClr>
            </a:outerShdw>
          </a:effectLst>
        </p:spPr>
      </p:pic>
      <p:pic>
        <p:nvPicPr>
          <p:cNvPr id="98" name="Google Shape;98;p15"/>
          <p:cNvPicPr preferRelativeResize="0"/>
          <p:nvPr/>
        </p:nvPicPr>
        <p:blipFill rotWithShape="1">
          <a:blip r:embed="rId4">
            <a:alphaModFix/>
          </a:blip>
          <a:srcRect/>
          <a:stretch/>
        </p:blipFill>
        <p:spPr>
          <a:xfrm rot="635235">
            <a:off x="7477721" y="714569"/>
            <a:ext cx="4897710" cy="1124607"/>
          </a:xfrm>
          <a:prstGeom prst="rect">
            <a:avLst/>
          </a:prstGeom>
          <a:noFill/>
          <a:ln>
            <a:noFill/>
          </a:ln>
          <a:effectLst>
            <a:outerShdw blurRad="50800" dist="38100" dir="2700000" algn="tl" rotWithShape="0">
              <a:srgbClr val="000000">
                <a:alpha val="40000"/>
              </a:srgbClr>
            </a:outerShdw>
          </a:effectLst>
        </p:spPr>
      </p:pic>
      <p:pic>
        <p:nvPicPr>
          <p:cNvPr id="99" name="Google Shape;99;p15"/>
          <p:cNvPicPr preferRelativeResize="0"/>
          <p:nvPr/>
        </p:nvPicPr>
        <p:blipFill rotWithShape="1">
          <a:blip r:embed="rId5">
            <a:alphaModFix/>
          </a:blip>
          <a:srcRect/>
          <a:stretch/>
        </p:blipFill>
        <p:spPr>
          <a:xfrm>
            <a:off x="6501813" y="5410338"/>
            <a:ext cx="5626389" cy="1358970"/>
          </a:xfrm>
          <a:prstGeom prst="rect">
            <a:avLst/>
          </a:prstGeom>
          <a:noFill/>
          <a:ln>
            <a:noFill/>
          </a:ln>
          <a:effectLst>
            <a:outerShdw blurRad="50800" dist="38100" dir="2700000" algn="tl" rotWithShape="0">
              <a:srgbClr val="000000">
                <a:alpha val="40000"/>
              </a:srgbClr>
            </a:outerShdw>
          </a:effectLst>
        </p:spPr>
      </p:pic>
      <p:pic>
        <p:nvPicPr>
          <p:cNvPr id="100" name="Google Shape;100;p15"/>
          <p:cNvPicPr preferRelativeResize="0"/>
          <p:nvPr/>
        </p:nvPicPr>
        <p:blipFill rotWithShape="1">
          <a:blip r:embed="rId6">
            <a:alphaModFix/>
          </a:blip>
          <a:srcRect/>
          <a:stretch/>
        </p:blipFill>
        <p:spPr>
          <a:xfrm>
            <a:off x="166298" y="0"/>
            <a:ext cx="4299824" cy="4365431"/>
          </a:xfrm>
          <a:prstGeom prst="rect">
            <a:avLst/>
          </a:prstGeom>
          <a:noFill/>
          <a:ln>
            <a:noFill/>
          </a:ln>
          <a:effectLst>
            <a:outerShdw blurRad="50800" dist="38100" dir="2700000" algn="tl" rotWithShape="0">
              <a:srgbClr val="000000">
                <a:alpha val="40000"/>
              </a:srgbClr>
            </a:outerShdw>
          </a:effectLst>
        </p:spPr>
      </p:pic>
      <p:pic>
        <p:nvPicPr>
          <p:cNvPr id="101" name="Google Shape;101;p15"/>
          <p:cNvPicPr preferRelativeResize="0"/>
          <p:nvPr/>
        </p:nvPicPr>
        <p:blipFill rotWithShape="1">
          <a:blip r:embed="rId7">
            <a:alphaModFix/>
          </a:blip>
          <a:srcRect/>
          <a:stretch/>
        </p:blipFill>
        <p:spPr>
          <a:xfrm rot="301891">
            <a:off x="2213560" y="1876543"/>
            <a:ext cx="8369730" cy="3143412"/>
          </a:xfrm>
          <a:prstGeom prst="rect">
            <a:avLst/>
          </a:prstGeom>
          <a:noFill/>
          <a:ln>
            <a:noFill/>
          </a:ln>
          <a:effectLst>
            <a:outerShdw blurRad="50800" dist="38100" dir="2700000" algn="tl" rotWithShape="0">
              <a:srgbClr val="000000">
                <a:alpha val="40000"/>
              </a:srgbClr>
            </a:outerShdw>
          </a:effectLst>
        </p:spPr>
      </p:pic>
      <p:pic>
        <p:nvPicPr>
          <p:cNvPr id="102" name="Google Shape;102;p15"/>
          <p:cNvPicPr preferRelativeResize="0"/>
          <p:nvPr/>
        </p:nvPicPr>
        <p:blipFill rotWithShape="1">
          <a:blip r:embed="rId8">
            <a:alphaModFix/>
          </a:blip>
          <a:srcRect/>
          <a:stretch/>
        </p:blipFill>
        <p:spPr>
          <a:xfrm rot="-439844">
            <a:off x="477867" y="4826611"/>
            <a:ext cx="5372376" cy="1358970"/>
          </a:xfrm>
          <a:prstGeom prst="rect">
            <a:avLst/>
          </a:prstGeom>
          <a:noFill/>
          <a:ln>
            <a:noFill/>
          </a:ln>
          <a:effectLst>
            <a:outerShdw blurRad="50800" dist="38100" dir="2700000" algn="tl" rotWithShape="0">
              <a:srgbClr val="000000">
                <a:alpha val="40000"/>
              </a:srgbClr>
            </a:outerShdw>
          </a:effectLst>
        </p:spPr>
      </p:pic>
      <p:pic>
        <p:nvPicPr>
          <p:cNvPr id="103" name="Google Shape;103;p15"/>
          <p:cNvPicPr preferRelativeResize="0"/>
          <p:nvPr/>
        </p:nvPicPr>
        <p:blipFill rotWithShape="1">
          <a:blip r:embed="rId9">
            <a:alphaModFix/>
          </a:blip>
          <a:srcRect/>
          <a:stretch/>
        </p:blipFill>
        <p:spPr>
          <a:xfrm>
            <a:off x="8287352" y="3457132"/>
            <a:ext cx="3808952" cy="195575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v-SE"/>
              <a:t>Verktyg mot oegentligheter i Gustav</a:t>
            </a:r>
            <a:endParaRPr/>
          </a:p>
        </p:txBody>
      </p:sp>
      <p:sp>
        <p:nvSpPr>
          <p:cNvPr id="109" name="Google Shape;10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sv-SE"/>
              <a:t>Studieförbunden gör datasystemet Gustav åt 9 studieförbund</a:t>
            </a:r>
            <a:endParaRPr/>
          </a:p>
          <a:p>
            <a:pPr marL="228600" lvl="0" indent="-228600" algn="l" rtl="0">
              <a:lnSpc>
                <a:spcPct val="90000"/>
              </a:lnSpc>
              <a:spcBef>
                <a:spcPts val="1000"/>
              </a:spcBef>
              <a:spcAft>
                <a:spcPts val="0"/>
              </a:spcAft>
              <a:buClr>
                <a:schemeClr val="dk1"/>
              </a:buClr>
              <a:buSzPts val="2800"/>
              <a:buChar char="•"/>
            </a:pPr>
            <a:r>
              <a:rPr lang="sv-SE"/>
              <a:t>Mot bakgrund av svårigheten att upptäcka vissa oegentligheter finns behov av ett systemstöd i granskningen</a:t>
            </a:r>
            <a:endParaRPr/>
          </a:p>
          <a:p>
            <a:pPr marL="228600" lvl="0" indent="-228600" algn="l" rtl="0">
              <a:lnSpc>
                <a:spcPct val="90000"/>
              </a:lnSpc>
              <a:spcBef>
                <a:spcPts val="1000"/>
              </a:spcBef>
              <a:spcAft>
                <a:spcPts val="0"/>
              </a:spcAft>
              <a:buClr>
                <a:schemeClr val="dk1"/>
              </a:buClr>
              <a:buSzPts val="2800"/>
              <a:buChar char="•"/>
            </a:pPr>
            <a:r>
              <a:rPr lang="sv-SE"/>
              <a:t>Ett sådant arbete påbörjades 2019</a:t>
            </a:r>
            <a:endParaRPr/>
          </a:p>
          <a:p>
            <a:pPr marL="228600" lvl="0" indent="-228600" algn="l" rtl="0">
              <a:lnSpc>
                <a:spcPct val="90000"/>
              </a:lnSpc>
              <a:spcBef>
                <a:spcPts val="1000"/>
              </a:spcBef>
              <a:spcAft>
                <a:spcPts val="0"/>
              </a:spcAft>
              <a:buClr>
                <a:schemeClr val="dk1"/>
              </a:buClr>
              <a:buSzPts val="2800"/>
              <a:buChar char="•"/>
            </a:pPr>
            <a:r>
              <a:rPr lang="sv-SE"/>
              <a:t>Behövde börja med en förstudie om vad vi vet om oegentligheter och vilka variabler eller indikatorer som kan användas för att hitta dem</a:t>
            </a:r>
            <a:endParaRPr/>
          </a:p>
          <a:p>
            <a:pPr marL="228600" lvl="0" indent="-228600" algn="l" rtl="0">
              <a:lnSpc>
                <a:spcPct val="90000"/>
              </a:lnSpc>
              <a:spcBef>
                <a:spcPts val="1000"/>
              </a:spcBef>
              <a:spcAft>
                <a:spcPts val="0"/>
              </a:spcAft>
              <a:buClr>
                <a:schemeClr val="dk1"/>
              </a:buClr>
              <a:buSzPts val="2800"/>
              <a:buChar char="•"/>
            </a:pPr>
            <a:r>
              <a:rPr lang="sv-SE"/>
              <a:t>Uppdrag till Eva Ekengren att med underlag från alla tio studieförbund sammanställa en översiktsrapport som landar i konkreta indikatorer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v-SE" dirty="0"/>
              <a:t>Nuläge</a:t>
            </a:r>
            <a:endParaRPr dirty="0"/>
          </a:p>
        </p:txBody>
      </p:sp>
      <p:sp>
        <p:nvSpPr>
          <p:cNvPr id="115" name="Google Shape;115;p17"/>
          <p:cNvSpPr txBox="1">
            <a:spLocks noGrp="1"/>
          </p:cNvSpPr>
          <p:nvPr>
            <p:ph type="body" idx="1"/>
          </p:nvPr>
        </p:nvSpPr>
        <p:spPr>
          <a:xfrm>
            <a:off x="838200" y="1825625"/>
            <a:ext cx="10515600" cy="398734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sv-SE" dirty="0"/>
              <a:t>Alla studieförbund har någon  gång upptäckt oegentligheter och fusk med verksamhet</a:t>
            </a:r>
            <a:endParaRPr dirty="0"/>
          </a:p>
          <a:p>
            <a:pPr marL="228600" lvl="0" indent="-228600" algn="l" rtl="0">
              <a:lnSpc>
                <a:spcPct val="90000"/>
              </a:lnSpc>
              <a:spcBef>
                <a:spcPts val="1000"/>
              </a:spcBef>
              <a:spcAft>
                <a:spcPts val="0"/>
              </a:spcAft>
              <a:buClr>
                <a:schemeClr val="dk1"/>
              </a:buClr>
              <a:buSzPts val="2800"/>
              <a:buChar char="•"/>
            </a:pPr>
            <a:r>
              <a:rPr lang="sv-SE" dirty="0"/>
              <a:t>Framförallt verksamhet i samverkan med föreningar och musikgrupper</a:t>
            </a:r>
            <a:endParaRPr dirty="0"/>
          </a:p>
          <a:p>
            <a:pPr marL="228600" lvl="0" indent="-228600" algn="l" rtl="0">
              <a:lnSpc>
                <a:spcPct val="90000"/>
              </a:lnSpc>
              <a:spcBef>
                <a:spcPts val="1000"/>
              </a:spcBef>
              <a:spcAft>
                <a:spcPts val="0"/>
              </a:spcAft>
              <a:buClr>
                <a:schemeClr val="dk1"/>
              </a:buClr>
              <a:buSzPts val="2800"/>
              <a:buChar char="•"/>
            </a:pPr>
            <a:r>
              <a:rPr lang="sv-SE" dirty="0"/>
              <a:t>Oegentligheterna i en avdelning, ett kontor eller ett lokalkontor</a:t>
            </a:r>
            <a:endParaRPr dirty="0"/>
          </a:p>
          <a:p>
            <a:pPr marL="228600" lvl="0" indent="-228600" algn="l" rtl="0">
              <a:lnSpc>
                <a:spcPct val="90000"/>
              </a:lnSpc>
              <a:spcBef>
                <a:spcPts val="1000"/>
              </a:spcBef>
              <a:spcAft>
                <a:spcPts val="0"/>
              </a:spcAft>
              <a:buClr>
                <a:schemeClr val="dk1"/>
              </a:buClr>
              <a:buSzPts val="2800"/>
              <a:buChar char="•"/>
            </a:pPr>
            <a:r>
              <a:rPr lang="sv-SE" dirty="0"/>
              <a:t>Verksamhet av betydande omfattning som pågått flera år har strukits</a:t>
            </a:r>
            <a:endParaRPr dirty="0"/>
          </a:p>
          <a:p>
            <a:pPr marL="228600" lvl="0" indent="-228600" algn="l" rtl="0">
              <a:lnSpc>
                <a:spcPct val="90000"/>
              </a:lnSpc>
              <a:spcBef>
                <a:spcPts val="1000"/>
              </a:spcBef>
              <a:spcAft>
                <a:spcPts val="0"/>
              </a:spcAft>
              <a:buClr>
                <a:schemeClr val="dk1"/>
              </a:buClr>
              <a:buSzPts val="2800"/>
              <a:buChar char="•"/>
            </a:pPr>
            <a:r>
              <a:rPr lang="sv-SE" dirty="0"/>
              <a:t>Ofta flera personer inblandade när man upptäckt oegentligheter</a:t>
            </a:r>
            <a:endParaRPr dirty="0"/>
          </a:p>
          <a:p>
            <a:pPr marL="228600" lvl="0" indent="-228600" algn="l" rtl="0">
              <a:lnSpc>
                <a:spcPct val="90000"/>
              </a:lnSpc>
              <a:spcBef>
                <a:spcPts val="1000"/>
              </a:spcBef>
              <a:spcAft>
                <a:spcPts val="0"/>
              </a:spcAft>
              <a:buClr>
                <a:schemeClr val="dk1"/>
              </a:buClr>
              <a:buSzPts val="2800"/>
              <a:buChar char="•"/>
            </a:pPr>
            <a:r>
              <a:rPr lang="sv-SE" dirty="0"/>
              <a:t>Den verksamheten har ofta varit känd av flera andra</a:t>
            </a:r>
            <a:endParaRPr dirty="0"/>
          </a:p>
        </p:txBody>
      </p:sp>
      <p:sp>
        <p:nvSpPr>
          <p:cNvPr id="116" name="Google Shape;116;p17"/>
          <p:cNvSpPr txBox="1"/>
          <p:nvPr/>
        </p:nvSpPr>
        <p:spPr>
          <a:xfrm>
            <a:off x="794657" y="5685352"/>
            <a:ext cx="10401300" cy="954107"/>
          </a:xfrm>
          <a:prstGeom prst="rect">
            <a:avLst/>
          </a:prstGeom>
          <a:solidFill>
            <a:srgbClr val="F6BC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2800" b="0" i="0" u="none" strike="noStrike" cap="none">
                <a:solidFill>
                  <a:schemeClr val="accent5"/>
                </a:solidFill>
                <a:latin typeface="Calibri"/>
                <a:ea typeface="Calibri"/>
                <a:cs typeface="Calibri"/>
                <a:sym typeface="Calibri"/>
              </a:rPr>
              <a:t>Studieförbunden har behov av att kunna identifiera var risken för oegentligheter finns, och hur den kan upptäckas och förebyggas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v-SE"/>
              <a:t>Riskfaktorer – volymjakt </a:t>
            </a:r>
            <a:endParaRPr/>
          </a:p>
        </p:txBody>
      </p:sp>
      <p:sp>
        <p:nvSpPr>
          <p:cNvPr id="122" name="Google Shape;122;p18"/>
          <p:cNvSpPr txBox="1">
            <a:spLocks noGrp="1"/>
          </p:cNvSpPr>
          <p:nvPr>
            <p:ph type="body" idx="1"/>
          </p:nvPr>
        </p:nvSpPr>
        <p:spPr>
          <a:xfrm>
            <a:off x="838200" y="1616529"/>
            <a:ext cx="10515600" cy="478903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sv-SE" dirty="0"/>
              <a:t>Ett sätt att få mer statsbidrag är att öka volymerna</a:t>
            </a:r>
            <a:endParaRPr dirty="0"/>
          </a:p>
          <a:p>
            <a:pPr marL="228600" lvl="0" indent="-228600" algn="l" rtl="0">
              <a:lnSpc>
                <a:spcPct val="90000"/>
              </a:lnSpc>
              <a:spcBef>
                <a:spcPts val="1000"/>
              </a:spcBef>
              <a:spcAft>
                <a:spcPts val="0"/>
              </a:spcAft>
              <a:buClr>
                <a:schemeClr val="dk1"/>
              </a:buClr>
              <a:buSzPts val="2800"/>
              <a:buChar char="•"/>
            </a:pPr>
            <a:r>
              <a:rPr lang="sv-SE" dirty="0"/>
              <a:t>Gäller alla de fem delarna inom statsbidraget</a:t>
            </a:r>
            <a:endParaRPr dirty="0"/>
          </a:p>
          <a:p>
            <a:pPr marL="228600" lvl="0" indent="-228600" algn="l" rtl="0">
              <a:lnSpc>
                <a:spcPct val="90000"/>
              </a:lnSpc>
              <a:spcBef>
                <a:spcPts val="1000"/>
              </a:spcBef>
              <a:spcAft>
                <a:spcPts val="0"/>
              </a:spcAft>
              <a:buClr>
                <a:schemeClr val="dk1"/>
              </a:buClr>
              <a:buSzPts val="2800"/>
              <a:buChar char="•"/>
            </a:pPr>
            <a:r>
              <a:rPr lang="sv-SE" dirty="0"/>
              <a:t>Volymer en faktor bakom otillräcklig kontroll av verksamhet med riskfaktorer</a:t>
            </a:r>
            <a:endParaRPr dirty="0"/>
          </a:p>
          <a:p>
            <a:pPr marL="228600" lvl="0" indent="-228600" algn="l" rtl="0">
              <a:lnSpc>
                <a:spcPct val="90000"/>
              </a:lnSpc>
              <a:spcBef>
                <a:spcPts val="1000"/>
              </a:spcBef>
              <a:spcAft>
                <a:spcPts val="0"/>
              </a:spcAft>
              <a:buClr>
                <a:schemeClr val="dk1"/>
              </a:buClr>
              <a:buSzPts val="2800"/>
              <a:buChar char="•"/>
            </a:pPr>
            <a:r>
              <a:rPr lang="sv-SE" dirty="0"/>
              <a:t>Stor omfattning av verksamhet är också en stark drivkraft hos samarbetsparten, det är ett sätt att kunna få ekonomi för att driva sin förening. </a:t>
            </a:r>
            <a:endParaRPr dirty="0"/>
          </a:p>
          <a:p>
            <a:pPr marL="228600" lvl="0" indent="-50800" algn="l" rtl="0">
              <a:lnSpc>
                <a:spcPct val="90000"/>
              </a:lnSpc>
              <a:spcBef>
                <a:spcPts val="1000"/>
              </a:spcBef>
              <a:spcAft>
                <a:spcPts val="0"/>
              </a:spcAft>
              <a:buClr>
                <a:schemeClr val="dk1"/>
              </a:buClr>
              <a:buSzPts val="2800"/>
              <a:buFont typeface="Noto Sans Symbols"/>
              <a:buNone/>
            </a:pPr>
            <a:endParaRPr dirty="0"/>
          </a:p>
        </p:txBody>
      </p:sp>
      <p:sp>
        <p:nvSpPr>
          <p:cNvPr id="123" name="Google Shape;123;p18"/>
          <p:cNvSpPr txBox="1"/>
          <p:nvPr/>
        </p:nvSpPr>
        <p:spPr>
          <a:xfrm>
            <a:off x="794657" y="5177520"/>
            <a:ext cx="10401300" cy="1015663"/>
          </a:xfrm>
          <a:prstGeom prst="rect">
            <a:avLst/>
          </a:prstGeom>
          <a:solidFill>
            <a:srgbClr val="F6BC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2000" dirty="0">
                <a:solidFill>
                  <a:schemeClr val="dk1"/>
                </a:solidFill>
                <a:latin typeface="Calibri"/>
                <a:ea typeface="Calibri"/>
                <a:cs typeface="Calibri"/>
                <a:sym typeface="Calibri"/>
              </a:rPr>
              <a:t>Studieförbunden genomför inte alltid en tillräckligt noggrann kontroll av samarbetspartnern, dess styrelse, firmatecknare och stadgar för att säkerställa att föreningen lever upp till de krav studieförbundet har för ett samarbete</a:t>
            </a:r>
            <a:endParaRPr sz="3200" dirty="0">
              <a:solidFill>
                <a:schemeClr val="accent5"/>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v-SE"/>
              <a:t>Riskfaktorer – jävsförhållanden </a:t>
            </a:r>
            <a:endParaRPr/>
          </a:p>
        </p:txBody>
      </p:sp>
      <p:sp>
        <p:nvSpPr>
          <p:cNvPr id="129" name="Google Shape;129;p19"/>
          <p:cNvSpPr txBox="1">
            <a:spLocks noGrp="1"/>
          </p:cNvSpPr>
          <p:nvPr>
            <p:ph type="body" idx="1"/>
          </p:nvPr>
        </p:nvSpPr>
        <p:spPr>
          <a:xfrm>
            <a:off x="838200" y="1616529"/>
            <a:ext cx="10515600" cy="478903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sv-SE"/>
              <a:t>Vanligt att aktiva i en förening har en anställning på ett studieförbund</a:t>
            </a:r>
            <a:endParaRPr/>
          </a:p>
          <a:p>
            <a:pPr marL="228600" lvl="0" indent="-228600" algn="l" rtl="0">
              <a:lnSpc>
                <a:spcPct val="90000"/>
              </a:lnSpc>
              <a:spcBef>
                <a:spcPts val="1000"/>
              </a:spcBef>
              <a:spcAft>
                <a:spcPts val="0"/>
              </a:spcAft>
              <a:buClr>
                <a:schemeClr val="dk1"/>
              </a:buClr>
              <a:buSzPts val="2800"/>
              <a:buChar char="•"/>
            </a:pPr>
            <a:r>
              <a:rPr lang="sv-SE"/>
              <a:t>Jäv och intressekonflikter ger drivkraft att gynna en förening </a:t>
            </a:r>
            <a:endParaRPr/>
          </a:p>
          <a:p>
            <a:pPr marL="228600" lvl="0" indent="-228600" algn="l" rtl="0">
              <a:lnSpc>
                <a:spcPct val="90000"/>
              </a:lnSpc>
              <a:spcBef>
                <a:spcPts val="1000"/>
              </a:spcBef>
              <a:spcAft>
                <a:spcPts val="0"/>
              </a:spcAft>
              <a:buClr>
                <a:schemeClr val="dk1"/>
              </a:buClr>
              <a:buSzPts val="2800"/>
              <a:buChar char="•"/>
            </a:pPr>
            <a:r>
              <a:rPr lang="sv-SE"/>
              <a:t>Målgruppen och platsen för verksamheten känns angelägen </a:t>
            </a:r>
            <a:endParaRPr/>
          </a:p>
          <a:p>
            <a:pPr marL="228600" lvl="0" indent="-228600" algn="l" rtl="0">
              <a:lnSpc>
                <a:spcPct val="90000"/>
              </a:lnSpc>
              <a:spcBef>
                <a:spcPts val="1000"/>
              </a:spcBef>
              <a:spcAft>
                <a:spcPts val="0"/>
              </a:spcAft>
              <a:buClr>
                <a:schemeClr val="dk1"/>
              </a:buClr>
              <a:buSzPts val="2800"/>
              <a:buChar char="•"/>
            </a:pPr>
            <a:r>
              <a:rPr lang="sv-SE"/>
              <a:t>Andra anställda på studieförbundsenheten kanske vet, men säger inget</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Font typeface="Noto Sans Symbols"/>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v-SE"/>
              <a:t>Riskfaktorer – kunskapsbrist </a:t>
            </a:r>
            <a:endParaRPr/>
          </a:p>
        </p:txBody>
      </p:sp>
      <p:sp>
        <p:nvSpPr>
          <p:cNvPr id="135" name="Google Shape;135;p20"/>
          <p:cNvSpPr txBox="1">
            <a:spLocks noGrp="1"/>
          </p:cNvSpPr>
          <p:nvPr>
            <p:ph type="body" idx="1"/>
          </p:nvPr>
        </p:nvSpPr>
        <p:spPr>
          <a:xfrm>
            <a:off x="838200" y="1616529"/>
            <a:ext cx="10515600" cy="478903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sv-SE"/>
              <a:t>Brister i kunskap om kriterier och villkor hos ledning och anställda</a:t>
            </a:r>
            <a:endParaRPr/>
          </a:p>
          <a:p>
            <a:pPr marL="228600" lvl="0" indent="-228600" algn="l" rtl="0">
              <a:lnSpc>
                <a:spcPct val="90000"/>
              </a:lnSpc>
              <a:spcBef>
                <a:spcPts val="1000"/>
              </a:spcBef>
              <a:spcAft>
                <a:spcPts val="0"/>
              </a:spcAft>
              <a:buClr>
                <a:schemeClr val="dk1"/>
              </a:buClr>
              <a:buSzPts val="2800"/>
              <a:buChar char="•"/>
            </a:pPr>
            <a:r>
              <a:rPr lang="sv-SE"/>
              <a:t>Kunskapsbrist hos studieförbunden om hur man rätt kan använda de system för rapporter som finns i Gustav</a:t>
            </a:r>
            <a:endParaRPr/>
          </a:p>
          <a:p>
            <a:pPr marL="228600" lvl="0" indent="-228600" algn="l" rtl="0">
              <a:lnSpc>
                <a:spcPct val="90000"/>
              </a:lnSpc>
              <a:spcBef>
                <a:spcPts val="1000"/>
              </a:spcBef>
              <a:spcAft>
                <a:spcPts val="0"/>
              </a:spcAft>
              <a:buClr>
                <a:schemeClr val="dk1"/>
              </a:buClr>
              <a:buSzPts val="2800"/>
              <a:buChar char="•"/>
            </a:pPr>
            <a:r>
              <a:rPr lang="sv-SE"/>
              <a:t>Hur och vilka avvikelser man behöver kontrollera, för att kunna följa upp och säkerställa verksamhet</a:t>
            </a:r>
            <a:endParaRPr/>
          </a:p>
          <a:p>
            <a:pPr marL="228600" lvl="0" indent="-228600" algn="l" rtl="0">
              <a:lnSpc>
                <a:spcPct val="90000"/>
              </a:lnSpc>
              <a:spcBef>
                <a:spcPts val="1000"/>
              </a:spcBef>
              <a:spcAft>
                <a:spcPts val="0"/>
              </a:spcAft>
              <a:buClr>
                <a:schemeClr val="dk1"/>
              </a:buClr>
              <a:buSzPts val="2800"/>
              <a:buChar char="•"/>
            </a:pPr>
            <a:r>
              <a:rPr lang="sv-SE"/>
              <a:t>Beredskap att kunna hantera en oegentlighet finns, men är inte alltid känd av alla medarbetare</a:t>
            </a:r>
            <a:endParaRPr/>
          </a:p>
          <a:p>
            <a:pPr marL="228600" lvl="0" indent="-228600" algn="l" rtl="0">
              <a:lnSpc>
                <a:spcPct val="90000"/>
              </a:lnSpc>
              <a:spcBef>
                <a:spcPts val="1000"/>
              </a:spcBef>
              <a:spcAft>
                <a:spcPts val="0"/>
              </a:spcAft>
              <a:buClr>
                <a:schemeClr val="dk1"/>
              </a:buClr>
              <a:buSzPts val="2800"/>
              <a:buChar char="•"/>
            </a:pPr>
            <a:r>
              <a:rPr lang="sv-SE"/>
              <a:t>När missförhållanden och bedrägerier uppdagas skapar det ofta en stor besvikelse och känslor av svek hos inblandad personal </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v-SE"/>
              <a:t>Svagt anordnarskap</a:t>
            </a:r>
            <a:endParaRPr/>
          </a:p>
        </p:txBody>
      </p:sp>
      <p:sp>
        <p:nvSpPr>
          <p:cNvPr id="141" name="Google Shape;141;p21"/>
          <p:cNvSpPr txBox="1">
            <a:spLocks noGrp="1"/>
          </p:cNvSpPr>
          <p:nvPr>
            <p:ph type="body" idx="1"/>
          </p:nvPr>
        </p:nvSpPr>
        <p:spPr>
          <a:xfrm>
            <a:off x="838200" y="1387929"/>
            <a:ext cx="10515600" cy="478903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sv-SE"/>
              <a:t>Planering och förtroende</a:t>
            </a:r>
            <a:endParaRPr/>
          </a:p>
          <a:p>
            <a:pPr marL="685800" lvl="1" indent="-228600" algn="l" rtl="0">
              <a:lnSpc>
                <a:spcPct val="90000"/>
              </a:lnSpc>
              <a:spcBef>
                <a:spcPts val="500"/>
              </a:spcBef>
              <a:spcAft>
                <a:spcPts val="0"/>
              </a:spcAft>
              <a:buClr>
                <a:schemeClr val="dk1"/>
              </a:buClr>
              <a:buSzPts val="2400"/>
              <a:buFont typeface="Noto Sans Symbols"/>
              <a:buChar char="⮚"/>
            </a:pPr>
            <a:r>
              <a:rPr lang="sv-SE"/>
              <a:t>Bristfällig dokumentation – samverkan ofta muntlig</a:t>
            </a:r>
            <a:endParaRPr/>
          </a:p>
          <a:p>
            <a:pPr marL="685800" lvl="1" indent="-228600" algn="l" rtl="0">
              <a:lnSpc>
                <a:spcPct val="90000"/>
              </a:lnSpc>
              <a:spcBef>
                <a:spcPts val="500"/>
              </a:spcBef>
              <a:spcAft>
                <a:spcPts val="0"/>
              </a:spcAft>
              <a:buClr>
                <a:schemeClr val="dk1"/>
              </a:buClr>
              <a:buSzPts val="2400"/>
              <a:buFont typeface="Noto Sans Symbols"/>
              <a:buChar char="⮚"/>
            </a:pPr>
            <a:r>
              <a:rPr lang="sv-SE"/>
              <a:t>Vikten av planerade och spontana besök</a:t>
            </a:r>
            <a:endParaRPr/>
          </a:p>
          <a:p>
            <a:pPr marL="228600" lvl="0" indent="-228600" algn="l" rtl="0">
              <a:lnSpc>
                <a:spcPct val="90000"/>
              </a:lnSpc>
              <a:spcBef>
                <a:spcPts val="1800"/>
              </a:spcBef>
              <a:spcAft>
                <a:spcPts val="0"/>
              </a:spcAft>
              <a:buClr>
                <a:schemeClr val="dk1"/>
              </a:buClr>
              <a:buSzPts val="2800"/>
              <a:buChar char="•"/>
            </a:pPr>
            <a:r>
              <a:rPr lang="sv-SE"/>
              <a:t>Utbildning av cirkelledare </a:t>
            </a:r>
            <a:endParaRPr/>
          </a:p>
          <a:p>
            <a:pPr marL="685800" lvl="1" indent="-228600" algn="l" rtl="0">
              <a:lnSpc>
                <a:spcPct val="90000"/>
              </a:lnSpc>
              <a:spcBef>
                <a:spcPts val="500"/>
              </a:spcBef>
              <a:spcAft>
                <a:spcPts val="0"/>
              </a:spcAft>
              <a:buClr>
                <a:schemeClr val="dk1"/>
              </a:buClr>
              <a:buSzPts val="2400"/>
              <a:buFont typeface="Noto Sans Symbols"/>
              <a:buChar char="⮚"/>
            </a:pPr>
            <a:r>
              <a:rPr lang="sv-SE"/>
              <a:t>Låg andel utbildade ledare i verksamhet som strukits</a:t>
            </a:r>
            <a:endParaRPr/>
          </a:p>
          <a:p>
            <a:pPr marL="228600" lvl="0" indent="-228600" algn="l" rtl="0">
              <a:lnSpc>
                <a:spcPct val="90000"/>
              </a:lnSpc>
              <a:spcBef>
                <a:spcPts val="1800"/>
              </a:spcBef>
              <a:spcAft>
                <a:spcPts val="0"/>
              </a:spcAft>
              <a:buClr>
                <a:schemeClr val="dk1"/>
              </a:buClr>
              <a:buSzPts val="2800"/>
              <a:buChar char="•"/>
            </a:pPr>
            <a:r>
              <a:rPr lang="sv-SE"/>
              <a:t>Rimlighet </a:t>
            </a:r>
            <a:endParaRPr/>
          </a:p>
          <a:p>
            <a:pPr marL="685800" lvl="1" indent="-228600" algn="l" rtl="0">
              <a:lnSpc>
                <a:spcPct val="90000"/>
              </a:lnSpc>
              <a:spcBef>
                <a:spcPts val="500"/>
              </a:spcBef>
              <a:spcAft>
                <a:spcPts val="0"/>
              </a:spcAft>
              <a:buClr>
                <a:schemeClr val="dk1"/>
              </a:buClr>
              <a:buSzPts val="2400"/>
              <a:buFont typeface="Noto Sans Symbols"/>
              <a:buChar char="⮚"/>
            </a:pPr>
            <a:r>
              <a:rPr lang="sv-SE"/>
              <a:t>Orimliga volymer vad gäller antal arrangemang, antal arrangemang som en deltagare är med i, samt antal studietimmar i verksamhet med oegentligheter</a:t>
            </a:r>
            <a:endParaRPr/>
          </a:p>
          <a:p>
            <a:pPr marL="228600" lvl="0" indent="-228600" algn="l" rtl="0">
              <a:lnSpc>
                <a:spcPct val="90000"/>
              </a:lnSpc>
              <a:spcBef>
                <a:spcPts val="1800"/>
              </a:spcBef>
              <a:spcAft>
                <a:spcPts val="0"/>
              </a:spcAft>
              <a:buClr>
                <a:schemeClr val="dk1"/>
              </a:buClr>
              <a:buSzPts val="2800"/>
              <a:buChar char="•"/>
            </a:pPr>
            <a:r>
              <a:rPr lang="sv-SE"/>
              <a:t>Risk för dubbelrapportering mellan flera studieförbund</a:t>
            </a:r>
            <a:endParaRPr/>
          </a:p>
          <a:p>
            <a:pPr marL="685800" lvl="1" indent="-228600" algn="l" rtl="0">
              <a:lnSpc>
                <a:spcPct val="90000"/>
              </a:lnSpc>
              <a:spcBef>
                <a:spcPts val="500"/>
              </a:spcBef>
              <a:spcAft>
                <a:spcPts val="0"/>
              </a:spcAft>
              <a:buClr>
                <a:schemeClr val="dk1"/>
              </a:buClr>
              <a:buSzPts val="2400"/>
              <a:buFont typeface="Noto Sans Symbols"/>
              <a:buChar char="⮚"/>
            </a:pPr>
            <a:r>
              <a:rPr lang="sv-SE"/>
              <a:t>Svårt att upptäcka </a:t>
            </a:r>
            <a:endParaRPr/>
          </a:p>
          <a:p>
            <a:pPr marL="685800" lvl="1" indent="-76200" algn="l" rtl="0">
              <a:lnSpc>
                <a:spcPct val="90000"/>
              </a:lnSpc>
              <a:spcBef>
                <a:spcPts val="500"/>
              </a:spcBef>
              <a:spcAft>
                <a:spcPts val="0"/>
              </a:spcAft>
              <a:buClr>
                <a:schemeClr val="dk1"/>
              </a:buClr>
              <a:buSzPts val="2400"/>
              <a:buFont typeface="Noto Sans Symbols"/>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Font typeface="Noto Sans Symbols"/>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v-SE"/>
              <a:t>Egenkontroll av verksamheten</a:t>
            </a:r>
            <a:endParaRPr/>
          </a:p>
        </p:txBody>
      </p:sp>
      <p:sp>
        <p:nvSpPr>
          <p:cNvPr id="147" name="Google Shape;147;p22"/>
          <p:cNvSpPr txBox="1">
            <a:spLocks noGrp="1"/>
          </p:cNvSpPr>
          <p:nvPr>
            <p:ph type="body" idx="1"/>
          </p:nvPr>
        </p:nvSpPr>
        <p:spPr>
          <a:xfrm>
            <a:off x="838200" y="1387929"/>
            <a:ext cx="10515600" cy="478903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sv-SE"/>
              <a:t>Förbättringsåtgärder gällande genomförande, kontroll och uppföljning</a:t>
            </a:r>
            <a:endParaRPr/>
          </a:p>
          <a:p>
            <a:pPr marL="228600" lvl="0" indent="-228600" algn="l" rtl="0">
              <a:lnSpc>
                <a:spcPct val="90000"/>
              </a:lnSpc>
              <a:spcBef>
                <a:spcPts val="1800"/>
              </a:spcBef>
              <a:spcAft>
                <a:spcPts val="0"/>
              </a:spcAft>
              <a:buClr>
                <a:schemeClr val="dk1"/>
              </a:buClr>
              <a:buSzPts val="2800"/>
              <a:buChar char="•"/>
            </a:pPr>
            <a:r>
              <a:rPr lang="sv-SE"/>
              <a:t>Studieförbunden arbetar med sin egenkontroll på delvis olika sätt </a:t>
            </a:r>
            <a:endParaRPr/>
          </a:p>
          <a:p>
            <a:pPr marL="685800" lvl="1" indent="-228600" algn="l" rtl="0">
              <a:lnSpc>
                <a:spcPct val="90000"/>
              </a:lnSpc>
              <a:spcBef>
                <a:spcPts val="1800"/>
              </a:spcBef>
              <a:spcAft>
                <a:spcPts val="0"/>
              </a:spcAft>
              <a:buClr>
                <a:schemeClr val="dk1"/>
              </a:buClr>
              <a:buSzPts val="2400"/>
              <a:buFont typeface="Noto Sans Symbols"/>
              <a:buChar char="⮚"/>
            </a:pPr>
            <a:r>
              <a:rPr lang="sv-SE"/>
              <a:t>Olika rutiner för kontroll och uppföljning av verksamhet</a:t>
            </a:r>
            <a:endParaRPr/>
          </a:p>
          <a:p>
            <a:pPr marL="228600" lvl="0" indent="-228600" algn="l" rtl="0">
              <a:lnSpc>
                <a:spcPct val="90000"/>
              </a:lnSpc>
              <a:spcBef>
                <a:spcPts val="1800"/>
              </a:spcBef>
              <a:spcAft>
                <a:spcPts val="0"/>
              </a:spcAft>
              <a:buClr>
                <a:schemeClr val="dk1"/>
              </a:buClr>
              <a:buSzPts val="2800"/>
              <a:buChar char="•"/>
            </a:pPr>
            <a:r>
              <a:rPr lang="sv-SE"/>
              <a:t>Studieförbunden har olika nyckeltal för volymer och volymökningar där verksamhet som avviker från övrig verksamhet kontrolleras</a:t>
            </a:r>
            <a:endParaRPr/>
          </a:p>
          <a:p>
            <a:pPr marL="228600" lvl="0" indent="-228600" algn="l" rtl="0">
              <a:lnSpc>
                <a:spcPct val="90000"/>
              </a:lnSpc>
              <a:spcBef>
                <a:spcPts val="1800"/>
              </a:spcBef>
              <a:spcAft>
                <a:spcPts val="0"/>
              </a:spcAft>
              <a:buClr>
                <a:schemeClr val="dk1"/>
              </a:buClr>
              <a:buSzPts val="2800"/>
              <a:buChar char="•"/>
            </a:pPr>
            <a:r>
              <a:rPr lang="sv-SE"/>
              <a:t>Trots studieförbundens egna kontroller och Folkbildningsrådets administrativa rimlighetskontroll, har man ändå inte alltid kunnat upptäcka oegentligheter</a:t>
            </a:r>
            <a:endParaRPr/>
          </a:p>
        </p:txBody>
      </p:sp>
    </p:spTree>
  </p:cSld>
  <p:clrMapOvr>
    <a:masterClrMapping/>
  </p:clrMapOvr>
</p:sld>
</file>

<file path=ppt/theme/theme1.xml><?xml version="1.0" encoding="utf-8"?>
<a:theme xmlns:a="http://schemas.openxmlformats.org/drawingml/2006/main" name="Office-tema">
  <a:themeElements>
    <a:clrScheme name="Office-tema">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912</Words>
  <Application>Microsoft Office PowerPoint</Application>
  <PresentationFormat>Bredbild</PresentationFormat>
  <Paragraphs>94</Paragraphs>
  <Slides>14</Slides>
  <Notes>14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Calibri</vt:lpstr>
      <vt:lpstr>Noto Sans Symbols</vt:lpstr>
      <vt:lpstr>Office-tema</vt:lpstr>
      <vt:lpstr>PowerPoint-presentation</vt:lpstr>
      <vt:lpstr>PowerPoint-presentation</vt:lpstr>
      <vt:lpstr>Verktyg mot oegentligheter i Gustav</vt:lpstr>
      <vt:lpstr>Nuläge</vt:lpstr>
      <vt:lpstr>Riskfaktorer – volymjakt </vt:lpstr>
      <vt:lpstr>Riskfaktorer – jävsförhållanden </vt:lpstr>
      <vt:lpstr>Riskfaktorer – kunskapsbrist </vt:lpstr>
      <vt:lpstr>Svagt anordnarskap</vt:lpstr>
      <vt:lpstr>Egenkontroll av verksamheten</vt:lpstr>
      <vt:lpstr>Hur upptäcks oegentligheter</vt:lpstr>
      <vt:lpstr>Indikatorer verksamhet</vt:lpstr>
      <vt:lpstr>Indikatorer utanordningar och kostnadsersättningar</vt:lpstr>
      <vt:lpstr>Bättre uppföljning och kontroll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Administratör</dc:creator>
  <cp:lastModifiedBy>Eva Ekengren</cp:lastModifiedBy>
  <cp:revision>2</cp:revision>
  <dcterms:modified xsi:type="dcterms:W3CDTF">2021-03-04T13:38:17Z</dcterms:modified>
</cp:coreProperties>
</file>