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60" r:id="rId3"/>
    <p:sldId id="305" r:id="rId4"/>
    <p:sldId id="310" r:id="rId5"/>
    <p:sldId id="294" r:id="rId6"/>
    <p:sldId id="309" r:id="rId7"/>
    <p:sldId id="311" r:id="rId8"/>
    <p:sldId id="313" r:id="rId9"/>
    <p:sldId id="269" r:id="rId10"/>
    <p:sldId id="312" r:id="rId11"/>
    <p:sldId id="315" r:id="rId12"/>
    <p:sldId id="272" r:id="rId13"/>
    <p:sldId id="279" r:id="rId14"/>
    <p:sldId id="273" r:id="rId15"/>
    <p:sldId id="278" r:id="rId16"/>
    <p:sldId id="314" r:id="rId17"/>
    <p:sldId id="295" r:id="rId18"/>
    <p:sldId id="284" r:id="rId1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7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brsrv04\servermapp\egna%20mappar\elisabet.andersson\10.%20Presentationer\Statsbidraget\Underlag%20p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81-44C1-806A-0350BF0A712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81-44C1-806A-0350BF0A712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81-44C1-806A-0350BF0A712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81-44C1-806A-0350BF0A712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81-44C1-806A-0350BF0A7124}"/>
              </c:ext>
            </c:extLst>
          </c:dPt>
          <c:dLbls>
            <c:dLbl>
              <c:idx val="0"/>
              <c:layout>
                <c:manualLayout>
                  <c:x val="1.4630217534461178E-2"/>
                  <c:y val="1.25902000969330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81-44C1-806A-0350BF0A7124}"/>
                </c:ext>
              </c:extLst>
            </c:dLbl>
            <c:dLbl>
              <c:idx val="1"/>
              <c:layout>
                <c:manualLayout>
                  <c:x val="2.333076846591405E-3"/>
                  <c:y val="2.90305191186011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81-44C1-806A-0350BF0A7124}"/>
                </c:ext>
              </c:extLst>
            </c:dLbl>
            <c:dLbl>
              <c:idx val="2"/>
              <c:layout>
                <c:manualLayout>
                  <c:x val="0.19857336307389986"/>
                  <c:y val="-0.177064120552183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81-44C1-806A-0350BF0A7124}"/>
                </c:ext>
              </c:extLst>
            </c:dLbl>
            <c:dLbl>
              <c:idx val="3"/>
              <c:layout>
                <c:manualLayout>
                  <c:x val="4.6377078438007381E-3"/>
                  <c:y val="-2.922103373168842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81-44C1-806A-0350BF0A7124}"/>
                </c:ext>
              </c:extLst>
            </c:dLbl>
            <c:dLbl>
              <c:idx val="4"/>
              <c:layout>
                <c:manualLayout>
                  <c:x val="-1.7136426164337103E-2"/>
                  <c:y val="4.49700627301520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81-44C1-806A-0350BF0A7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Blad1!$A$8:$A$12</c:f>
              <c:strCache>
                <c:ptCount val="5"/>
                <c:pt idx="0">
                  <c:v>Organisationsbidrag</c:v>
                </c:pt>
                <c:pt idx="1">
                  <c:v>Tillgänglighetsbidrag</c:v>
                </c:pt>
                <c:pt idx="2">
                  <c:v>Verksamhetsbidrag/studiecirkel</c:v>
                </c:pt>
                <c:pt idx="3">
                  <c:v>Verksamhetsbidrag/afv</c:v>
                </c:pt>
                <c:pt idx="4">
                  <c:v>Verksamhetsbidrag/kulturprogram</c:v>
                </c:pt>
              </c:strCache>
            </c:strRef>
          </c:cat>
          <c:val>
            <c:numRef>
              <c:f>Blad1!$B$8:$B$12</c:f>
              <c:numCache>
                <c:formatCode>0%</c:formatCode>
                <c:ptCount val="5"/>
                <c:pt idx="0">
                  <c:v>0.1</c:v>
                </c:pt>
                <c:pt idx="1">
                  <c:v>8.0000000000000016E-2</c:v>
                </c:pt>
                <c:pt idx="2">
                  <c:v>0.62000000000000011</c:v>
                </c:pt>
                <c:pt idx="3">
                  <c:v>5.000000000000001E-2</c:v>
                </c:pt>
                <c:pt idx="4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81-44C1-806A-0350BF0A71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430478150161241E-2"/>
          <c:y val="0.782064281141573"/>
          <c:w val="0.92391782614750229"/>
          <c:h val="0.20015813186956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x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1-6CCF-4059-A26B-B3E623D49A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3-6CCF-4059-A26B-B3E623D49A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5-6CCF-4059-A26B-B3E623D49A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7-6CCF-4059-A26B-B3E623D49A8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9-6CCF-4059-A26B-B3E623D49A8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B-6CCF-4059-A26B-B3E623D49A8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D-6CCF-4059-A26B-B3E623D49A8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F-6CCF-4059-A26B-B3E623D49A8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1-6CCF-4059-A26B-B3E623D49A8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2-6CCF-4059-A26B-B3E623D49A8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3-6CCF-4059-A26B-B3E623D49A88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4-6CCF-4059-A26B-B3E623D49A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6B06D72-3550-439B-AA91-FC93298770DA}" type="VALUE">
                      <a:rPr lang="en-US"/>
                      <a:pPr/>
                      <a:t>[VÄRDE]</a:t>
                    </a:fld>
                    <a:r>
                      <a:rPr lang="en-US"/>
                      <a:t> mkr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CF-4059-A26B-B3E623D49A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A4A5C7-28B0-4EA7-A815-CE4EB5BD06A5}" type="VALUE">
                      <a:rPr lang="en-US"/>
                      <a:pPr/>
                      <a:t>[VÄRDE]</a:t>
                    </a:fld>
                    <a:r>
                      <a:rPr lang="en-US"/>
                      <a:t> mkr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CF-4059-A26B-B3E623D49A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70 mkr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CF-4059-A26B-B3E623D49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Blad1!$A$1:$A$3</c:f>
              <c:strCache>
                <c:ptCount val="3"/>
                <c:pt idx="0">
                  <c:v>Fast organisationsbidrag</c:v>
                </c:pt>
                <c:pt idx="1">
                  <c:v>Unika deltagare studiecirkel och afv</c:v>
                </c:pt>
                <c:pt idx="2">
                  <c:v>Kommuner m minst 2000 stt och 100 delt (sc)</c:v>
                </c:pt>
              </c:strCache>
            </c:strRef>
          </c:cat>
          <c:val>
            <c:numRef>
              <c:f>Blad1!$B$1:$B$3</c:f>
              <c:numCache>
                <c:formatCode>General</c:formatCode>
                <c:ptCount val="3"/>
                <c:pt idx="0">
                  <c:v>30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CCF-4059-A26B-B3E623D49A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x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1-A682-4928-82CA-EF6D56346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3-A682-4928-82CA-EF6D56346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5-A682-4928-82CA-EF6D56346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7-A682-4928-82CA-EF6D56346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9-A682-4928-82CA-EF6D563467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B-A682-4928-82CA-EF6D563467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D-A682-4928-82CA-EF6D563467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0F-A682-4928-82CA-EF6D563467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1-A682-4928-82CA-EF6D563467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3-A682-4928-82CA-EF6D563467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5-A682-4928-82CA-EF6D563467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/>
            </c:spPr>
            <c:extLst>
              <c:ext xmlns:c16="http://schemas.microsoft.com/office/drawing/2014/chart" uri="{C3380CC4-5D6E-409C-BE32-E72D297353CC}">
                <c16:uniqueId val="{00000017-A682-4928-82CA-EF6D563467A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DCCE18-54AD-4118-B1AF-0FF402F353A4}" type="CATEGORYNAME">
                      <a:rPr lang="en-US" smtClean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[KATEGORINAMN]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82-4928-82CA-EF6D563467A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3097F4-22B9-48C0-88F6-FBDB9CA70D37}" type="CATEGORYNAME">
                      <a:rPr lang="sv-SE" smtClean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[KATEGORINAMN]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82-4928-82CA-EF6D563467A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1374E5-7A8D-4FD4-B0C1-09D39C6CFCD0}" type="CATEGORYNAME">
                      <a:rPr lang="en-US" smtClean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[KATEGORINAMN]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82-4928-82CA-EF6D563467A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3A379A-36E0-42EC-BA72-037759F394FF}" type="CATEGORYNAME">
                      <a:rPr lang="en-US" smtClean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[KATEGORINAMN]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82-4928-82CA-EF6D56346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Blad1!$A$7:$A$10</c:f>
              <c:strCache>
                <c:ptCount val="4"/>
                <c:pt idx="0">
                  <c:v>Unika deltagare senaste året</c:v>
                </c:pt>
                <c:pt idx="1">
                  <c:v>Unika deltagare snitt två år</c:v>
                </c:pt>
                <c:pt idx="2">
                  <c:v>Studietimmar snitt två år</c:v>
                </c:pt>
                <c:pt idx="3">
                  <c:v>Studietimmar senaste året</c:v>
                </c:pt>
              </c:strCache>
            </c:strRef>
          </c:cat>
          <c:val>
            <c:numRef>
              <c:f>Blad1!$B$7:$B$10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682-4928-82CA-EF6D563467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3F66-F0EE-4615-B70F-180F17E0554A}" type="datetimeFigureOut">
              <a:rPr lang="sv-SE" smtClean="0"/>
              <a:pPr/>
              <a:t>2017-02-15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C997-B74E-49F6-8F8B-5F4680F435A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60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A367-FF5A-4B20-B87C-32561B7A80D1}" type="datetimeFigureOut">
              <a:rPr lang="sv-SE" smtClean="0"/>
              <a:pPr/>
              <a:t>2017-02-15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5011-970B-44DA-ACF0-E01BA998A7C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5011-970B-44DA-ACF0-E01BA998A7CE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19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5011-970B-44DA-ACF0-E01BA998A7CE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50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5011-970B-44DA-ACF0-E01BA998A7CE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5011-970B-44DA-ACF0-E01BA998A7CE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63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23771" y="1151391"/>
            <a:ext cx="5544000" cy="2412000"/>
          </a:xfrm>
        </p:spPr>
        <p:txBody>
          <a:bodyPr anchor="b"/>
          <a:lstStyle>
            <a:lvl1pPr algn="l">
              <a:lnSpc>
                <a:spcPct val="110000"/>
              </a:lnSpc>
              <a:defRPr sz="4000" spc="150" baseline="0">
                <a:solidFill>
                  <a:schemeClr val="bg1"/>
                </a:solidFill>
                <a:latin typeface="Aaux Next Light" panose="02000506000000020003" pitchFamily="50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23770" y="3892318"/>
            <a:ext cx="55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 spc="150" baseline="0">
                <a:solidFill>
                  <a:schemeClr val="bg1"/>
                </a:solidFill>
                <a:latin typeface="Aaux Next Bold" panose="02000506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58711D-77B5-4AC7-A26B-EB44E15A518B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5170" y="458694"/>
            <a:ext cx="874299" cy="574176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315" y="2387370"/>
            <a:ext cx="5616000" cy="2111833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spc="50" baseline="0">
                <a:solidFill>
                  <a:schemeClr val="bg1"/>
                </a:solidFill>
                <a:latin typeface="Aaux Next Light" panose="02000506000000020003" pitchFamily="50" charset="0"/>
              </a:defRPr>
            </a:lvl1pPr>
            <a:lvl2pPr marL="711200" indent="-34766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aux Next Light" panose="02000506000000020003" pitchFamily="50" charset="0"/>
              </a:defRPr>
            </a:lvl2pPr>
            <a:lvl3pPr marL="985838" indent="-263525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3pPr>
            <a:lvl4pPr marL="1257300" indent="-26828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4pPr>
            <a:lvl5pPr marL="1524000" indent="-2667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5pPr>
          </a:lstStyle>
          <a:p>
            <a:pPr lvl="0"/>
            <a:r>
              <a:rPr lang="sv-SE" dirty="0"/>
              <a:t>Avslutningsfras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23315" y="5356668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23315" y="5614554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23315" y="5872440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Förnamn.efternamn@folkbildningsradet.se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323315" y="6130325"/>
            <a:ext cx="5616000" cy="25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+mn-lt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07X-XXX XX </a:t>
            </a:r>
            <a:r>
              <a:rPr lang="sv-SE" dirty="0" err="1"/>
              <a:t>XX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FFC160-B28A-4010-B119-B0B6EF133CBA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4" name="Rak 3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5170" y="458694"/>
            <a:ext cx="874299" cy="574176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8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 bwMode="black"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3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 bwMode="black">
          <a:xfrm>
            <a:off x="1620001" y="2304000"/>
            <a:ext cx="4932000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6810834" y="2304000"/>
            <a:ext cx="4932001" cy="39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C3ED-3BF2-4830-9248-FB57ACCA456B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2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297-C0B6-4B78-87EB-8BC8385487A9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24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D148-781C-49E4-835F-219BD796F01A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87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0967" y="1227209"/>
            <a:ext cx="9000000" cy="288000"/>
          </a:xfrm>
        </p:spPr>
        <p:txBody>
          <a:bodyPr anchor="ctr"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457427" y="1629002"/>
            <a:ext cx="11268000" cy="46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FCDA-FA92-488D-9BD0-9627E601CD86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8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0967" y="1227209"/>
            <a:ext cx="8999999" cy="288000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457427" y="1629002"/>
            <a:ext cx="5544000" cy="46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7598" y="1629002"/>
            <a:ext cx="5544000" cy="468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818C-15F9-4CD2-8539-DF20C8A5578B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33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bild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5616" y="1746111"/>
            <a:ext cx="3960000" cy="25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315" y="2097085"/>
            <a:ext cx="5616000" cy="2304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50" baseline="0">
                <a:solidFill>
                  <a:schemeClr val="bg1"/>
                </a:solidFill>
                <a:latin typeface="Aaux Next Light" panose="02000506000000020003" pitchFamily="50" charset="0"/>
              </a:defRPr>
            </a:lvl1pPr>
            <a:lvl2pPr marL="711200" indent="-34766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aux Next Light" panose="02000506000000020003" pitchFamily="50" charset="0"/>
              </a:defRPr>
            </a:lvl2pPr>
            <a:lvl3pPr marL="985838" indent="-263525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3pPr>
            <a:lvl4pPr marL="1257300" indent="-26828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4pPr>
            <a:lvl5pPr marL="1524000" indent="-2667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aux Next Light" panose="02000506000000020003" pitchFamily="50" charset="0"/>
              </a:defRPr>
            </a:lvl5pPr>
          </a:lstStyle>
          <a:p>
            <a:pPr lvl="0"/>
            <a:r>
              <a:rPr lang="sv-SE" dirty="0"/>
              <a:t>»Skriv citat«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23315" y="4499203"/>
            <a:ext cx="5616000" cy="3190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spc="70" baseline="0">
                <a:solidFill>
                  <a:schemeClr val="bg1"/>
                </a:solidFill>
                <a:latin typeface="Aaux Next Bold" panose="02000506000000020004" pitchFamily="50" charset="0"/>
              </a:defRPr>
            </a:lvl1pPr>
            <a:lvl2pPr marL="363537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2pPr>
            <a:lvl3pPr marL="722313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3pPr>
            <a:lvl4pPr marL="989012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4pPr>
            <a:lvl5pPr marL="1257300" indent="0">
              <a:buFont typeface="Arial" panose="020B0604020202020204" pitchFamily="34" charset="0"/>
              <a:buNone/>
              <a:defRPr sz="950">
                <a:solidFill>
                  <a:schemeClr val="bg1"/>
                </a:solidFill>
                <a:latin typeface="Aaux Next Bold" panose="02000506000000020004" pitchFamily="50" charset="0"/>
              </a:defRPr>
            </a:lvl5pPr>
          </a:lstStyle>
          <a:p>
            <a:pPr lvl="0"/>
            <a:r>
              <a:rPr lang="sv-SE" dirty="0"/>
              <a:t>Författare, titel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4C57DB-ECEC-4ADF-8335-174A68051712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4" name="Rak 3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5170" y="458694"/>
            <a:ext cx="874299" cy="574176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8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20000" y="1152000"/>
            <a:ext cx="10116000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black">
          <a:xfrm>
            <a:off x="1620000" y="2304000"/>
            <a:ext cx="10116000" cy="39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60763" y="635598"/>
            <a:ext cx="108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accent1"/>
                </a:solidFill>
              </a:defRPr>
            </a:lvl1pPr>
          </a:lstStyle>
          <a:p>
            <a:fld id="{25C37AEF-C383-4894-B1AF-8497A6847737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665526" y="6372000"/>
            <a:ext cx="108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accent1"/>
                </a:solidFill>
              </a:defRPr>
            </a:lvl1pPr>
          </a:lstStyle>
          <a:p>
            <a:fld id="{93C21DAB-DAF5-499E-8355-7E94FD1376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" y="458694"/>
            <a:ext cx="874299" cy="576000"/>
          </a:xfrm>
          <a:prstGeom prst="rect">
            <a:avLst/>
          </a:prstGeom>
        </p:spPr>
      </p:pic>
      <p:cxnSp>
        <p:nvCxnSpPr>
          <p:cNvPr id="14" name="Rak 13"/>
          <p:cNvCxnSpPr/>
          <p:nvPr userDrawn="1"/>
        </p:nvCxnSpPr>
        <p:spPr>
          <a:xfrm>
            <a:off x="800086" y="554038"/>
            <a:ext cx="1094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304586" y="972428"/>
            <a:ext cx="1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56" r:id="rId8"/>
    <p:sldLayoutId id="2147483657" r:id="rId9"/>
    <p:sldLayoutId id="2147483660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600"/>
        </a:spcBef>
        <a:buFontTx/>
        <a:buBlip>
          <a:blip r:embed="rId13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Tx/>
        <a:buBlip>
          <a:blip r:embed="rId14"/>
        </a:buBlip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5838" indent="-263525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Tx/>
        <a:buBlip>
          <a:blip r:embed="rId15"/>
        </a:buBlip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7300" indent="-268288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Tx/>
        <a:buBlip>
          <a:blip r:embed="rId15"/>
        </a:buBlip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240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Tx/>
        <a:buBlip>
          <a:blip r:embed="rId15"/>
        </a:buBlip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401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9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Verksamhetsvillkor – </a:t>
            </a:r>
            <a:r>
              <a:rPr lang="sv-SE" sz="2400" dirty="0"/>
              <a:t>Verksamhetsformer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7612" y="2330894"/>
            <a:ext cx="10116000" cy="3996000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/>
              <a:t>Studiecirkel</a:t>
            </a:r>
          </a:p>
          <a:p>
            <a:pPr marL="0" indent="0">
              <a:buNone/>
            </a:pPr>
            <a:r>
              <a:rPr lang="sv-SE" dirty="0"/>
              <a:t>Studiecirkeln är en mindre grupp som planmässigt genom samtal och dialog bedriver studier. Deltagaren ska ges möjlighet till inflytande samt tid för reflektion och eftertanke mellan sammankomsterna.</a:t>
            </a:r>
          </a:p>
          <a:p>
            <a:r>
              <a:rPr lang="sv-SE" sz="2400" dirty="0"/>
              <a:t>Kulturprogram</a:t>
            </a:r>
          </a:p>
          <a:p>
            <a:pPr marL="0" indent="0">
              <a:buNone/>
            </a:pPr>
            <a:r>
              <a:rPr lang="sv-SE" dirty="0"/>
              <a:t>Kulturprogrammen ska ge kulturupplevelser genom föreläsning, sång/musik, dramatisk framställning, film/foto/bild, dans utställning, litteratur, konst/konsthantverk eller tvärkulturell verksamhet.</a:t>
            </a:r>
          </a:p>
          <a:p>
            <a:pPr lvl="0"/>
            <a:r>
              <a:rPr lang="sv-SE" sz="2400" dirty="0"/>
              <a:t>Annan folkbildningsverksamhet</a:t>
            </a:r>
          </a:p>
          <a:p>
            <a:pPr marL="0" lvl="0" indent="0">
              <a:buNone/>
            </a:pPr>
            <a:r>
              <a:rPr lang="sv-SE" dirty="0"/>
              <a:t>I annan folkbildningsverksamhet kan studieförbundet genomföra verksamhet i friare former.</a:t>
            </a:r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r>
              <a:rPr lang="sv-SE" dirty="0"/>
              <a:t>Samma villkor för verksamhet på distans som vid fysiska sammankomster. Vid kulturprogram ska deltagarna vara fysiskt närvarande men själva programmet kan sändas digitalt.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37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8889"/>
          <a:stretch>
            <a:fillRect/>
          </a:stretch>
        </p:blipFill>
        <p:spPr>
          <a:xfrm>
            <a:off x="456967" y="1515209"/>
            <a:ext cx="11268000" cy="4680000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FCDA-FA92-488D-9BD0-9627E601CD86}" type="datetime1">
              <a:rPr lang="sv-SE" smtClean="0"/>
              <a:pPr/>
              <a:t>2017-02-15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36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Fördelningskriterier 2017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297-C0B6-4B78-87EB-8BC8385487A9}" type="datetime1">
              <a:rPr lang="sv-SE" smtClean="0"/>
              <a:pPr/>
              <a:t>2017-02-15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923193"/>
              </p:ext>
            </p:extLst>
          </p:nvPr>
        </p:nvGraphicFramePr>
        <p:xfrm>
          <a:off x="1979850" y="1779373"/>
          <a:ext cx="7733993" cy="459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58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Organisationsbidrag</a:t>
            </a:r>
            <a:endParaRPr lang="sv-SE" sz="1200" dirty="0">
              <a:highlight>
                <a:srgbClr val="FFFF00"/>
              </a:highlight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297-C0B6-4B78-87EB-8BC8385487A9}" type="datetime1">
              <a:rPr lang="sv-SE" smtClean="0"/>
              <a:pPr/>
              <a:t>2017-02-15</a:t>
            </a:fld>
            <a:endParaRPr lang="sv-SE"/>
          </a:p>
        </p:txBody>
      </p:sp>
      <p:graphicFrame>
        <p:nvGraphicFramePr>
          <p:cNvPr id="6" name="527,75292,6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064196"/>
              </p:ext>
            </p:extLst>
          </p:nvPr>
        </p:nvGraphicFramePr>
        <p:xfrm>
          <a:off x="2191407" y="1651380"/>
          <a:ext cx="7835462" cy="504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38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Hälften och hälften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297-C0B6-4B78-87EB-8BC8385487A9}" type="datetime1">
              <a:rPr lang="sv-SE" smtClean="0"/>
              <a:pPr/>
              <a:t>2017-02-15</a:t>
            </a:fld>
            <a:endParaRPr lang="sv-SE"/>
          </a:p>
        </p:txBody>
      </p:sp>
      <p:graphicFrame>
        <p:nvGraphicFramePr>
          <p:cNvPr id="5" name="464,75285,8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931226"/>
              </p:ext>
            </p:extLst>
          </p:nvPr>
        </p:nvGraphicFramePr>
        <p:xfrm>
          <a:off x="2963570" y="1854378"/>
          <a:ext cx="5871335" cy="445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46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Folkbildningsrådets bedömning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Rapporten visar att studieförbundet på ett tillfredsställande sätt följt statsbidragsvillkoren</a:t>
            </a:r>
          </a:p>
          <a:p>
            <a:r>
              <a:rPr lang="sv-SE" dirty="0"/>
              <a:t>Rapporten visar att studieförbundet behöver utreda och/eller korrigera delar av verksamheten</a:t>
            </a:r>
          </a:p>
          <a:p>
            <a:r>
              <a:rPr lang="sv-SE" dirty="0"/>
              <a:t>Rapporten föranleder att Folkbildningsrådet genomför en granskning av studieförbundets rätt att uppbära statsbidrag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pPr/>
              <a:t>2017-02-15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1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8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264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Tydligare koppling till statens syften och det folkbildningspolitiska målet</a:t>
            </a:r>
          </a:p>
          <a:p>
            <a:r>
              <a:rPr lang="sv-SE" dirty="0"/>
              <a:t>Tydliga och uppföljningsbara villkor</a:t>
            </a:r>
          </a:p>
          <a:p>
            <a:r>
              <a:rPr lang="sv-SE" dirty="0"/>
              <a:t>Beräknas utifrån tidigare genomförd verksamhet</a:t>
            </a:r>
          </a:p>
          <a:p>
            <a:r>
              <a:rPr lang="sv-SE" dirty="0"/>
              <a:t>Ökat bidrag för tillgänglighet</a:t>
            </a:r>
          </a:p>
          <a:p>
            <a:r>
              <a:rPr lang="sv-SE" dirty="0"/>
              <a:t>Ökat bidrag för unika deltagare</a:t>
            </a:r>
          </a:p>
          <a:p>
            <a:r>
              <a:rPr lang="sv-SE" dirty="0"/>
              <a:t>Ökat bidrag för korttidsutbildade</a:t>
            </a:r>
          </a:p>
          <a:p>
            <a:r>
              <a:rPr lang="sv-SE" dirty="0"/>
              <a:t>Samma villkor för fysiska träffar som digitala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0EA2-5667-4375-9D97-BC25C04A2764}" type="datetime1">
              <a:rPr lang="sv-SE" smtClean="0"/>
              <a:pPr/>
              <a:t>2017-02-15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4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Elisabet Andersson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elisabet.andersson@folkbildningsradet.se Tfn 08 412 48 03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C160-B28A-4010-B119-B0B6EF133CBA}" type="datetime1">
              <a:rPr lang="sv-SE" smtClean="0"/>
              <a:pPr/>
              <a:t>2017-02-15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02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23770" y="1151391"/>
            <a:ext cx="5505085" cy="2412000"/>
          </a:xfrm>
        </p:spPr>
        <p:txBody>
          <a:bodyPr/>
          <a:lstStyle/>
          <a:p>
            <a:r>
              <a:rPr lang="sv-SE" dirty="0"/>
              <a:t>Statsbidrag till </a:t>
            </a:r>
            <a:br>
              <a:rPr lang="sv-SE" dirty="0"/>
            </a:br>
            <a:r>
              <a:rPr lang="sv-SE" dirty="0"/>
              <a:t>studieförbund 2017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Etikkonferens Stockholm 21 februari 2017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10B5-72AE-4F82-A8C7-34273A2BFF24}" type="datetime1">
              <a:rPr lang="sv-SE" smtClean="0"/>
              <a:pPr/>
              <a:t>2017-02-15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92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t>2017-02-15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54" y="1073224"/>
            <a:ext cx="10435134" cy="52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3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8889"/>
          <a:stretch>
            <a:fillRect/>
          </a:stretch>
        </p:blipFill>
        <p:spPr>
          <a:xfrm>
            <a:off x="472763" y="1545112"/>
            <a:ext cx="11268000" cy="4680000"/>
          </a:xfrm>
        </p:spPr>
      </p:pic>
      <p:sp>
        <p:nvSpPr>
          <p:cNvPr id="5" name="Platshållare för text 1"/>
          <p:cNvSpPr txBox="1">
            <a:spLocks/>
          </p:cNvSpPr>
          <p:nvPr/>
        </p:nvSpPr>
        <p:spPr bwMode="black">
          <a:xfrm>
            <a:off x="1333850" y="2872151"/>
            <a:ext cx="3338389" cy="145758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5838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57300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240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”Folkbildningen ska ge alla möjlighet att tillsammans med andra öka sin kunskap och bildning för personlig utveckling och delaktighet i samhället.”</a:t>
            </a:r>
          </a:p>
          <a:p>
            <a:endParaRPr lang="sv-SE" dirty="0"/>
          </a:p>
        </p:txBody>
      </p:sp>
      <p:sp>
        <p:nvSpPr>
          <p:cNvPr id="7" name="Platshållare för text 2"/>
          <p:cNvSpPr txBox="1">
            <a:spLocks/>
          </p:cNvSpPr>
          <p:nvPr/>
        </p:nvSpPr>
        <p:spPr>
          <a:xfrm>
            <a:off x="2139193" y="4408574"/>
            <a:ext cx="5199966" cy="319087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5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5838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57300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240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Målet för folkbildningspolitiken</a:t>
            </a:r>
          </a:p>
        </p:txBody>
      </p:sp>
    </p:spTree>
    <p:extLst>
      <p:ext uri="{BB962C8B-B14F-4D97-AF65-F5344CB8AC3E}">
        <p14:creationId xmlns:p14="http://schemas.microsoft.com/office/powerpoint/2010/main" val="365713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Statens syfte med stöd till folkbildningen är att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stödja verksamhet som bidrar till att stärka och utveckla demokratin,</a:t>
            </a:r>
          </a:p>
          <a:p>
            <a:r>
              <a:rPr lang="sv-SE" dirty="0"/>
              <a:t>bidra till att göra det möjligt för en ökad mångfald människor att påverka sin livssituation och skapa engagemang att delta i samhällsutvecklingen,</a:t>
            </a:r>
          </a:p>
          <a:p>
            <a:r>
              <a:rPr lang="sv-SE" dirty="0"/>
              <a:t>bidra till att utjämna utbildningsklyftor och höja bildnings- och utbildningsnivån i samhället, och</a:t>
            </a:r>
          </a:p>
          <a:p>
            <a:r>
              <a:rPr lang="sv-SE" dirty="0"/>
              <a:t>bidra till att bredda intresset för och öka delaktigheten i kulturlivet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pPr/>
              <a:t>2017-02-15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27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0000" y="1152000"/>
            <a:ext cx="10116000" cy="522956"/>
          </a:xfrm>
        </p:spPr>
        <p:txBody>
          <a:bodyPr/>
          <a:lstStyle/>
          <a:p>
            <a:r>
              <a:rPr lang="sv-SE" dirty="0"/>
              <a:t>Övergripande struktur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297-C0B6-4B78-87EB-8BC8385487A9}" type="datetime1">
              <a:rPr lang="sv-SE" smtClean="0"/>
              <a:pPr/>
              <a:t>2017-02-15</a:t>
            </a:fld>
            <a:endParaRPr lang="sv-SE"/>
          </a:p>
        </p:txBody>
      </p:sp>
      <p:sp>
        <p:nvSpPr>
          <p:cNvPr id="4" name="Rektangel med rundade hörn 3"/>
          <p:cNvSpPr/>
          <p:nvPr/>
        </p:nvSpPr>
        <p:spPr>
          <a:xfrm>
            <a:off x="1941533" y="2545200"/>
            <a:ext cx="907337" cy="285516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Pröv-ning 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av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nya </a:t>
            </a:r>
          </a:p>
          <a:p>
            <a:pPr algn="ctr"/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3080646" y="2545200"/>
            <a:ext cx="914400" cy="2855168"/>
          </a:xfrm>
          <a:prstGeom prst="roundRect">
            <a:avLst/>
          </a:prstGeom>
          <a:solidFill>
            <a:srgbClr val="AB01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Sta-tens</a:t>
            </a:r>
          </a:p>
          <a:p>
            <a:pPr algn="ctr"/>
            <a:r>
              <a:rPr lang="sv-SE" dirty="0"/>
              <a:t>stöd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4821199" y="2589763"/>
            <a:ext cx="2843267" cy="7820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Organisationsvillkor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4837226" y="3631880"/>
            <a:ext cx="2843267" cy="740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Verksamhetsvillkor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4821198" y="4678660"/>
            <a:ext cx="2843267" cy="7153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Fördelningskriterier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8506646" y="2545200"/>
            <a:ext cx="914400" cy="2855168"/>
          </a:xfrm>
          <a:prstGeom prst="roundRect">
            <a:avLst/>
          </a:prstGeom>
          <a:solidFill>
            <a:srgbClr val="AB014E"/>
          </a:solidFill>
          <a:ln w="25400" cap="flat" cmpd="sng" algn="ctr">
            <a:solidFill>
              <a:srgbClr val="AA01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bg1"/>
                </a:solidFill>
              </a:rPr>
              <a:t>Upp-följ-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bg1"/>
                </a:solidFill>
              </a:rPr>
              <a:t>ning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9665521" y="2551652"/>
            <a:ext cx="931716" cy="285516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Utred-ning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granskning</a:t>
            </a:r>
          </a:p>
        </p:txBody>
      </p:sp>
      <p:cxnSp>
        <p:nvCxnSpPr>
          <p:cNvPr id="11" name="Rak pil 10"/>
          <p:cNvCxnSpPr>
            <a:endCxn id="6" idx="1"/>
          </p:cNvCxnSpPr>
          <p:nvPr/>
        </p:nvCxnSpPr>
        <p:spPr>
          <a:xfrm>
            <a:off x="3995046" y="2980773"/>
            <a:ext cx="8261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>
            <a:off x="4011073" y="3946711"/>
            <a:ext cx="8261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>
            <a:off x="3995046" y="5001541"/>
            <a:ext cx="8261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7680493" y="3008241"/>
            <a:ext cx="8261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>
            <a:off x="7680493" y="3979236"/>
            <a:ext cx="8261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>
            <a:off x="7664465" y="5001541"/>
            <a:ext cx="8261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inklad  17"/>
          <p:cNvCxnSpPr>
            <a:stCxn id="9" idx="2"/>
            <a:endCxn id="5" idx="2"/>
          </p:cNvCxnSpPr>
          <p:nvPr/>
        </p:nvCxnSpPr>
        <p:spPr>
          <a:xfrm rot="5400000">
            <a:off x="6250846" y="2687368"/>
            <a:ext cx="12700" cy="54260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med rundade hörn 6"/>
          <p:cNvSpPr/>
          <p:nvPr/>
        </p:nvSpPr>
        <p:spPr>
          <a:xfrm>
            <a:off x="3080646" y="1717202"/>
            <a:ext cx="6226191" cy="74018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Etik och gränsdragning</a:t>
            </a:r>
          </a:p>
        </p:txBody>
      </p:sp>
    </p:spTree>
    <p:extLst>
      <p:ext uri="{BB962C8B-B14F-4D97-AF65-F5344CB8AC3E}">
        <p14:creationId xmlns:p14="http://schemas.microsoft.com/office/powerpoint/2010/main" val="87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8889"/>
          <a:stretch>
            <a:fillRect/>
          </a:stretch>
        </p:blipFill>
        <p:spPr>
          <a:xfrm>
            <a:off x="472763" y="1606024"/>
            <a:ext cx="11268000" cy="4680000"/>
          </a:xfrm>
        </p:spPr>
      </p:pic>
      <p:sp>
        <p:nvSpPr>
          <p:cNvPr id="6" name="Platshållare för text 1"/>
          <p:cNvSpPr txBox="1">
            <a:spLocks/>
          </p:cNvSpPr>
          <p:nvPr/>
        </p:nvSpPr>
        <p:spPr bwMode="black">
          <a:xfrm>
            <a:off x="704675" y="2835480"/>
            <a:ext cx="4109922" cy="1761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5838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57300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240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57188"/>
            <a:r>
              <a:rPr lang="sv-SE" sz="1900" b="1" dirty="0"/>
              <a:t>Organisatoriska villkor</a:t>
            </a:r>
          </a:p>
        </p:txBody>
      </p:sp>
      <p:sp>
        <p:nvSpPr>
          <p:cNvPr id="7" name="Platshållare för text 2"/>
          <p:cNvSpPr txBox="1">
            <a:spLocks/>
          </p:cNvSpPr>
          <p:nvPr/>
        </p:nvSpPr>
        <p:spPr>
          <a:xfrm>
            <a:off x="704675" y="3355596"/>
            <a:ext cx="5817423" cy="1587879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5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5838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57300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240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4"/>
              </a:buBlip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900" dirty="0"/>
              <a:t>- </a:t>
            </a:r>
            <a:r>
              <a:rPr lang="sv-SE" sz="1800" dirty="0"/>
              <a:t>Organisation </a:t>
            </a:r>
          </a:p>
          <a:p>
            <a:pPr marL="0" indent="0">
              <a:buNone/>
            </a:pPr>
            <a:r>
              <a:rPr lang="sv-SE" sz="1800" dirty="0"/>
              <a:t>- Kvalitetssäkring</a:t>
            </a:r>
          </a:p>
          <a:p>
            <a:pPr marL="0" indent="0">
              <a:buNone/>
            </a:pP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11772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8889"/>
          <a:stretch>
            <a:fillRect/>
          </a:stretch>
        </p:blipFill>
        <p:spPr>
          <a:xfrm>
            <a:off x="407093" y="1704503"/>
            <a:ext cx="11268000" cy="4680000"/>
          </a:xfrm>
        </p:spPr>
      </p:pic>
      <p:sp>
        <p:nvSpPr>
          <p:cNvPr id="7" name="Platshållare för text 1"/>
          <p:cNvSpPr txBox="1">
            <a:spLocks/>
          </p:cNvSpPr>
          <p:nvPr/>
        </p:nvSpPr>
        <p:spPr bwMode="black">
          <a:xfrm>
            <a:off x="1098958" y="4370663"/>
            <a:ext cx="3221372" cy="1442907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Blip>
                <a:blip r:embed="rId4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5838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5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57300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5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240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Tx/>
              <a:buBlip>
                <a:blip r:embed="rId5"/>
              </a:buBlip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500" b="1" dirty="0"/>
              <a:t>Verksamhetsvillkor</a:t>
            </a:r>
          </a:p>
          <a:p>
            <a:pPr marL="342900" indent="-342900" algn="l">
              <a:buFontTx/>
              <a:buChar char="-"/>
            </a:pPr>
            <a:r>
              <a:rPr lang="sv-SE" sz="2300" dirty="0"/>
              <a:t>Verksamhetens inriktning</a:t>
            </a:r>
          </a:p>
          <a:p>
            <a:pPr marL="342900" indent="-342900" algn="l">
              <a:buFontTx/>
              <a:buChar char="-"/>
            </a:pPr>
            <a:r>
              <a:rPr lang="sv-SE" sz="2300" dirty="0"/>
              <a:t>Verksamhetsformer</a:t>
            </a:r>
          </a:p>
          <a:p>
            <a:pPr marL="342900" indent="-342900" algn="l">
              <a:buFontTx/>
              <a:buChar char="-"/>
            </a:pPr>
            <a:r>
              <a:rPr lang="sv-SE" sz="2300" dirty="0"/>
              <a:t>Avgränsningar</a:t>
            </a:r>
          </a:p>
          <a:p>
            <a:pPr marL="342900" indent="-342900" algn="l">
              <a:buFontTx/>
              <a:buChar char="-"/>
            </a:pPr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724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Verksamhetsvillkor - </a:t>
            </a:r>
            <a:r>
              <a:rPr lang="sv-SE" sz="2400" dirty="0"/>
              <a:t>Verksamhetens inriktning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Ha ett system för cirkelledarutbildning</a:t>
            </a:r>
          </a:p>
          <a:p>
            <a:r>
              <a:rPr lang="sv-SE" dirty="0"/>
              <a:t>Arbeta aktivt för att erbjuda verksamhet i hela landet</a:t>
            </a:r>
          </a:p>
          <a:p>
            <a:r>
              <a:rPr lang="sv-SE" dirty="0"/>
              <a:t>Arbeta aktivt för att nå nya deltagare/deltagargrupper</a:t>
            </a:r>
          </a:p>
          <a:p>
            <a:r>
              <a:rPr lang="sv-SE" dirty="0"/>
              <a:t>Arbeta aktivt för att nå deltagare som är korttidsutbildade, utrikes födda eller har en funktionsnedsättning</a:t>
            </a:r>
          </a:p>
          <a:p>
            <a:r>
              <a:rPr lang="sv-SE" dirty="0"/>
              <a:t>Arbeta aktivt för att integrera jämställdhetsperspektivet i folkbildningsverksamheten</a:t>
            </a:r>
          </a:p>
          <a:p>
            <a:r>
              <a:rPr lang="sv-SE" dirty="0"/>
              <a:t>Motverka alla former av diskriminering</a:t>
            </a:r>
          </a:p>
          <a:p>
            <a:r>
              <a:rPr lang="sv-SE" dirty="0"/>
              <a:t>Ha en strategisk plan för arbetet med digital delaktighet</a:t>
            </a:r>
          </a:p>
          <a:p>
            <a:r>
              <a:rPr lang="sv-SE" dirty="0"/>
              <a:t>Ha en handlingsplan för arbetet med tillgänglighet för deltagare med funktionsnedsättning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8E69-2AFA-4FCB-84A0-26F27598A280}" type="datetime1">
              <a:rPr lang="sv-SE" smtClean="0"/>
              <a:pPr/>
              <a:t>2017-02-15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343073"/>
      </p:ext>
    </p:extLst>
  </p:cSld>
  <p:clrMapOvr>
    <a:masterClrMapping/>
  </p:clrMapOvr>
</p:sld>
</file>

<file path=ppt/theme/theme1.xml><?xml version="1.0" encoding="utf-8"?>
<a:theme xmlns:a="http://schemas.openxmlformats.org/drawingml/2006/main" name="Folkbildningsrådet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kbildningsrådet.potx" id="{D0CD1AC9-F40A-4ED0-95EA-4A1350828D5E}" vid="{564314D5-75F3-4AAE-A4AD-A9F4BAF0AD39}"/>
    </a:ext>
  </a:extLst>
</a:theme>
</file>

<file path=ppt/theme/theme2.xml><?xml version="1.0" encoding="utf-8"?>
<a:theme xmlns:a="http://schemas.openxmlformats.org/drawingml/2006/main" name="Office-tema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B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48"/>
      </a:accent1>
      <a:accent2>
        <a:srgbClr val="FF8200"/>
      </a:accent2>
      <a:accent3>
        <a:srgbClr val="595959"/>
      </a:accent3>
      <a:accent4>
        <a:srgbClr val="CE0058"/>
      </a:accent4>
      <a:accent5>
        <a:srgbClr val="FFCD99"/>
      </a:accent5>
      <a:accent6>
        <a:srgbClr val="BFBFBF"/>
      </a:accent6>
      <a:hlink>
        <a:srgbClr val="0563C1"/>
      </a:hlink>
      <a:folHlink>
        <a:srgbClr val="954F72"/>
      </a:folHlink>
    </a:clrScheme>
    <a:fontScheme name="FBR_PPT">
      <a:majorFont>
        <a:latin typeface="Aaux Next Medium"/>
        <a:ea typeface=""/>
        <a:cs typeface=""/>
      </a:majorFont>
      <a:minorFont>
        <a:latin typeface="Aaux N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424</Words>
  <Application>Microsoft Office PowerPoint</Application>
  <PresentationFormat>Bredbild</PresentationFormat>
  <Paragraphs>98</Paragraphs>
  <Slides>18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Aaux Next Bold</vt:lpstr>
      <vt:lpstr>Aaux Next Light</vt:lpstr>
      <vt:lpstr>Aaux Next Medium</vt:lpstr>
      <vt:lpstr>Arial</vt:lpstr>
      <vt:lpstr>Folkbildningsrådet</vt:lpstr>
      <vt:lpstr>PowerPoint-presentation</vt:lpstr>
      <vt:lpstr>Statsbidrag till  studieförbund 2017 </vt:lpstr>
      <vt:lpstr>PowerPoint-presentation</vt:lpstr>
      <vt:lpstr>PowerPoint-presentation</vt:lpstr>
      <vt:lpstr>Statens syfte med stöd till folkbildningen är att</vt:lpstr>
      <vt:lpstr>Övergripande struktur</vt:lpstr>
      <vt:lpstr>PowerPoint-presentation</vt:lpstr>
      <vt:lpstr>PowerPoint-presentation</vt:lpstr>
      <vt:lpstr>Verksamhetsvillkor - Verksamhetens inriktning</vt:lpstr>
      <vt:lpstr>Verksamhetsvillkor – Verksamhetsformer   </vt:lpstr>
      <vt:lpstr>PowerPoint-presentation</vt:lpstr>
      <vt:lpstr>Fördelningskriterier 2017</vt:lpstr>
      <vt:lpstr>Organisationsbidrag</vt:lpstr>
      <vt:lpstr>Hälften och hälften</vt:lpstr>
      <vt:lpstr>Folkbildningsrådets bedömning</vt:lpstr>
      <vt:lpstr>PowerPoint-presentation</vt:lpstr>
      <vt:lpstr>Sammanfattning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 Andersson</dc:creator>
  <cp:lastModifiedBy>Elisabet Andersson</cp:lastModifiedBy>
  <cp:revision>94</cp:revision>
  <cp:lastPrinted>2016-10-10T12:08:56Z</cp:lastPrinted>
  <dcterms:created xsi:type="dcterms:W3CDTF">2016-03-09T11:51:11Z</dcterms:created>
  <dcterms:modified xsi:type="dcterms:W3CDTF">2017-02-15T10:23:40Z</dcterms:modified>
</cp:coreProperties>
</file>