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6"/>
  </p:notesMasterIdLst>
  <p:handoutMasterIdLst>
    <p:handoutMasterId r:id="rId27"/>
  </p:handoutMasterIdLst>
  <p:sldIdLst>
    <p:sldId id="268" r:id="rId2"/>
    <p:sldId id="269" r:id="rId3"/>
    <p:sldId id="270" r:id="rId4"/>
    <p:sldId id="267" r:id="rId5"/>
    <p:sldId id="256" r:id="rId6"/>
    <p:sldId id="260" r:id="rId7"/>
    <p:sldId id="261" r:id="rId8"/>
    <p:sldId id="259" r:id="rId9"/>
    <p:sldId id="28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2" r:id="rId18"/>
    <p:sldId id="279" r:id="rId19"/>
    <p:sldId id="265" r:id="rId20"/>
    <p:sldId id="266" r:id="rId21"/>
    <p:sldId id="263" r:id="rId22"/>
    <p:sldId id="262" r:id="rId23"/>
    <p:sldId id="280" r:id="rId24"/>
    <p:sldId id="258" r:id="rId25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1">
          <p15:clr>
            <a:srgbClr val="A4A3A4"/>
          </p15:clr>
        </p15:guide>
        <p15:guide id="2" orient="horz" pos="1014">
          <p15:clr>
            <a:srgbClr val="A4A3A4"/>
          </p15:clr>
        </p15:guide>
        <p15:guide id="3" orient="horz" pos="3871">
          <p15:clr>
            <a:srgbClr val="A4A3A4"/>
          </p15:clr>
        </p15:guide>
        <p15:guide id="4" pos="2929">
          <p15:clr>
            <a:srgbClr val="A4A3A4"/>
          </p15:clr>
        </p15:guide>
        <p15:guide id="5" pos="5486">
          <p15:clr>
            <a:srgbClr val="A4A3A4"/>
          </p15:clr>
        </p15:guide>
        <p15:guide id="6" pos="2848">
          <p15:clr>
            <a:srgbClr val="A4A3A4"/>
          </p15:clr>
        </p15:guide>
        <p15:guide id="7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howGuides="1">
      <p:cViewPr varScale="1">
        <p:scale>
          <a:sx n="98" d="100"/>
          <a:sy n="98" d="100"/>
        </p:scale>
        <p:origin x="138" y="78"/>
      </p:cViewPr>
      <p:guideLst>
        <p:guide orient="horz" pos="991"/>
        <p:guide orient="horz" pos="1014"/>
        <p:guide orient="horz" pos="3871"/>
        <p:guide pos="2929"/>
        <p:guide pos="5486"/>
        <p:guide pos="2848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00502-70B1-4503-8BCD-BC8F8ED7D857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25582-1F95-4847-A800-3BC70E5C5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00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FF8E0-795B-4B85-AE33-AFB1454B43E6}" type="datetimeFigureOut">
              <a:rPr lang="sv-SE" smtClean="0"/>
              <a:t>2014-10-01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9D32-22C7-47AD-96B9-90CA85B78B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48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5014-7BFE-431A-AB28-C4F640B1DE43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454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Kolla alla dokument.</a:t>
            </a:r>
          </a:p>
          <a:p>
            <a:r>
              <a:rPr lang="sv-SE" dirty="0" smtClean="0"/>
              <a:t>Kommentera något kring varje dokument.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5014-7BFE-431A-AB28-C4F640B1DE43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4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Grundläggande</a:t>
            </a:r>
            <a:r>
              <a:rPr lang="sv-SE" baseline="0" dirty="0" smtClean="0"/>
              <a:t> syften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5014-7BFE-431A-AB28-C4F640B1DE43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00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Ansvarsbiten har inte lagts över på FBR. Det som lagts över på FBR är </a:t>
            </a:r>
            <a:r>
              <a:rPr lang="sv-SE" dirty="0" err="1" smtClean="0"/>
              <a:t>xxxxxxxxxxxxxxxx</a:t>
            </a:r>
            <a:endParaRPr lang="sv-SE" dirty="0" smtClean="0"/>
          </a:p>
          <a:p>
            <a:r>
              <a:rPr lang="sv-SE" dirty="0" smtClean="0"/>
              <a:t>Etik och gränsdragning</a:t>
            </a:r>
            <a:r>
              <a:rPr lang="sv-SE" baseline="0" dirty="0" smtClean="0"/>
              <a:t> är inte ett isolerat arbete utan ska införlivas och vara en naturligt del av verksamheten – liksom det är idag. Skillnaden är att </a:t>
            </a:r>
            <a:r>
              <a:rPr lang="sv-SE" baseline="0" dirty="0" err="1" smtClean="0"/>
              <a:t>xxxx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5014-7BFE-431A-AB28-C4F640B1DE43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19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Möten</a:t>
            </a:r>
            <a:r>
              <a:rPr lang="sv-SE" baseline="0" dirty="0" smtClean="0"/>
              <a:t> med ett eller flera </a:t>
            </a:r>
            <a:r>
              <a:rPr lang="sv-SE" baseline="0" dirty="0" err="1" smtClean="0"/>
              <a:t>stfb</a:t>
            </a:r>
            <a:r>
              <a:rPr lang="sv-SE" baseline="0" dirty="0" smtClean="0"/>
              <a:t> i specifik fråga</a:t>
            </a:r>
          </a:p>
          <a:p>
            <a:r>
              <a:rPr lang="sv-SE" baseline="0" dirty="0" smtClean="0"/>
              <a:t>Andra myndigheter – i specifika frågor. Nätverket för bidragsgivande myndigheter, t ex frågor kring </a:t>
            </a:r>
            <a:r>
              <a:rPr lang="sv-SE" baseline="0" dirty="0" err="1" smtClean="0"/>
              <a:t>anordnarskap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organisatorika</a:t>
            </a:r>
            <a:r>
              <a:rPr lang="sv-SE" baseline="0" dirty="0" smtClean="0"/>
              <a:t>  och krav på mångfaldsarbete som ex.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5014-7BFE-431A-AB28-C4F640B1DE43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8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5014-7BFE-431A-AB28-C4F640B1DE43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28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02E3DD-E30F-44A7-9661-75BBEB8CD848}" type="slidenum">
              <a:rPr lang="en-GB" altLang="sv-SE" sz="1200" smtClean="0">
                <a:solidFill>
                  <a:prstClr val="black"/>
                </a:solidFill>
              </a:rPr>
              <a:pPr/>
              <a:t>16</a:t>
            </a:fld>
            <a:endParaRPr lang="en-GB" altLang="sv-SE" sz="1200" dirty="0" smtClean="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altLang="sv-SE" dirty="0" smtClean="0">
                <a:latin typeface="Times New Roman" panose="02020603050405020304" pitchFamily="18" charset="0"/>
              </a:rPr>
              <a:t>1. Digitalisera projektansökning och beslutsförfarandet.</a:t>
            </a:r>
          </a:p>
          <a:p>
            <a:pPr eaLnBrk="1" hangingPunct="1"/>
            <a:r>
              <a:rPr lang="sv-SE" altLang="sv-SE" dirty="0" smtClean="0">
                <a:latin typeface="Times New Roman" panose="02020603050405020304" pitchFamily="18" charset="0"/>
              </a:rPr>
              <a:t>2. Hela kedjan: Ärendehantering</a:t>
            </a:r>
          </a:p>
        </p:txBody>
      </p:sp>
    </p:spTree>
    <p:extLst>
      <p:ext uri="{BB962C8B-B14F-4D97-AF65-F5344CB8AC3E}">
        <p14:creationId xmlns:p14="http://schemas.microsoft.com/office/powerpoint/2010/main" val="2314461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20836A-788D-423E-ABF6-672561284622}" type="slidenum">
              <a:rPr lang="en-GB" altLang="sv-SE" sz="1200" smtClean="0">
                <a:solidFill>
                  <a:prstClr val="black"/>
                </a:solidFill>
              </a:rPr>
              <a:pPr/>
              <a:t>22</a:t>
            </a:fld>
            <a:endParaRPr lang="en-GB" altLang="sv-SE" sz="1200" smtClean="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4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5014-7BFE-431A-AB28-C4F640B1DE43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07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FBR_logo_tall_invert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6658" y="614850"/>
            <a:ext cx="3950685" cy="5646588"/>
          </a:xfrm>
          <a:prstGeom prst="rect">
            <a:avLst/>
          </a:prstGeom>
        </p:spPr>
      </p:pic>
      <p:pic>
        <p:nvPicPr>
          <p:cNvPr id="3" name="Bildobjekt 2" descr="FBR_logo_tall_inver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6658" y="614850"/>
            <a:ext cx="3950685" cy="5646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ext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Untitled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609725"/>
            <a:ext cx="1316739" cy="1115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vänst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645152" y="1602512"/>
            <a:ext cx="4041648" cy="45239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59544" y="1600580"/>
            <a:ext cx="4039304" cy="45259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hög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58400" y="1602512"/>
            <a:ext cx="4040448" cy="45239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640645" y="1600580"/>
            <a:ext cx="4046156" cy="45259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punkt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09725"/>
            <a:ext cx="1316739" cy="1115570"/>
          </a:xfrm>
          <a:prstGeom prst="rect">
            <a:avLst/>
          </a:prstGeom>
        </p:spPr>
      </p:pic>
      <p:pic>
        <p:nvPicPr>
          <p:cNvPr id="7" name="Bildobjekt 6" descr="Untitled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609725"/>
            <a:ext cx="1316739" cy="1115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punkt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text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indent="0">
              <a:buFontTx/>
              <a:buNone/>
              <a:defRPr sz="2800"/>
            </a:lvl2pPr>
            <a:lvl3pPr indent="0">
              <a:buFontTx/>
              <a:buNone/>
              <a:defRPr sz="2400"/>
            </a:lvl3pPr>
            <a:lvl4pPr indent="0">
              <a:buFontTx/>
              <a:buNone/>
              <a:defRPr sz="2000"/>
            </a:lvl4pPr>
            <a:lvl5pPr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indent="0">
              <a:buFontTx/>
              <a:buNone/>
              <a:defRPr sz="2800"/>
            </a:lvl2pPr>
            <a:lvl3pPr indent="0">
              <a:buFontTx/>
              <a:buNone/>
              <a:defRPr sz="2400"/>
            </a:lvl3pPr>
            <a:lvl4pPr indent="0">
              <a:buFontTx/>
              <a:buNone/>
              <a:defRPr sz="2000"/>
            </a:lvl4pPr>
            <a:lvl5pPr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vänst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59544" y="1600580"/>
            <a:ext cx="4039304" cy="45259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645152" y="1602512"/>
            <a:ext cx="4041648" cy="45239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hög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58400" y="1602512"/>
            <a:ext cx="4040448" cy="45239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640645" y="1600580"/>
            <a:ext cx="4046156" cy="45259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245312"/>
            <a:ext cx="2133600" cy="2931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D67E11-A173-4DF7-8FA5-8FF046ED2B1F}" type="datetimeFigureOut">
              <a:rPr lang="sv-SE" smtClean="0"/>
              <a:pPr/>
              <a:t>2014-10-01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245312"/>
            <a:ext cx="2895600" cy="2931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245312"/>
            <a:ext cx="1763216" cy="2931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F15B1B-6F4F-4817-A55D-06D6F4BBC8A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sv-S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FBR_logo_tall_rgb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8460432" y="5949280"/>
            <a:ext cx="36941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sv-S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FBR_logo_tall_rgb"/>
          <p:cNvPicPr>
            <a:picLocks noChangeAspect="1" noChangeArrowheads="1"/>
          </p:cNvPicPr>
          <p:nvPr userDrawn="1"/>
        </p:nvPicPr>
        <p:blipFill>
          <a:blip r:embed="rId18" cstate="print"/>
          <a:stretch>
            <a:fillRect/>
          </a:stretch>
        </p:blipFill>
        <p:spPr bwMode="auto">
          <a:xfrm>
            <a:off x="8460432" y="5949280"/>
            <a:ext cx="36941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50" r:id="rId12"/>
    <p:sldLayoutId id="2147483658" r:id="rId13"/>
    <p:sldLayoutId id="2147483660" r:id="rId14"/>
    <p:sldLayoutId id="2147483663" r:id="rId15"/>
    <p:sldLayoutId id="2147483662" r:id="rId16"/>
  </p:sldLayoutIdLst>
  <p:txStyles>
    <p:titleStyle>
      <a:lvl1pPr algn="l" defTabSz="914400" rtl="0" eaLnBrk="1" latinLnBrk="0" hangingPunct="1">
        <a:spcBef>
          <a:spcPct val="0"/>
        </a:spcBef>
        <a:buClr>
          <a:schemeClr val="accent1"/>
        </a:buClr>
        <a:buSzPct val="160000"/>
        <a:buFont typeface="Webdings" pitchFamily="18" charset="2"/>
        <a:buChar char=""/>
        <a:defRPr sz="4000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480"/>
        </a:spcBef>
        <a:buFont typeface="Arial" pitchFamily="34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432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Etik och gränsdragning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6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sv-SE" b="1" dirty="0"/>
              <a:t>E</a:t>
            </a:r>
            <a:r>
              <a:rPr lang="sv-SE" b="1" dirty="0" smtClean="0"/>
              <a:t>tik </a:t>
            </a:r>
            <a:r>
              <a:rPr lang="sv-SE" b="1" dirty="0"/>
              <a:t>och </a:t>
            </a:r>
            <a:r>
              <a:rPr lang="sv-SE" b="1" dirty="0" smtClean="0"/>
              <a:t>gränsdragning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Arbetet </a:t>
            </a:r>
            <a:r>
              <a:rPr lang="sv-SE" sz="2400" dirty="0"/>
              <a:t>med etik och gränsdragning vilar </a:t>
            </a:r>
            <a:r>
              <a:rPr lang="sv-SE" sz="2400" dirty="0" smtClean="0"/>
              <a:t>bl. a på:</a:t>
            </a:r>
          </a:p>
          <a:p>
            <a:pPr marL="0" lvl="0" indent="0">
              <a:buNone/>
            </a:pPr>
            <a:endParaRPr lang="sv-SE" sz="1200" dirty="0"/>
          </a:p>
          <a:p>
            <a:pPr lvl="0">
              <a:lnSpc>
                <a:spcPct val="150000"/>
              </a:lnSpc>
            </a:pPr>
            <a:r>
              <a:rPr lang="sv-SE" sz="2200" dirty="0" smtClean="0"/>
              <a:t>Förordning </a:t>
            </a:r>
            <a:r>
              <a:rPr lang="sv-SE" sz="2200" dirty="0"/>
              <a:t>(1991:977) om statsbidrag till folkbildningen</a:t>
            </a:r>
          </a:p>
          <a:p>
            <a:pPr lvl="0">
              <a:lnSpc>
                <a:spcPct val="150000"/>
              </a:lnSpc>
            </a:pPr>
            <a:r>
              <a:rPr lang="sv-SE" sz="2200" dirty="0"/>
              <a:t>Regeringens årliga riktlinjer till Folkbildningsrådet</a:t>
            </a:r>
          </a:p>
          <a:p>
            <a:pPr lvl="0">
              <a:lnSpc>
                <a:spcPct val="150000"/>
              </a:lnSpc>
            </a:pPr>
            <a:r>
              <a:rPr lang="sv-SE" sz="2200" dirty="0"/>
              <a:t>Statsbidragsvillkor för studieförbund och folkhögskolor </a:t>
            </a:r>
          </a:p>
          <a:p>
            <a:pPr lvl="0">
              <a:lnSpc>
                <a:spcPct val="150000"/>
              </a:lnSpc>
            </a:pPr>
            <a:r>
              <a:rPr lang="sv-SE" sz="2200" dirty="0"/>
              <a:t>Folkbildningens Vägval &amp; </a:t>
            </a:r>
            <a:r>
              <a:rPr lang="sv-SE" sz="2200" dirty="0" smtClean="0"/>
              <a:t>Vilja</a:t>
            </a:r>
          </a:p>
          <a:p>
            <a:pPr lvl="0">
              <a:lnSpc>
                <a:spcPct val="150000"/>
              </a:lnSpc>
            </a:pPr>
            <a:r>
              <a:rPr lang="sv-SE" sz="2200" dirty="0" smtClean="0"/>
              <a:t>Riktlinjer från Folkbildningsrådets medlemsorganisationer</a:t>
            </a:r>
            <a:endParaRPr lang="sv-SE" sz="2200" dirty="0"/>
          </a:p>
          <a:p>
            <a:pPr marL="0" indent="0">
              <a:lnSpc>
                <a:spcPct val="150000"/>
              </a:lnSpc>
              <a:buNone/>
            </a:pP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32178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sv-SE" b="1" dirty="0"/>
              <a:t>Syfte och mål 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smtClean="0"/>
              <a:t>Etik </a:t>
            </a:r>
            <a:r>
              <a:rPr lang="sv-SE" sz="2400" dirty="0"/>
              <a:t>och gränsdragning handlar </a:t>
            </a:r>
            <a:r>
              <a:rPr lang="sv-SE" sz="2400" dirty="0" smtClean="0"/>
              <a:t>i stora drag om att</a:t>
            </a:r>
          </a:p>
          <a:p>
            <a:r>
              <a:rPr lang="sv-SE" sz="2000" dirty="0" smtClean="0"/>
              <a:t>främja verksamhet som uppfyller statens syften och folkbildningens egna uppsatta mål</a:t>
            </a:r>
          </a:p>
          <a:p>
            <a:r>
              <a:rPr lang="sv-SE" sz="2000" dirty="0" smtClean="0"/>
              <a:t>motverka </a:t>
            </a:r>
            <a:r>
              <a:rPr lang="sv-SE" sz="2000" dirty="0"/>
              <a:t>verksamhet </a:t>
            </a:r>
            <a:r>
              <a:rPr lang="sv-SE" sz="2000" dirty="0" smtClean="0"/>
              <a:t>som </a:t>
            </a:r>
            <a:r>
              <a:rPr lang="sv-SE" sz="2000" dirty="0"/>
              <a:t>strider mot </a:t>
            </a:r>
            <a:r>
              <a:rPr lang="sv-SE" sz="2000" dirty="0" smtClean="0"/>
              <a:t>detsamma </a:t>
            </a:r>
          </a:p>
          <a:p>
            <a:endParaRPr lang="sv-SE" sz="2000" dirty="0" smtClean="0"/>
          </a:p>
          <a:p>
            <a:pPr marL="0" indent="0">
              <a:buNone/>
            </a:pPr>
            <a:r>
              <a:rPr lang="sv-SE" sz="2400" dirty="0" smtClean="0"/>
              <a:t>Arbetet </a:t>
            </a:r>
            <a:r>
              <a:rPr lang="sv-SE" sz="2400" dirty="0"/>
              <a:t>är förebyggande och </a:t>
            </a:r>
            <a:r>
              <a:rPr lang="sv-SE" sz="2400" dirty="0" smtClean="0"/>
              <a:t>innebär att</a:t>
            </a:r>
          </a:p>
          <a:p>
            <a:r>
              <a:rPr lang="sv-SE" sz="2000" dirty="0" smtClean="0"/>
              <a:t>tydliggöra </a:t>
            </a:r>
            <a:r>
              <a:rPr lang="sv-SE" sz="2000" dirty="0"/>
              <a:t>eventuella oklarheter vid användning av statsbidrag till </a:t>
            </a:r>
            <a:r>
              <a:rPr lang="sv-SE" sz="2000" dirty="0" smtClean="0"/>
              <a:t>verksamheterna</a:t>
            </a:r>
          </a:p>
          <a:p>
            <a:r>
              <a:rPr lang="sv-SE" sz="2000" dirty="0" smtClean="0"/>
              <a:t>utveckla </a:t>
            </a:r>
            <a:r>
              <a:rPr lang="sv-SE" sz="2000" dirty="0"/>
              <a:t>gemensamma förhållningssätt i </a:t>
            </a:r>
            <a:r>
              <a:rPr lang="sv-SE" sz="2000" dirty="0" smtClean="0"/>
              <a:t>etiska frågor </a:t>
            </a:r>
            <a:endParaRPr lang="sv-SE" sz="2000" dirty="0"/>
          </a:p>
          <a:p>
            <a:pPr marL="0" indent="0">
              <a:buNone/>
            </a:pPr>
            <a:endParaRPr lang="sv-SE" sz="2400" dirty="0"/>
          </a:p>
          <a:p>
            <a:endParaRPr lang="sv-SE" sz="2400" dirty="0" smtClean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9147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620689"/>
            <a:ext cx="7918648" cy="864095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sv-SE" b="1" dirty="0" smtClean="0"/>
              <a:t>Ansvar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136904" cy="4536504"/>
          </a:xfrm>
        </p:spPr>
        <p:txBody>
          <a:bodyPr/>
          <a:lstStyle/>
          <a:p>
            <a:pPr algn="l"/>
            <a:r>
              <a:rPr lang="sv-SE" sz="2200" i="1" dirty="0" smtClean="0"/>
              <a:t>Studieförbunden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200" dirty="0" smtClean="0"/>
              <a:t>har </a:t>
            </a:r>
            <a:r>
              <a:rPr lang="sv-SE" sz="2200" dirty="0"/>
              <a:t>ansvar för </a:t>
            </a:r>
            <a:r>
              <a:rPr lang="sv-SE" sz="2200" dirty="0" smtClean="0"/>
              <a:t>att statsbidragsberättigad </a:t>
            </a:r>
            <a:r>
              <a:rPr lang="sv-SE" sz="2200" dirty="0"/>
              <a:t>verksamhet </a:t>
            </a:r>
            <a:r>
              <a:rPr lang="sv-SE" sz="2200" dirty="0" smtClean="0"/>
              <a:t>är </a:t>
            </a:r>
            <a:r>
              <a:rPr lang="sv-SE" sz="2200" dirty="0"/>
              <a:t>i </a:t>
            </a:r>
            <a:r>
              <a:rPr lang="sv-SE" sz="2200" dirty="0" smtClean="0"/>
              <a:t>överensstämmelse </a:t>
            </a:r>
            <a:r>
              <a:rPr lang="sv-SE" sz="2200" dirty="0"/>
              <a:t>med statens syften och </a:t>
            </a:r>
            <a:r>
              <a:rPr lang="sv-SE" sz="2200" dirty="0" smtClean="0"/>
              <a:t>statsbidragsvillkoren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200" dirty="0" smtClean="0"/>
              <a:t>har ansvar </a:t>
            </a:r>
            <a:r>
              <a:rPr lang="sv-SE" sz="2200" dirty="0"/>
              <a:t>för fortlöpande </a:t>
            </a:r>
            <a:r>
              <a:rPr lang="sv-SE" sz="2200" dirty="0" smtClean="0"/>
              <a:t>dialog, från lokal till nationell nivå, </a:t>
            </a:r>
            <a:r>
              <a:rPr lang="sv-SE" sz="2200" dirty="0"/>
              <a:t>om etiska vägval och gränsdragningar i </a:t>
            </a:r>
            <a:r>
              <a:rPr lang="sv-SE" sz="2200" dirty="0" smtClean="0"/>
              <a:t>folkbildningsarbetet</a:t>
            </a:r>
            <a:r>
              <a:rPr lang="sv-SE" sz="2200" dirty="0"/>
              <a:t> </a:t>
            </a:r>
          </a:p>
          <a:p>
            <a:pPr indent="15875" algn="l">
              <a:buFont typeface="Wingdings" panose="05000000000000000000" pitchFamily="2" charset="2"/>
              <a:buChar char="§"/>
            </a:pPr>
            <a:endParaRPr lang="sv-SE" sz="1000" i="1" dirty="0" smtClean="0"/>
          </a:p>
          <a:p>
            <a:pPr algn="l"/>
            <a:r>
              <a:rPr lang="sv-SE" sz="2200" i="1" dirty="0" smtClean="0"/>
              <a:t>Folkbildningsrådet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200" dirty="0"/>
              <a:t>h</a:t>
            </a:r>
            <a:r>
              <a:rPr lang="sv-SE" sz="2200" dirty="0" smtClean="0"/>
              <a:t>ar ansvar att arbeta </a:t>
            </a:r>
            <a:r>
              <a:rPr lang="sv-SE" sz="2200" dirty="0"/>
              <a:t>med </a:t>
            </a:r>
            <a:r>
              <a:rPr lang="sv-SE" sz="2200" dirty="0" smtClean="0"/>
              <a:t>etik </a:t>
            </a:r>
            <a:r>
              <a:rPr lang="sv-SE" sz="2200" dirty="0"/>
              <a:t>och gränsdragning på en övergripande nationell </a:t>
            </a:r>
            <a:r>
              <a:rPr lang="sv-SE" sz="2200" dirty="0" smtClean="0"/>
              <a:t>nivå. Arbetet </a:t>
            </a:r>
            <a:r>
              <a:rPr lang="sv-SE" sz="2200" dirty="0"/>
              <a:t>berör Folkbildningsrådets uppdrag såväl inom bidragsfördelning som </a:t>
            </a:r>
            <a:r>
              <a:rPr lang="sv-SE" sz="2200" dirty="0" smtClean="0"/>
              <a:t>uppföljning av bidragsanvändning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sv-SE" sz="20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sv-SE" sz="2000" dirty="0"/>
          </a:p>
          <a:p>
            <a:pPr algn="l"/>
            <a:r>
              <a:rPr lang="sv-SE" sz="2000" dirty="0"/>
              <a:t> 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97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224135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sv-SE" b="1" dirty="0"/>
              <a:t>Arbetssätt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6400800" cy="4176464"/>
          </a:xfrm>
        </p:spPr>
        <p:txBody>
          <a:bodyPr/>
          <a:lstStyle/>
          <a:p>
            <a:pPr algn="l"/>
            <a:r>
              <a:rPr lang="sv-SE" sz="2400" dirty="0" smtClean="0"/>
              <a:t>Exempel på former </a:t>
            </a:r>
            <a:r>
              <a:rPr lang="sv-SE" sz="2400" dirty="0"/>
              <a:t>för </a:t>
            </a:r>
            <a:r>
              <a:rPr lang="sv-SE" sz="2400" dirty="0" smtClean="0"/>
              <a:t>ökad dialog:</a:t>
            </a:r>
          </a:p>
          <a:p>
            <a:pPr algn="l"/>
            <a:endParaRPr lang="sv-SE" sz="2400" dirty="0"/>
          </a:p>
          <a:p>
            <a:pPr marL="342900" lvl="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000" dirty="0"/>
              <a:t>Rådgivande </a:t>
            </a:r>
            <a:r>
              <a:rPr lang="sv-SE" sz="2000" dirty="0" smtClean="0"/>
              <a:t>gruppen</a:t>
            </a:r>
            <a:endParaRPr lang="sv-SE" sz="2000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sv-SE" sz="2000" dirty="0" smtClean="0"/>
              <a:t>Kontakt </a:t>
            </a:r>
            <a:r>
              <a:rPr lang="sv-SE" sz="2000" dirty="0"/>
              <a:t>med </a:t>
            </a:r>
            <a:r>
              <a:rPr lang="sv-SE" sz="2000" dirty="0" smtClean="0"/>
              <a:t>studieförbund, andra </a:t>
            </a:r>
            <a:r>
              <a:rPr lang="sv-SE" sz="2000" dirty="0"/>
              <a:t>organisationer eller myndigheter </a:t>
            </a:r>
          </a:p>
          <a:p>
            <a:pPr marL="342900" lvl="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000" dirty="0"/>
              <a:t>Kartläggning/belysning av specifik </a:t>
            </a:r>
            <a:r>
              <a:rPr lang="sv-SE" sz="2000" dirty="0" smtClean="0"/>
              <a:t>frågeställning</a:t>
            </a:r>
          </a:p>
          <a:p>
            <a:pPr marL="342900" lvl="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000" dirty="0" smtClean="0"/>
              <a:t>Fokus-/referensgrupper</a:t>
            </a:r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28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548681"/>
            <a:ext cx="7990656" cy="1152127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sv-SE" b="1" dirty="0" smtClean="0"/>
              <a:t>Kommunikation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6872808" cy="3577952"/>
          </a:xfrm>
        </p:spPr>
        <p:txBody>
          <a:bodyPr/>
          <a:lstStyle/>
          <a:p>
            <a:pPr lvl="0" algn="l"/>
            <a:r>
              <a:rPr lang="sv-SE" sz="2400" dirty="0" smtClean="0"/>
              <a:t>Exempel:</a:t>
            </a:r>
          </a:p>
          <a:p>
            <a:pPr lvl="0" algn="l"/>
            <a:endParaRPr lang="sv-SE" sz="2400" dirty="0" smtClean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sv-SE" sz="2000" dirty="0" smtClean="0"/>
              <a:t>Folkbildningsrådets </a:t>
            </a:r>
            <a:r>
              <a:rPr lang="sv-SE" sz="2000" dirty="0"/>
              <a:t>ledning </a:t>
            </a:r>
            <a:r>
              <a:rPr lang="sv-SE" sz="2000" dirty="0" smtClean="0"/>
              <a:t>och styrelse erhåller återkommande rapportering 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sv-SE" sz="2000" dirty="0" smtClean="0"/>
              <a:t>Lyfts </a:t>
            </a:r>
            <a:r>
              <a:rPr lang="sv-SE" sz="2000" dirty="0"/>
              <a:t>fram i Folkbildningsrådets olika kanaler </a:t>
            </a:r>
            <a:endParaRPr lang="sv-SE" sz="2000" dirty="0" smtClean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sv-SE" sz="2000" dirty="0" smtClean="0"/>
              <a:t>Ledamöterna </a:t>
            </a:r>
            <a:r>
              <a:rPr lang="sv-SE" sz="2000" dirty="0"/>
              <a:t>i </a:t>
            </a:r>
            <a:r>
              <a:rPr lang="sv-SE" sz="2000" dirty="0" smtClean="0"/>
              <a:t>den </a:t>
            </a:r>
            <a:r>
              <a:rPr lang="sv-SE" sz="2000" dirty="0"/>
              <a:t>rådgivande </a:t>
            </a:r>
            <a:r>
              <a:rPr lang="sv-SE" sz="2000" dirty="0" smtClean="0"/>
              <a:t>gruppen </a:t>
            </a:r>
            <a:r>
              <a:rPr lang="sv-SE" sz="2000" dirty="0"/>
              <a:t>svarar för att relevant information förs vidare i den egna </a:t>
            </a:r>
            <a:r>
              <a:rPr lang="sv-SE" sz="2000" dirty="0" smtClean="0"/>
              <a:t>organisationen</a:t>
            </a:r>
            <a:endParaRPr lang="sv-SE" sz="2000" dirty="0"/>
          </a:p>
          <a:p>
            <a:pPr algn="l"/>
            <a:r>
              <a:rPr lang="sv-SE" dirty="0"/>
              <a:t> 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1089557" y="2436311"/>
            <a:ext cx="6567617" cy="25664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sv-SE" sz="1013" dirty="0">
              <a:solidFill>
                <a:prstClr val="black"/>
              </a:solidFill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1061110" y="3035337"/>
            <a:ext cx="6609004" cy="28107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sv-SE" sz="1013" dirty="0">
              <a:solidFill>
                <a:prstClr val="black"/>
              </a:solidFill>
            </a:endParaRPr>
          </a:p>
          <a:p>
            <a:endParaRPr lang="sv-SE" sz="1013" dirty="0">
              <a:solidFill>
                <a:prstClr val="black"/>
              </a:solidFill>
            </a:endParaRPr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 flipV="1">
            <a:off x="1089556" y="3645808"/>
            <a:ext cx="6567617" cy="2731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sv-SE" sz="1013" dirty="0">
              <a:solidFill>
                <a:prstClr val="black"/>
              </a:solidFill>
            </a:endParaRP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1054416" y="3142087"/>
            <a:ext cx="997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1200" b="1" dirty="0">
                <a:solidFill>
                  <a:prstClr val="black"/>
                </a:solidFill>
              </a:rPr>
              <a:t>Rådgivande gruppen</a:t>
            </a: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1055474" y="3736541"/>
            <a:ext cx="1546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1200" b="1" dirty="0">
                <a:solidFill>
                  <a:prstClr val="black"/>
                </a:solidFill>
              </a:rPr>
              <a:t>Folkbildningsrådets kansli</a:t>
            </a:r>
          </a:p>
        </p:txBody>
      </p:sp>
      <p:sp>
        <p:nvSpPr>
          <p:cNvPr id="9224" name="Rectangle 18"/>
          <p:cNvSpPr>
            <a:spLocks noGrp="1" noChangeArrowheads="1"/>
          </p:cNvSpPr>
          <p:nvPr>
            <p:ph type="title"/>
          </p:nvPr>
        </p:nvSpPr>
        <p:spPr>
          <a:xfrm>
            <a:off x="1232751" y="620689"/>
            <a:ext cx="7227681" cy="657622"/>
          </a:xfrm>
        </p:spPr>
        <p:txBody>
          <a:bodyPr/>
          <a:lstStyle/>
          <a:p>
            <a:pPr>
              <a:buNone/>
            </a:pPr>
            <a:r>
              <a:rPr lang="en-GB" altLang="sv-SE" sz="2600" b="1" dirty="0" err="1"/>
              <a:t>Hantering</a:t>
            </a:r>
            <a:r>
              <a:rPr lang="en-GB" altLang="sv-SE" sz="2600" b="1" dirty="0"/>
              <a:t> </a:t>
            </a:r>
            <a:r>
              <a:rPr lang="en-GB" altLang="sv-SE" sz="2600" b="1" dirty="0" err="1" smtClean="0"/>
              <a:t>av</a:t>
            </a:r>
            <a:r>
              <a:rPr lang="en-GB" altLang="sv-SE" sz="2600" b="1" dirty="0" smtClean="0"/>
              <a:t> </a:t>
            </a:r>
            <a:r>
              <a:rPr lang="en-GB" altLang="sv-SE" sz="2600" b="1" dirty="0" err="1" smtClean="0"/>
              <a:t>etik</a:t>
            </a:r>
            <a:r>
              <a:rPr lang="en-GB" altLang="sv-SE" sz="2600" b="1" dirty="0" smtClean="0"/>
              <a:t>- </a:t>
            </a:r>
            <a:r>
              <a:rPr lang="en-GB" altLang="sv-SE" sz="2600" b="1" dirty="0" err="1"/>
              <a:t>och</a:t>
            </a:r>
            <a:r>
              <a:rPr lang="en-GB" altLang="sv-SE" sz="2600" b="1" dirty="0"/>
              <a:t> </a:t>
            </a:r>
            <a:r>
              <a:rPr lang="en-GB" altLang="sv-SE" sz="2600" b="1" dirty="0" err="1"/>
              <a:t>gränsdragningsfrågor</a:t>
            </a:r>
            <a:r>
              <a:rPr lang="en-GB" altLang="sv-SE" sz="2600" b="1" dirty="0"/>
              <a:t> </a:t>
            </a:r>
          </a:p>
        </p:txBody>
      </p:sp>
      <p:sp>
        <p:nvSpPr>
          <p:cNvPr id="9227" name="Rektangel 48"/>
          <p:cNvSpPr>
            <a:spLocks noChangeArrowheads="1"/>
          </p:cNvSpPr>
          <p:nvPr/>
        </p:nvSpPr>
        <p:spPr bwMode="auto">
          <a:xfrm>
            <a:off x="2161799" y="5057641"/>
            <a:ext cx="482204" cy="3214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sv-SE" altLang="sv-SE" sz="563" dirty="0">
              <a:solidFill>
                <a:prstClr val="black"/>
              </a:solidFill>
            </a:endParaRPr>
          </a:p>
        </p:txBody>
      </p:sp>
      <p:sp>
        <p:nvSpPr>
          <p:cNvPr id="9228" name="Text Box 21"/>
          <p:cNvSpPr txBox="1">
            <a:spLocks noChangeArrowheads="1"/>
          </p:cNvSpPr>
          <p:nvPr/>
        </p:nvSpPr>
        <p:spPr bwMode="auto">
          <a:xfrm>
            <a:off x="1054416" y="2496668"/>
            <a:ext cx="1589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1200" b="1" dirty="0">
                <a:solidFill>
                  <a:prstClr val="black"/>
                </a:solidFill>
              </a:rPr>
              <a:t>Folkbildningsrådets ledning</a:t>
            </a:r>
          </a:p>
        </p:txBody>
      </p:sp>
      <p:sp>
        <p:nvSpPr>
          <p:cNvPr id="9229" name="AutoShape 56"/>
          <p:cNvSpPr>
            <a:spLocks noChangeArrowheads="1"/>
          </p:cNvSpPr>
          <p:nvPr/>
        </p:nvSpPr>
        <p:spPr bwMode="auto">
          <a:xfrm>
            <a:off x="5024808" y="4580622"/>
            <a:ext cx="478097" cy="304329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563" b="1" dirty="0">
                <a:solidFill>
                  <a:prstClr val="black"/>
                </a:solidFill>
              </a:rPr>
              <a:t>Stopp</a:t>
            </a:r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1089557" y="1916296"/>
            <a:ext cx="1512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1200" b="1" dirty="0" smtClean="0">
                <a:solidFill>
                  <a:prstClr val="black"/>
                </a:solidFill>
              </a:rPr>
              <a:t>Folkbildningsrådets </a:t>
            </a:r>
            <a:r>
              <a:rPr lang="sv-SE" altLang="sv-SE" sz="1200" b="1" dirty="0">
                <a:solidFill>
                  <a:prstClr val="black"/>
                </a:solidFill>
              </a:rPr>
              <a:t>styrelse</a:t>
            </a:r>
          </a:p>
        </p:txBody>
      </p:sp>
      <p:sp>
        <p:nvSpPr>
          <p:cNvPr id="9239" name="AutoShape 44"/>
          <p:cNvSpPr>
            <a:spLocks noChangeArrowheads="1"/>
          </p:cNvSpPr>
          <p:nvPr/>
        </p:nvSpPr>
        <p:spPr bwMode="auto">
          <a:xfrm>
            <a:off x="4537992" y="3094627"/>
            <a:ext cx="631222" cy="480869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1050" b="1" dirty="0">
                <a:solidFill>
                  <a:prstClr val="black"/>
                </a:solidFill>
              </a:rPr>
              <a:t>Aktivitet</a:t>
            </a:r>
          </a:p>
        </p:txBody>
      </p:sp>
      <p:sp>
        <p:nvSpPr>
          <p:cNvPr id="9245" name="AutoShape 44"/>
          <p:cNvSpPr>
            <a:spLocks noChangeArrowheads="1"/>
          </p:cNvSpPr>
          <p:nvPr/>
        </p:nvSpPr>
        <p:spPr bwMode="auto">
          <a:xfrm>
            <a:off x="5442905" y="3709442"/>
            <a:ext cx="553689" cy="458735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1000" b="1" dirty="0">
                <a:solidFill>
                  <a:prstClr val="black"/>
                </a:solidFill>
              </a:rPr>
              <a:t>Aktivitet</a:t>
            </a:r>
          </a:p>
        </p:txBody>
      </p:sp>
      <p:sp>
        <p:nvSpPr>
          <p:cNvPr id="9246" name="textruta 1"/>
          <p:cNvSpPr txBox="1">
            <a:spLocks noChangeArrowheads="1"/>
          </p:cNvSpPr>
          <p:nvPr/>
        </p:nvSpPr>
        <p:spPr bwMode="auto">
          <a:xfrm>
            <a:off x="2499514" y="4803294"/>
            <a:ext cx="818853" cy="2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563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sv-SE" altLang="sv-SE" sz="563" dirty="0">
              <a:solidFill>
                <a:prstClr val="black"/>
              </a:solidFill>
            </a:endParaRPr>
          </a:p>
        </p:txBody>
      </p:sp>
      <p:cxnSp>
        <p:nvCxnSpPr>
          <p:cNvPr id="4" name="Rak 3"/>
          <p:cNvCxnSpPr/>
          <p:nvPr/>
        </p:nvCxnSpPr>
        <p:spPr>
          <a:xfrm>
            <a:off x="1128679" y="4294641"/>
            <a:ext cx="6528494" cy="35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AutoShape 44"/>
          <p:cNvSpPr>
            <a:spLocks noChangeArrowheads="1"/>
          </p:cNvSpPr>
          <p:nvPr/>
        </p:nvSpPr>
        <p:spPr bwMode="auto">
          <a:xfrm>
            <a:off x="1232751" y="5640463"/>
            <a:ext cx="955429" cy="5992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1050" b="1" dirty="0">
                <a:solidFill>
                  <a:prstClr val="black"/>
                </a:solidFill>
              </a:rPr>
              <a:t>Etik- och gräns-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1050" b="1" dirty="0">
                <a:solidFill>
                  <a:prstClr val="black"/>
                </a:solidFill>
              </a:rPr>
              <a:t>dragnings-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1050" b="1" dirty="0">
                <a:solidFill>
                  <a:prstClr val="black"/>
                </a:solidFill>
              </a:rPr>
              <a:t>fråga</a:t>
            </a:r>
          </a:p>
        </p:txBody>
      </p:sp>
      <p:sp>
        <p:nvSpPr>
          <p:cNvPr id="43" name="textruta 1"/>
          <p:cNvSpPr txBox="1">
            <a:spLocks noChangeArrowheads="1"/>
          </p:cNvSpPr>
          <p:nvPr/>
        </p:nvSpPr>
        <p:spPr bwMode="auto">
          <a:xfrm>
            <a:off x="1054416" y="4230662"/>
            <a:ext cx="1132786" cy="5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563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200" b="1" dirty="0">
                <a:solidFill>
                  <a:prstClr val="black"/>
                </a:solidFill>
              </a:rPr>
              <a:t>Studieförbund centralt</a:t>
            </a:r>
          </a:p>
        </p:txBody>
      </p:sp>
      <p:cxnSp>
        <p:nvCxnSpPr>
          <p:cNvPr id="13" name="Rak 12"/>
          <p:cNvCxnSpPr/>
          <p:nvPr/>
        </p:nvCxnSpPr>
        <p:spPr>
          <a:xfrm>
            <a:off x="1089557" y="4938934"/>
            <a:ext cx="6567616" cy="17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ruta 1"/>
          <p:cNvSpPr txBox="1">
            <a:spLocks noChangeArrowheads="1"/>
          </p:cNvSpPr>
          <p:nvPr/>
        </p:nvSpPr>
        <p:spPr bwMode="auto">
          <a:xfrm>
            <a:off x="1067167" y="4891443"/>
            <a:ext cx="1208040" cy="5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563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200" b="1" dirty="0">
                <a:solidFill>
                  <a:prstClr val="black"/>
                </a:solidFill>
              </a:rPr>
              <a:t>Studieförbund lokalt/regionalt</a:t>
            </a:r>
          </a:p>
        </p:txBody>
      </p:sp>
      <p:cxnSp>
        <p:nvCxnSpPr>
          <p:cNvPr id="82" name="Rak pil 81"/>
          <p:cNvCxnSpPr/>
          <p:nvPr/>
        </p:nvCxnSpPr>
        <p:spPr>
          <a:xfrm>
            <a:off x="2833535" y="5288037"/>
            <a:ext cx="365297" cy="41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3072939" y="5424118"/>
            <a:ext cx="3129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000" b="1" i="1" dirty="0">
                <a:solidFill>
                  <a:prstClr val="black"/>
                </a:solidFill>
              </a:rPr>
              <a:t>Ja</a:t>
            </a:r>
          </a:p>
        </p:txBody>
      </p:sp>
      <p:sp>
        <p:nvSpPr>
          <p:cNvPr id="122" name="AutoShape 56"/>
          <p:cNvSpPr>
            <a:spLocks noChangeArrowheads="1"/>
          </p:cNvSpPr>
          <p:nvPr/>
        </p:nvSpPr>
        <p:spPr bwMode="auto">
          <a:xfrm>
            <a:off x="3303986" y="5521439"/>
            <a:ext cx="480330" cy="32367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563" b="1" dirty="0">
                <a:solidFill>
                  <a:prstClr val="black"/>
                </a:solidFill>
              </a:rPr>
              <a:t>Stopp</a:t>
            </a: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3096716" y="5000277"/>
            <a:ext cx="3881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000" b="1" i="1" dirty="0">
                <a:solidFill>
                  <a:prstClr val="black"/>
                </a:solidFill>
              </a:rPr>
              <a:t>Nej</a:t>
            </a:r>
          </a:p>
        </p:txBody>
      </p:sp>
      <p:cxnSp>
        <p:nvCxnSpPr>
          <p:cNvPr id="88" name="Vinklad  87"/>
          <p:cNvCxnSpPr>
            <a:stCxn id="123" idx="3"/>
            <a:endCxn id="94" idx="1"/>
          </p:cNvCxnSpPr>
          <p:nvPr/>
        </p:nvCxnSpPr>
        <p:spPr>
          <a:xfrm flipV="1">
            <a:off x="3484872" y="4614070"/>
            <a:ext cx="474334" cy="509318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4670341" y="4614070"/>
            <a:ext cx="3129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000" b="1" i="1" dirty="0">
                <a:solidFill>
                  <a:prstClr val="black"/>
                </a:solidFill>
              </a:rPr>
              <a:t>Ja</a:t>
            </a: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4649407" y="4338279"/>
            <a:ext cx="408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sv-SE" sz="1000" b="1" i="1" dirty="0">
                <a:solidFill>
                  <a:prstClr val="black"/>
                </a:solidFill>
              </a:rPr>
              <a:t>Nej</a:t>
            </a:r>
          </a:p>
        </p:txBody>
      </p:sp>
      <p:cxnSp>
        <p:nvCxnSpPr>
          <p:cNvPr id="112" name="Rak pil 111"/>
          <p:cNvCxnSpPr>
            <a:stCxn id="9239" idx="3"/>
            <a:endCxn id="38" idx="1"/>
          </p:cNvCxnSpPr>
          <p:nvPr/>
        </p:nvCxnSpPr>
        <p:spPr>
          <a:xfrm>
            <a:off x="5169214" y="3335062"/>
            <a:ext cx="678103" cy="39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Dokument 37"/>
          <p:cNvSpPr/>
          <p:nvPr/>
        </p:nvSpPr>
        <p:spPr>
          <a:xfrm>
            <a:off x="5847317" y="3086854"/>
            <a:ext cx="672028" cy="504361"/>
          </a:xfrm>
          <a:prstGeom prst="flowChartDocumen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5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Råd</a:t>
            </a:r>
          </a:p>
        </p:txBody>
      </p:sp>
      <p:cxnSp>
        <p:nvCxnSpPr>
          <p:cNvPr id="47" name="Rak pil 46"/>
          <p:cNvCxnSpPr/>
          <p:nvPr/>
        </p:nvCxnSpPr>
        <p:spPr>
          <a:xfrm flipV="1">
            <a:off x="4852078" y="3604676"/>
            <a:ext cx="4771" cy="7550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AutoShape 44"/>
          <p:cNvSpPr>
            <a:spLocks noChangeArrowheads="1"/>
          </p:cNvSpPr>
          <p:nvPr/>
        </p:nvSpPr>
        <p:spPr bwMode="auto">
          <a:xfrm>
            <a:off x="6915593" y="2548955"/>
            <a:ext cx="695057" cy="450359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1050" b="1" dirty="0">
                <a:solidFill>
                  <a:prstClr val="black"/>
                </a:solidFill>
              </a:rPr>
              <a:t>Besluts-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1050" b="1" dirty="0">
                <a:solidFill>
                  <a:prstClr val="black"/>
                </a:solidFill>
              </a:rPr>
              <a:t>underlag</a:t>
            </a:r>
          </a:p>
        </p:txBody>
      </p:sp>
      <p:sp>
        <p:nvSpPr>
          <p:cNvPr id="132" name="AutoShape 44"/>
          <p:cNvSpPr>
            <a:spLocks noChangeArrowheads="1"/>
          </p:cNvSpPr>
          <p:nvPr/>
        </p:nvSpPr>
        <p:spPr bwMode="auto">
          <a:xfrm>
            <a:off x="6944802" y="1877589"/>
            <a:ext cx="636641" cy="500372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1050" b="1" dirty="0">
                <a:solidFill>
                  <a:prstClr val="black"/>
                </a:solidFill>
              </a:rPr>
              <a:t>Beslut</a:t>
            </a:r>
          </a:p>
        </p:txBody>
      </p:sp>
      <p:sp>
        <p:nvSpPr>
          <p:cNvPr id="140" name="Dokument 139"/>
          <p:cNvSpPr/>
          <p:nvPr/>
        </p:nvSpPr>
        <p:spPr>
          <a:xfrm>
            <a:off x="6885084" y="3688222"/>
            <a:ext cx="772090" cy="592213"/>
          </a:xfrm>
          <a:prstGeom prst="flowChartDocumen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600" dirty="0" smtClean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v-SE" sz="1000" b="1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Förslag </a:t>
            </a:r>
            <a:r>
              <a:rPr lang="sv-SE" sz="10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 beslut alt. info</a:t>
            </a:r>
          </a:p>
        </p:txBody>
      </p:sp>
      <p:cxnSp>
        <p:nvCxnSpPr>
          <p:cNvPr id="100" name="Rak pil 99"/>
          <p:cNvCxnSpPr/>
          <p:nvPr/>
        </p:nvCxnSpPr>
        <p:spPr>
          <a:xfrm>
            <a:off x="6023079" y="3977124"/>
            <a:ext cx="858341" cy="15603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Vinklad  133"/>
          <p:cNvCxnSpPr>
            <a:stCxn id="132" idx="3"/>
          </p:cNvCxnSpPr>
          <p:nvPr/>
        </p:nvCxnSpPr>
        <p:spPr>
          <a:xfrm>
            <a:off x="7581443" y="2127775"/>
            <a:ext cx="537046" cy="2843005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Dokument 162"/>
          <p:cNvSpPr/>
          <p:nvPr/>
        </p:nvSpPr>
        <p:spPr>
          <a:xfrm>
            <a:off x="7670114" y="5002549"/>
            <a:ext cx="902558" cy="881393"/>
          </a:xfrm>
          <a:prstGeom prst="flowChartDocumen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ex uppdaterade villkor</a:t>
            </a:r>
          </a:p>
        </p:txBody>
      </p:sp>
      <p:cxnSp>
        <p:nvCxnSpPr>
          <p:cNvPr id="159" name="Rak pil 158"/>
          <p:cNvCxnSpPr>
            <a:stCxn id="140" idx="2"/>
          </p:cNvCxnSpPr>
          <p:nvPr/>
        </p:nvCxnSpPr>
        <p:spPr>
          <a:xfrm>
            <a:off x="7271129" y="4241283"/>
            <a:ext cx="0" cy="10467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Vinklad  6"/>
          <p:cNvCxnSpPr/>
          <p:nvPr/>
        </p:nvCxnSpPr>
        <p:spPr>
          <a:xfrm rot="5400000" flipH="1" flipV="1">
            <a:off x="4969318" y="3933031"/>
            <a:ext cx="377912" cy="476204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k pil 25"/>
          <p:cNvCxnSpPr>
            <a:stCxn id="140" idx="0"/>
            <a:endCxn id="130" idx="2"/>
          </p:cNvCxnSpPr>
          <p:nvPr/>
        </p:nvCxnSpPr>
        <p:spPr>
          <a:xfrm flipH="1" flipV="1">
            <a:off x="7263122" y="2999314"/>
            <a:ext cx="8007" cy="6889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AutoShape 44"/>
          <p:cNvSpPr>
            <a:spLocks noChangeArrowheads="1"/>
          </p:cNvSpPr>
          <p:nvPr/>
        </p:nvSpPr>
        <p:spPr bwMode="auto">
          <a:xfrm>
            <a:off x="2279846" y="5064020"/>
            <a:ext cx="553689" cy="458735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1000" b="1" dirty="0">
                <a:solidFill>
                  <a:prstClr val="black"/>
                </a:solidFill>
              </a:rPr>
              <a:t>Aktivitet</a:t>
            </a:r>
          </a:p>
        </p:txBody>
      </p:sp>
      <p:sp>
        <p:nvSpPr>
          <p:cNvPr id="94" name="AutoShape 44"/>
          <p:cNvSpPr>
            <a:spLocks noChangeArrowheads="1"/>
          </p:cNvSpPr>
          <p:nvPr/>
        </p:nvSpPr>
        <p:spPr bwMode="auto">
          <a:xfrm>
            <a:off x="3959206" y="4384702"/>
            <a:ext cx="553689" cy="458735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1000" b="1" dirty="0">
                <a:solidFill>
                  <a:prstClr val="black"/>
                </a:solidFill>
              </a:rPr>
              <a:t>Aktivitet</a:t>
            </a:r>
          </a:p>
        </p:txBody>
      </p:sp>
      <p:cxnSp>
        <p:nvCxnSpPr>
          <p:cNvPr id="29" name="Rak pil 28"/>
          <p:cNvCxnSpPr>
            <a:stCxn id="130" idx="0"/>
            <a:endCxn id="132" idx="2"/>
          </p:cNvCxnSpPr>
          <p:nvPr/>
        </p:nvCxnSpPr>
        <p:spPr>
          <a:xfrm flipV="1">
            <a:off x="7263122" y="2377961"/>
            <a:ext cx="1" cy="1709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Vinklad  88"/>
          <p:cNvCxnSpPr/>
          <p:nvPr/>
        </p:nvCxnSpPr>
        <p:spPr>
          <a:xfrm rot="5400000">
            <a:off x="5976572" y="3594915"/>
            <a:ext cx="226782" cy="186736"/>
          </a:xfrm>
          <a:prstGeom prst="bentConnector3">
            <a:avLst>
              <a:gd name="adj1" fmla="val 96976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7848872" cy="52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342584" cy="3384375"/>
          </a:xfrm>
        </p:spPr>
        <p:txBody>
          <a:bodyPr/>
          <a:lstStyle/>
          <a:p>
            <a:r>
              <a:rPr lang="sv-SE" dirty="0"/>
              <a:t>Översyn av statsbidragssystemet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400800" cy="31459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92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sz="2800" dirty="0" smtClean="0"/>
              <a:t>Krav </a:t>
            </a:r>
            <a:r>
              <a:rPr lang="sv-SE" sz="2800" dirty="0"/>
              <a:t>och förväntningar från riksdagen, regeringen, revisionen, Folkbildningsrådet, </a:t>
            </a:r>
            <a:br>
              <a:rPr lang="sv-SE" sz="2800" dirty="0"/>
            </a:br>
            <a:r>
              <a:rPr lang="sv-SE" sz="2800" dirty="0"/>
              <a:t>m </a:t>
            </a:r>
            <a:r>
              <a:rPr lang="sv-SE" sz="2800" dirty="0" smtClean="0"/>
              <a:t>fl.</a:t>
            </a:r>
          </a:p>
          <a:p>
            <a:pPr marL="0" indent="0">
              <a:buNone/>
            </a:pPr>
            <a:endParaRPr lang="sv-S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2800" dirty="0"/>
              <a:t>Krav och förväntningar från medborgarna, deltagarna, föreningarna, stiftarna, studieförbunden, medlemsorganisationerna och medverkande m fl.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Översyn av system för statsbidrag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7201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728192"/>
          </a:xfrm>
        </p:spPr>
        <p:txBody>
          <a:bodyPr/>
          <a:lstStyle/>
          <a:p>
            <a:pPr algn="l"/>
            <a:r>
              <a:rPr lang="sv-SE" dirty="0" smtClean="0"/>
              <a:t>Stockholm 1 oktober</a:t>
            </a:r>
            <a:r>
              <a:rPr lang="sv-SE" sz="3600" dirty="0" smtClean="0"/>
              <a:t/>
            </a:r>
            <a:br>
              <a:rPr lang="sv-SE" sz="3600" dirty="0" smtClean="0"/>
            </a:b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8352928" cy="36004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4000" dirty="0" smtClean="0"/>
              <a:t>Folkbildningsrådets uppdrag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4000" dirty="0" smtClean="0"/>
              <a:t>Etik och gränsdragning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4000" dirty="0" smtClean="0"/>
              <a:t>Översyn av statsbidragssystemet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4000" dirty="0" smtClean="0"/>
              <a:t>Samtal och diskussion 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7071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Nytt system för statsbidrag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sz="2800" dirty="0" smtClean="0"/>
              <a:t>Avstämningsmöten med rektorer och ordföranden 15/4, 21/10 samt 29/1 2015</a:t>
            </a:r>
          </a:p>
          <a:p>
            <a:r>
              <a:rPr lang="sv-SE" sz="2800" dirty="0" smtClean="0"/>
              <a:t>Utvärderingar</a:t>
            </a:r>
          </a:p>
          <a:p>
            <a:r>
              <a:rPr lang="sv-SE" sz="2800" dirty="0" smtClean="0"/>
              <a:t>Enkät till samtliga studieförbund</a:t>
            </a:r>
          </a:p>
          <a:p>
            <a:r>
              <a:rPr lang="sv-SE" sz="2800" dirty="0" smtClean="0"/>
              <a:t>Lokala besök och olika forum</a:t>
            </a:r>
          </a:p>
          <a:p>
            <a:r>
              <a:rPr lang="sv-SE" sz="2800" dirty="0" smtClean="0"/>
              <a:t>Andra bidragsgivande myndigheter</a:t>
            </a:r>
          </a:p>
          <a:p>
            <a:r>
              <a:rPr lang="sv-SE" sz="2800" dirty="0" smtClean="0"/>
              <a:t>Rådgivande gruppen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60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Tidplan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000" dirty="0" smtClean="0"/>
          </a:p>
          <a:p>
            <a:r>
              <a:rPr lang="sv-SE" sz="2000" dirty="0" smtClean="0"/>
              <a:t>21 </a:t>
            </a:r>
            <a:r>
              <a:rPr lang="sv-SE" sz="2000" dirty="0"/>
              <a:t>oktober - Avstämningsmöte med stfb ordf./rektorer samt Fbr styr</a:t>
            </a:r>
          </a:p>
          <a:p>
            <a:r>
              <a:rPr lang="sv-SE" sz="2000" dirty="0"/>
              <a:t>12 november - Folkbildningsrådets styrelse (version 1)</a:t>
            </a:r>
          </a:p>
          <a:p>
            <a:r>
              <a:rPr lang="sv-SE" sz="2000" dirty="0"/>
              <a:t>10 december - Folkbildningsrådets styrelse (version 2)</a:t>
            </a:r>
          </a:p>
          <a:p>
            <a:endParaRPr lang="sv-SE" sz="2000" dirty="0"/>
          </a:p>
          <a:p>
            <a:r>
              <a:rPr lang="sv-SE" sz="2000" dirty="0"/>
              <a:t>29 januari 2015 - Avstämningsmöte med ordf./rektorer samt Fbr styr</a:t>
            </a:r>
          </a:p>
          <a:p>
            <a:r>
              <a:rPr lang="sv-SE" sz="2000" dirty="0"/>
              <a:t>jan-mars 2015 - Remiss till studieförbunden</a:t>
            </a:r>
          </a:p>
          <a:p>
            <a:r>
              <a:rPr lang="sv-SE" sz="2000" dirty="0"/>
              <a:t>maj 2015 - Folkbildningsrådets styrelse (beslut om nytt bidragssystem)</a:t>
            </a:r>
          </a:p>
          <a:p>
            <a:r>
              <a:rPr lang="sv-SE" sz="2000" dirty="0"/>
              <a:t>1 januari 2016 - Nytt bidragssystem träder i kraft</a:t>
            </a:r>
          </a:p>
          <a:p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11159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2052430" y="4783584"/>
            <a:ext cx="1094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Bidragsvillkor/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Fördelning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</a:t>
            </a:r>
            <a:r>
              <a:rPr lang="en-GB" altLang="sv-SE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MYCKET?</a:t>
            </a:r>
          </a:p>
        </p:txBody>
      </p:sp>
      <p:sp>
        <p:nvSpPr>
          <p:cNvPr id="9228" name="Text Box 21"/>
          <p:cNvSpPr txBox="1">
            <a:spLocks noChangeArrowheads="1"/>
          </p:cNvSpPr>
          <p:nvPr/>
        </p:nvSpPr>
        <p:spPr bwMode="auto">
          <a:xfrm>
            <a:off x="2049332" y="3638925"/>
            <a:ext cx="16659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Verksamhetsvillkor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sv-SE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</a:t>
            </a:r>
            <a:r>
              <a:rPr lang="sv-SE" altLang="sv-SE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HUR?</a:t>
            </a:r>
          </a:p>
          <a:p>
            <a:pPr>
              <a:spcBef>
                <a:spcPct val="50000"/>
              </a:spcBef>
              <a:buFontTx/>
              <a:buNone/>
            </a:pPr>
            <a:endParaRPr lang="sv-SE" altLang="sv-SE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2049332" y="2384946"/>
            <a:ext cx="138766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Organisationsvillkor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sv-SE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</a:t>
            </a:r>
            <a:r>
              <a:rPr lang="sv-SE" altLang="sv-SE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43" name="AutoShape 44"/>
          <p:cNvSpPr>
            <a:spLocks noChangeArrowheads="1"/>
          </p:cNvSpPr>
          <p:nvPr/>
        </p:nvSpPr>
        <p:spPr bwMode="auto">
          <a:xfrm>
            <a:off x="3436994" y="4674262"/>
            <a:ext cx="2321711" cy="98743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</a:t>
            </a:r>
            <a:r>
              <a:rPr lang="en-GB" altLang="sv-SE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MYCKET/EFFEKTIVITET</a:t>
            </a: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ctr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utoShape 44"/>
          <p:cNvSpPr>
            <a:spLocks noChangeArrowheads="1"/>
          </p:cNvSpPr>
          <p:nvPr/>
        </p:nvSpPr>
        <p:spPr bwMode="auto">
          <a:xfrm>
            <a:off x="3436994" y="3370289"/>
            <a:ext cx="2321711" cy="126333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VERKSAMHET Statsbidragsberättigad</a:t>
            </a:r>
          </a:p>
          <a:p>
            <a:pPr marL="128588" indent="-128588" algn="ctr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44"/>
          <p:cNvSpPr>
            <a:spLocks noChangeArrowheads="1"/>
          </p:cNvSpPr>
          <p:nvPr/>
        </p:nvSpPr>
        <p:spPr bwMode="auto">
          <a:xfrm>
            <a:off x="3436994" y="2177511"/>
            <a:ext cx="2321711" cy="11259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RÄTT TILL BIDRAG</a:t>
            </a:r>
          </a:p>
          <a:p>
            <a:pPr>
              <a:spcBef>
                <a:spcPct val="0"/>
              </a:spcBef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44"/>
          <p:cNvSpPr>
            <a:spLocks noChangeArrowheads="1"/>
          </p:cNvSpPr>
          <p:nvPr/>
        </p:nvSpPr>
        <p:spPr bwMode="auto">
          <a:xfrm>
            <a:off x="3436994" y="1636591"/>
            <a:ext cx="2321711" cy="50381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STATENS STÖD TILL FOLKBILDNINGEN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Inledning</a:t>
            </a: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44"/>
          <p:cNvSpPr>
            <a:spLocks noChangeArrowheads="1"/>
          </p:cNvSpPr>
          <p:nvPr/>
        </p:nvSpPr>
        <p:spPr bwMode="auto">
          <a:xfrm>
            <a:off x="3436994" y="5702340"/>
            <a:ext cx="2321711" cy="3889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UPPFÖLJNING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sv-SE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Anvisningar</a:t>
            </a: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sv-S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Arbetsmaterial/nytt system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00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animBg="1"/>
      <p:bldP spid="54" grpId="0" animBg="1"/>
      <p:bldP spid="26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080119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sv-SE" dirty="0"/>
              <a:t>D</a:t>
            </a:r>
            <a:r>
              <a:rPr lang="sv-SE" dirty="0" smtClean="0"/>
              <a:t>iskussion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016824" cy="432048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3000" dirty="0" smtClean="0"/>
              <a:t>Nya verksamhetsformer behövs!</a:t>
            </a:r>
          </a:p>
          <a:p>
            <a:pPr algn="l"/>
            <a:endParaRPr lang="sv-SE" sz="1400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Styrkor och svagheter med befintliga verksamhetsformer?</a:t>
            </a:r>
          </a:p>
          <a:p>
            <a:pPr lvl="2" algn="l"/>
            <a:endParaRPr lang="sv-SE" sz="1000" dirty="0" smtClean="0">
              <a:solidFill>
                <a:schemeClr val="tx1"/>
              </a:solidFill>
            </a:endParaRPr>
          </a:p>
          <a:p>
            <a:pPr marL="1882775" lvl="2" indent="-342900" algn="l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chemeClr val="tx1"/>
                </a:solidFill>
              </a:rPr>
              <a:t>Kulturprogram</a:t>
            </a:r>
          </a:p>
          <a:p>
            <a:pPr marL="1882775" lvl="2" indent="-342900" algn="l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chemeClr val="tx1"/>
                </a:solidFill>
              </a:rPr>
              <a:t>Studiecirkel</a:t>
            </a:r>
          </a:p>
          <a:p>
            <a:pPr marL="1882775" lvl="2" indent="-342900" algn="l"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chemeClr val="tx1"/>
                </a:solidFill>
              </a:rPr>
              <a:t>Annan folkbildningsverksamhet</a:t>
            </a:r>
          </a:p>
          <a:p>
            <a:pPr lvl="2" algn="l"/>
            <a:endParaRPr lang="sv-SE" sz="1400" dirty="0" smtClean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Exempel på nya verksamhetsformer!</a:t>
            </a:r>
          </a:p>
          <a:p>
            <a:pPr lvl="2" algn="l"/>
            <a:r>
              <a:rPr lang="sv-SE" sz="2000" dirty="0" smtClean="0"/>
              <a:t>	</a:t>
            </a:r>
          </a:p>
          <a:p>
            <a:pPr marL="88900" lvl="2" algn="l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587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Folkbildningsrådet</a:t>
            </a:r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6400800" cy="17526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03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Förordning om statsbidrag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sv-SE" sz="2000" dirty="0"/>
              <a:t>Folkbildningsrådet ska 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sv-SE" sz="2000" dirty="0"/>
              <a:t>besluta vilka som ska få statsbidrag och fördela statsbidrag mellan dem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sv-SE" sz="2000" dirty="0"/>
              <a:t>lämna årsredovisning och budgetunderlag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sv-SE" sz="2000" dirty="0"/>
              <a:t>kontinuerligt följa upp och utvärdera verksamheten i förhållande till syften och villkor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sv-SE" sz="2000" dirty="0"/>
              <a:t>lämna sakuppgifter om verksamheten och sådan verksamhetsredovisning som behövs för uppföljning och utvärdering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sv-SE" sz="2000" dirty="0"/>
              <a:t>återkräva statsbidrag som inte använts i enlighet med syften och villkor</a:t>
            </a:r>
          </a:p>
          <a:p>
            <a:pPr>
              <a:buNone/>
              <a:defRPr/>
            </a:pPr>
            <a:endParaRPr lang="sv-SE" sz="2000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sv-SE" sz="2000" dirty="0" smtClean="0"/>
              <a:t>Folkbildningsrådets </a:t>
            </a:r>
            <a:r>
              <a:rPr lang="sv-SE" sz="2000" dirty="0"/>
              <a:t>beslut i bidragsärenden får inte </a:t>
            </a:r>
            <a:r>
              <a:rPr lang="sv-SE" sz="2000" dirty="0" smtClean="0"/>
              <a:t>överklagas.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sv-SE" sz="2000" dirty="0" smtClean="0"/>
              <a:t>Staten </a:t>
            </a:r>
            <a:r>
              <a:rPr lang="sv-SE" sz="2000" dirty="0"/>
              <a:t>ska beredas möjlighet att utse en revisor i </a:t>
            </a:r>
            <a:r>
              <a:rPr lang="sv-SE" sz="2000" dirty="0" smtClean="0"/>
              <a:t>Folkbildningsrådet.</a:t>
            </a: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06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Ny folkbildningsproposition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Allas kunskap - Allas bildning</a:t>
            </a:r>
          </a:p>
          <a:p>
            <a:r>
              <a:rPr lang="sv-SE" sz="2400" dirty="0" smtClean="0"/>
              <a:t>Prop. 2013/14:172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Folkbildningen ska ge alla möjlighet att tillsammans med andra öka sin kunskap och bildning för personlig utveckling och delaktighet i samhället.</a:t>
            </a:r>
          </a:p>
          <a:p>
            <a:endParaRPr lang="sv-SE" dirty="0" smtClean="0"/>
          </a:p>
          <a:p>
            <a:r>
              <a:rPr lang="sv-SE" sz="1800" dirty="0" smtClean="0"/>
              <a:t>Prop. 2013/14:172 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4903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</a:p>
          <a:p>
            <a:r>
              <a:rPr lang="sv-SE" dirty="0" smtClean="0"/>
              <a:t>… bidra </a:t>
            </a:r>
            <a:r>
              <a:rPr lang="sv-SE" dirty="0"/>
              <a:t>till att göra det möjligt för </a:t>
            </a:r>
            <a:r>
              <a:rPr lang="sv-SE" b="1" dirty="0"/>
              <a:t>en ökad mångfald </a:t>
            </a:r>
            <a:r>
              <a:rPr lang="sv-SE" dirty="0"/>
              <a:t>människor </a:t>
            </a:r>
            <a:r>
              <a:rPr lang="sv-SE" dirty="0" smtClean="0"/>
              <a:t>att påverka </a:t>
            </a:r>
            <a:r>
              <a:rPr lang="sv-SE" dirty="0"/>
              <a:t>sin livssituation och skapa engagemang att delta i samhällsutvecklingen.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6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Ett förnyat Folkbildningsråd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endParaRPr lang="sv-SE" altLang="sv-SE" sz="2000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sv-SE" altLang="sv-SE" sz="2000" dirty="0" smtClean="0"/>
              <a:t>Delvis förändrade stadgar som innebär att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sv-SE" altLang="sv-SE" sz="20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sv-SE" altLang="sv-SE" sz="2000" dirty="0" smtClean="0"/>
              <a:t>Folkbildningsrådet och dess styrelse är mer fristående och självständiga i förhållande till medlemmarna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sv-SE" altLang="sv-SE" sz="2000" dirty="0" smtClean="0"/>
              <a:t>Styrelsen ska företräda folkbildningens samhällsintresse och den samlade folkbildningens förhållande till såväl staten som folkbildningens organisationer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sv-SE" altLang="sv-SE" sz="2000" dirty="0" smtClean="0"/>
              <a:t>Styrelsen utses av Folkbildningsrådets representantskap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17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br">
  <a:themeElements>
    <a:clrScheme name="fbr">
      <a:dk1>
        <a:sysClr val="windowText" lastClr="000000"/>
      </a:dk1>
      <a:lt1>
        <a:sysClr val="window" lastClr="FFFFFF"/>
      </a:lt1>
      <a:dk2>
        <a:srgbClr val="B2B2B2"/>
      </a:dk2>
      <a:lt2>
        <a:srgbClr val="EEECE1"/>
      </a:lt2>
      <a:accent1>
        <a:srgbClr val="AA014C"/>
      </a:accent1>
      <a:accent2>
        <a:srgbClr val="00ABC4"/>
      </a:accent2>
      <a:accent3>
        <a:srgbClr val="B83288"/>
      </a:accent3>
      <a:accent4>
        <a:srgbClr val="FFD300"/>
      </a:accent4>
      <a:accent5>
        <a:srgbClr val="E26800"/>
      </a:accent5>
      <a:accent6>
        <a:srgbClr val="ADB500"/>
      </a:accent6>
      <a:hlink>
        <a:srgbClr val="0000FF"/>
      </a:hlink>
      <a:folHlink>
        <a:srgbClr val="800080"/>
      </a:folHlink>
    </a:clrScheme>
    <a:fontScheme name="fb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</Template>
  <TotalTime>96</TotalTime>
  <Words>707</Words>
  <Application>Microsoft Office PowerPoint</Application>
  <PresentationFormat>Bildspel på skärmen (4:3)</PresentationFormat>
  <Paragraphs>193</Paragraphs>
  <Slides>24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Webdings</vt:lpstr>
      <vt:lpstr>Wingdings</vt:lpstr>
      <vt:lpstr>fbr</vt:lpstr>
      <vt:lpstr>PowerPoint-presentation</vt:lpstr>
      <vt:lpstr>Stockholm 1 oktober </vt:lpstr>
      <vt:lpstr>Folkbildningsrådet</vt:lpstr>
      <vt:lpstr>Förordning om statsbidrag</vt:lpstr>
      <vt:lpstr>Ny folkbildningsproposition </vt:lpstr>
      <vt:lpstr>PowerPoint-presentation</vt:lpstr>
      <vt:lpstr>PowerPoint-presentation</vt:lpstr>
      <vt:lpstr>Ett förnyat Folkbildningsråd</vt:lpstr>
      <vt:lpstr>PowerPoint-presentation</vt:lpstr>
      <vt:lpstr>Etik och gränsdragning</vt:lpstr>
      <vt:lpstr>Etik och gränsdragning </vt:lpstr>
      <vt:lpstr>Syfte och mål  </vt:lpstr>
      <vt:lpstr>Ansvar</vt:lpstr>
      <vt:lpstr>Arbetssätt </vt:lpstr>
      <vt:lpstr>Kommunikation</vt:lpstr>
      <vt:lpstr>Hantering av etik- och gränsdragningsfrågor </vt:lpstr>
      <vt:lpstr>PowerPoint-presentation</vt:lpstr>
      <vt:lpstr>Översyn av statsbidragssystemet </vt:lpstr>
      <vt:lpstr>Översyn av system för statsbidrag</vt:lpstr>
      <vt:lpstr>Nytt system för statsbidrag</vt:lpstr>
      <vt:lpstr>Tidplan</vt:lpstr>
      <vt:lpstr>Arbetsmaterial/nytt system </vt:lpstr>
      <vt:lpstr>Diskussion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Elisabet Andersson</dc:creator>
  <cp:lastModifiedBy>Elisabet Andersson</cp:lastModifiedBy>
  <cp:revision>15</cp:revision>
  <cp:lastPrinted>2014-09-30T14:00:57Z</cp:lastPrinted>
  <dcterms:created xsi:type="dcterms:W3CDTF">2014-09-30T11:25:23Z</dcterms:created>
  <dcterms:modified xsi:type="dcterms:W3CDTF">2014-10-01T13:54:44Z</dcterms:modified>
</cp:coreProperties>
</file>