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6" r:id="rId3"/>
    <p:sldId id="268" r:id="rId4"/>
    <p:sldId id="269" r:id="rId5"/>
    <p:sldId id="270" r:id="rId6"/>
    <p:sldId id="271" r:id="rId7"/>
    <p:sldId id="264" r:id="rId8"/>
    <p:sldId id="260" r:id="rId9"/>
    <p:sldId id="272"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117" d="100"/>
          <a:sy n="117" d="100"/>
        </p:scale>
        <p:origin x="148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sv-SE"/>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sv-SE"/>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sv-SE"/>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sv-SE"/>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3/15/21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sv-SE"/>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sv-SE"/>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sv-SE"/>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3/15/21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v-SE" sz="3200" dirty="0"/>
              <a:t>Moralisk bildning och praktisk klokhet</a:t>
            </a:r>
          </a:p>
        </p:txBody>
      </p:sp>
      <p:sp>
        <p:nvSpPr>
          <p:cNvPr id="3" name="Subtitle 2"/>
          <p:cNvSpPr>
            <a:spLocks noGrp="1"/>
          </p:cNvSpPr>
          <p:nvPr>
            <p:ph type="subTitle" idx="1"/>
          </p:nvPr>
        </p:nvSpPr>
        <p:spPr/>
        <p:txBody>
          <a:bodyPr>
            <a:normAutofit fontScale="92500" lnSpcReduction="20000"/>
          </a:bodyPr>
          <a:lstStyle/>
          <a:p>
            <a:endParaRPr lang="sv-SE" dirty="0"/>
          </a:p>
          <a:p>
            <a:endParaRPr lang="sv-SE" dirty="0"/>
          </a:p>
          <a:p>
            <a:r>
              <a:rPr lang="sv-SE" dirty="0"/>
              <a:t>Ruhi Tyson</a:t>
            </a:r>
          </a:p>
          <a:p>
            <a:r>
              <a:rPr lang="sv-SE" dirty="0"/>
              <a:t>Stockholms Universitet, Institutionen för pedagogik och didaktik samt Waldorflärarhögskolan</a:t>
            </a:r>
          </a:p>
        </p:txBody>
      </p:sp>
    </p:spTree>
    <p:extLst>
      <p:ext uri="{BB962C8B-B14F-4D97-AF65-F5344CB8AC3E}">
        <p14:creationId xmlns:p14="http://schemas.microsoft.com/office/powerpoint/2010/main" val="756012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ulbronn3936-gr.jpg">
            <a:extLst>
              <a:ext uri="{FF2B5EF4-FFF2-40B4-BE49-F238E27FC236}">
                <a16:creationId xmlns:a16="http://schemas.microsoft.com/office/drawing/2014/main" id="{D530E89C-5976-804B-B45D-8AE3BBDE76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63" r="9092" b="20648"/>
          <a:stretch/>
        </p:blipFill>
        <p:spPr>
          <a:xfrm>
            <a:off x="0" y="236763"/>
            <a:ext cx="9141699" cy="5143500"/>
          </a:xfrm>
          <a:prstGeom prst="rect">
            <a:avLst/>
          </a:prstGeom>
        </p:spPr>
      </p:pic>
      <p:sp>
        <p:nvSpPr>
          <p:cNvPr id="2" name="Rubrik 1">
            <a:extLst>
              <a:ext uri="{FF2B5EF4-FFF2-40B4-BE49-F238E27FC236}">
                <a16:creationId xmlns:a16="http://schemas.microsoft.com/office/drawing/2014/main" id="{072D8DD3-0D2D-6146-947A-EFA1C787E4B9}"/>
              </a:ext>
            </a:extLst>
          </p:cNvPr>
          <p:cNvSpPr>
            <a:spLocks noGrp="1"/>
          </p:cNvSpPr>
          <p:nvPr>
            <p:ph type="title"/>
          </p:nvPr>
        </p:nvSpPr>
        <p:spPr>
          <a:xfrm>
            <a:off x="250918" y="2097527"/>
            <a:ext cx="2521465" cy="1852866"/>
          </a:xfrm>
        </p:spPr>
        <p:txBody>
          <a:bodyPr vert="horz" lIns="68580" tIns="34290" rIns="68580" bIns="34290" rtlCol="0" anchor="b">
            <a:normAutofit/>
          </a:bodyPr>
          <a:lstStyle/>
          <a:p>
            <a:r>
              <a:rPr lang="en-US" sz="3300" spc="-75">
                <a:solidFill>
                  <a:schemeClr val="tx1"/>
                </a:solidFill>
              </a:rPr>
              <a:t>TACK!</a:t>
            </a:r>
          </a:p>
        </p:txBody>
      </p:sp>
    </p:spTree>
    <p:extLst>
      <p:ext uri="{BB962C8B-B14F-4D97-AF65-F5344CB8AC3E}">
        <p14:creationId xmlns:p14="http://schemas.microsoft.com/office/powerpoint/2010/main" val="85530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8A2C80A-3ECE-594F-8F87-F393CB5F0692}"/>
              </a:ext>
            </a:extLst>
          </p:cNvPr>
          <p:cNvSpPr>
            <a:spLocks noGrp="1"/>
          </p:cNvSpPr>
          <p:nvPr>
            <p:ph idx="1"/>
          </p:nvPr>
        </p:nvSpPr>
        <p:spPr/>
        <p:txBody>
          <a:bodyPr>
            <a:normAutofit fontScale="92500" lnSpcReduction="10000"/>
          </a:bodyPr>
          <a:lstStyle/>
          <a:p>
            <a:r>
              <a:rPr lang="sv-SE" dirty="0"/>
              <a:t>Moralisk bildning och praktisk klokhet</a:t>
            </a:r>
          </a:p>
          <a:p>
            <a:r>
              <a:rPr lang="sv-SE" dirty="0"/>
              <a:t>Vad är bildning överhuvudtaget?</a:t>
            </a:r>
          </a:p>
          <a:p>
            <a:r>
              <a:rPr lang="sv-SE" dirty="0"/>
              <a:t>Bildningstraditionen och dess kategorier:</a:t>
            </a:r>
          </a:p>
          <a:p>
            <a:r>
              <a:rPr lang="sv-SE" dirty="0"/>
              <a:t>Kunskapsbildning</a:t>
            </a:r>
          </a:p>
          <a:p>
            <a:r>
              <a:rPr lang="sv-SE" dirty="0"/>
              <a:t>Estetisk bildning</a:t>
            </a:r>
          </a:p>
          <a:p>
            <a:r>
              <a:rPr lang="sv-SE" dirty="0"/>
              <a:t>Praktisk bildning</a:t>
            </a:r>
          </a:p>
          <a:p>
            <a:r>
              <a:rPr lang="sv-SE" dirty="0"/>
              <a:t>Karaktärsbildning/moralisk bildning</a:t>
            </a:r>
          </a:p>
          <a:p>
            <a:r>
              <a:rPr lang="sv-SE" dirty="0"/>
              <a:t>Yrkesbildning</a:t>
            </a:r>
          </a:p>
          <a:p>
            <a:r>
              <a:rPr lang="sv-SE" dirty="0"/>
              <a:t>Existentiell bildning</a:t>
            </a:r>
          </a:p>
          <a:p>
            <a:endParaRPr lang="sv-SE" dirty="0"/>
          </a:p>
        </p:txBody>
      </p:sp>
      <p:sp>
        <p:nvSpPr>
          <p:cNvPr id="3" name="Rubrik 2">
            <a:extLst>
              <a:ext uri="{FF2B5EF4-FFF2-40B4-BE49-F238E27FC236}">
                <a16:creationId xmlns:a16="http://schemas.microsoft.com/office/drawing/2014/main" id="{798AB6C1-A3DB-3545-A2CF-67E231D0457C}"/>
              </a:ext>
            </a:extLst>
          </p:cNvPr>
          <p:cNvSpPr>
            <a:spLocks noGrp="1"/>
          </p:cNvSpPr>
          <p:nvPr>
            <p:ph type="title"/>
          </p:nvPr>
        </p:nvSpPr>
        <p:spPr/>
        <p:txBody>
          <a:bodyPr/>
          <a:lstStyle/>
          <a:p>
            <a:r>
              <a:rPr lang="sv-SE" dirty="0"/>
              <a:t>Inledning</a:t>
            </a:r>
          </a:p>
        </p:txBody>
      </p:sp>
    </p:spTree>
    <p:extLst>
      <p:ext uri="{BB962C8B-B14F-4D97-AF65-F5344CB8AC3E}">
        <p14:creationId xmlns:p14="http://schemas.microsoft.com/office/powerpoint/2010/main" val="77530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0072DF4-D7AB-DB47-9AD5-70AFFC20BC98}"/>
              </a:ext>
            </a:extLst>
          </p:cNvPr>
          <p:cNvSpPr>
            <a:spLocks noGrp="1"/>
          </p:cNvSpPr>
          <p:nvPr>
            <p:ph idx="1"/>
          </p:nvPr>
        </p:nvSpPr>
        <p:spPr/>
        <p:txBody>
          <a:bodyPr/>
          <a:lstStyle/>
          <a:p>
            <a:r>
              <a:rPr lang="sv-SE" dirty="0"/>
              <a:t>Bildning är det som format oss genom livet</a:t>
            </a:r>
          </a:p>
          <a:p>
            <a:r>
              <a:rPr lang="sv-SE" dirty="0"/>
              <a:t>Det man minns som varit ovanligt berikande, insiktsfullt, meningsfullt och liknande</a:t>
            </a:r>
          </a:p>
          <a:p>
            <a:r>
              <a:rPr lang="sv-SE" dirty="0"/>
              <a:t>Moralisk bildning siktar då in sig mest på det moraliska/etiska området</a:t>
            </a:r>
          </a:p>
          <a:p>
            <a:endParaRPr lang="sv-SE" dirty="0"/>
          </a:p>
        </p:txBody>
      </p:sp>
      <p:sp>
        <p:nvSpPr>
          <p:cNvPr id="3" name="Rubrik 2">
            <a:extLst>
              <a:ext uri="{FF2B5EF4-FFF2-40B4-BE49-F238E27FC236}">
                <a16:creationId xmlns:a16="http://schemas.microsoft.com/office/drawing/2014/main" id="{9915EA3B-C5FE-AF41-AA39-4418CD06C2D9}"/>
              </a:ext>
            </a:extLst>
          </p:cNvPr>
          <p:cNvSpPr>
            <a:spLocks noGrp="1"/>
          </p:cNvSpPr>
          <p:nvPr>
            <p:ph type="title"/>
          </p:nvPr>
        </p:nvSpPr>
        <p:spPr/>
        <p:txBody>
          <a:bodyPr/>
          <a:lstStyle/>
          <a:p>
            <a:r>
              <a:rPr lang="sv-SE" dirty="0"/>
              <a:t>Bildning och biografi</a:t>
            </a:r>
          </a:p>
        </p:txBody>
      </p:sp>
    </p:spTree>
    <p:extLst>
      <p:ext uri="{BB962C8B-B14F-4D97-AF65-F5344CB8AC3E}">
        <p14:creationId xmlns:p14="http://schemas.microsoft.com/office/powerpoint/2010/main" val="364959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6EFCE19-2C79-4045-A9F5-6EB171EAD394}"/>
              </a:ext>
            </a:extLst>
          </p:cNvPr>
          <p:cNvSpPr>
            <a:spLocks noGrp="1"/>
          </p:cNvSpPr>
          <p:nvPr>
            <p:ph idx="1"/>
          </p:nvPr>
        </p:nvSpPr>
        <p:spPr/>
        <p:txBody>
          <a:bodyPr>
            <a:normAutofit fontScale="70000" lnSpcReduction="20000"/>
          </a:bodyPr>
          <a:lstStyle/>
          <a:p>
            <a:r>
              <a:rPr lang="sv-SE" dirty="0"/>
              <a:t>Det finns i huvudsak tre perspektiv i litteratur och forskning om moralisk bildning:</a:t>
            </a:r>
          </a:p>
          <a:p>
            <a:r>
              <a:rPr lang="sv-SE" dirty="0"/>
              <a:t>Ett kognitivt</a:t>
            </a:r>
          </a:p>
          <a:p>
            <a:r>
              <a:rPr lang="sv-SE" dirty="0"/>
              <a:t>Ett emotionellt</a:t>
            </a:r>
          </a:p>
          <a:p>
            <a:r>
              <a:rPr lang="sv-SE" dirty="0"/>
              <a:t>Ett handlingsorienterat</a:t>
            </a:r>
          </a:p>
          <a:p>
            <a:r>
              <a:rPr lang="sv-SE" dirty="0"/>
              <a:t>I det kognitiva har idéer och begrepp huvudrollen, dvs. man blir moraliskt bildad genom att man har bra strategier, insikter och liknande. Det är alltså i första hand en intellektuell fråga. </a:t>
            </a:r>
          </a:p>
          <a:p>
            <a:r>
              <a:rPr lang="sv-SE" dirty="0"/>
              <a:t>I det emotionella betonas istället (eller också) att det krävs sådant som inre ro, empati mm. för att vara moraliskt bildad. </a:t>
            </a:r>
          </a:p>
          <a:p>
            <a:r>
              <a:rPr lang="sv-SE" dirty="0"/>
              <a:t>I det handlingsorienterade betonas istället (eller också) att moralisk bildning är en typ av praktisk kunskap eller färdighet som kräver konkret övning, dvs. man måste åtminstone delvis agera moraliskt för att bli mer moralisk (precis som i hantverk och andra praktiska sammanhang). </a:t>
            </a:r>
          </a:p>
        </p:txBody>
      </p:sp>
      <p:sp>
        <p:nvSpPr>
          <p:cNvPr id="3" name="Rubrik 2">
            <a:extLst>
              <a:ext uri="{FF2B5EF4-FFF2-40B4-BE49-F238E27FC236}">
                <a16:creationId xmlns:a16="http://schemas.microsoft.com/office/drawing/2014/main" id="{44D080B0-7ADB-7D41-961E-295628F089B2}"/>
              </a:ext>
            </a:extLst>
          </p:cNvPr>
          <p:cNvSpPr>
            <a:spLocks noGrp="1"/>
          </p:cNvSpPr>
          <p:nvPr>
            <p:ph type="title"/>
          </p:nvPr>
        </p:nvSpPr>
        <p:spPr/>
        <p:txBody>
          <a:bodyPr/>
          <a:lstStyle/>
          <a:p>
            <a:r>
              <a:rPr lang="sv-SE" dirty="0"/>
              <a:t>Moralisk bildning</a:t>
            </a:r>
          </a:p>
        </p:txBody>
      </p:sp>
    </p:spTree>
    <p:extLst>
      <p:ext uri="{BB962C8B-B14F-4D97-AF65-F5344CB8AC3E}">
        <p14:creationId xmlns:p14="http://schemas.microsoft.com/office/powerpoint/2010/main" val="385593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69822D0-3AAA-5845-982B-41B1109E0F7D}"/>
              </a:ext>
            </a:extLst>
          </p:cNvPr>
          <p:cNvSpPr>
            <a:spLocks noGrp="1"/>
          </p:cNvSpPr>
          <p:nvPr>
            <p:ph idx="1"/>
          </p:nvPr>
        </p:nvSpPr>
        <p:spPr/>
        <p:txBody>
          <a:bodyPr>
            <a:normAutofit fontScale="92500"/>
          </a:bodyPr>
          <a:lstStyle/>
          <a:p>
            <a:r>
              <a:rPr lang="sv-SE" dirty="0"/>
              <a:t>Aristoteles utvecklade i relation till detta ett mycket fruktbart perspektiv.</a:t>
            </a:r>
          </a:p>
          <a:p>
            <a:r>
              <a:rPr lang="sv-SE" dirty="0"/>
              <a:t>Han skiljer mellan praktisk klokhet och karaktär</a:t>
            </a:r>
          </a:p>
          <a:p>
            <a:r>
              <a:rPr lang="sv-SE" dirty="0"/>
              <a:t>Praktisk klokhet är förmågan att i en konkret situation ha insikt om hur man ska handla för att berika de delaktiga</a:t>
            </a:r>
          </a:p>
          <a:p>
            <a:r>
              <a:rPr lang="sv-SE" dirty="0"/>
              <a:t>Karaktär är läggningen eller dispositionen att handla moraliskt i en situation. Tex. att vara generös, modig, omtänksam eller taktfull</a:t>
            </a:r>
          </a:p>
          <a:p>
            <a:r>
              <a:rPr lang="sv-SE" dirty="0"/>
              <a:t>På så sätt kombinerar Aristoteles de olika perspektiven</a:t>
            </a:r>
          </a:p>
        </p:txBody>
      </p:sp>
      <p:sp>
        <p:nvSpPr>
          <p:cNvPr id="3" name="Rubrik 2">
            <a:extLst>
              <a:ext uri="{FF2B5EF4-FFF2-40B4-BE49-F238E27FC236}">
                <a16:creationId xmlns:a16="http://schemas.microsoft.com/office/drawing/2014/main" id="{A461A379-182E-6C42-83D0-07A99E002989}"/>
              </a:ext>
            </a:extLst>
          </p:cNvPr>
          <p:cNvSpPr>
            <a:spLocks noGrp="1"/>
          </p:cNvSpPr>
          <p:nvPr>
            <p:ph type="title"/>
          </p:nvPr>
        </p:nvSpPr>
        <p:spPr/>
        <p:txBody>
          <a:bodyPr/>
          <a:lstStyle/>
          <a:p>
            <a:r>
              <a:rPr lang="sv-SE" dirty="0"/>
              <a:t>Aristoteles och praktisk klokhet</a:t>
            </a:r>
          </a:p>
        </p:txBody>
      </p:sp>
    </p:spTree>
    <p:extLst>
      <p:ext uri="{BB962C8B-B14F-4D97-AF65-F5344CB8AC3E}">
        <p14:creationId xmlns:p14="http://schemas.microsoft.com/office/powerpoint/2010/main" val="192514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7505772-EAC8-1D4F-95FE-D9FB0698C530}"/>
              </a:ext>
            </a:extLst>
          </p:cNvPr>
          <p:cNvSpPr>
            <a:spLocks noGrp="1"/>
          </p:cNvSpPr>
          <p:nvPr>
            <p:ph idx="1"/>
          </p:nvPr>
        </p:nvSpPr>
        <p:spPr/>
        <p:txBody>
          <a:bodyPr>
            <a:normAutofit lnSpcReduction="10000"/>
          </a:bodyPr>
          <a:lstStyle/>
          <a:p>
            <a:r>
              <a:rPr lang="sv-SE" dirty="0"/>
              <a:t>Berättelser om praktisk klokhet har flera funktioner:</a:t>
            </a:r>
          </a:p>
          <a:p>
            <a:r>
              <a:rPr lang="sv-SE" dirty="0"/>
              <a:t>Förmedlar kunskap</a:t>
            </a:r>
          </a:p>
          <a:p>
            <a:r>
              <a:rPr lang="sv-SE" dirty="0"/>
              <a:t>Synliggör en praktik</a:t>
            </a:r>
          </a:p>
          <a:p>
            <a:r>
              <a:rPr lang="sv-SE" dirty="0"/>
              <a:t>Möjliggör utvärdering och systematiskt utvecklingsarbete</a:t>
            </a:r>
          </a:p>
          <a:p>
            <a:r>
              <a:rPr lang="sv-SE" dirty="0"/>
              <a:t>Berättandet kräver också fantasi samtidigt som det tilltalar fantasin</a:t>
            </a:r>
          </a:p>
          <a:p>
            <a:r>
              <a:rPr lang="sv-SE" dirty="0"/>
              <a:t>Man kan alltså tala om moralisk fantasi som den moraliska bildningens hjärta</a:t>
            </a:r>
          </a:p>
        </p:txBody>
      </p:sp>
      <p:sp>
        <p:nvSpPr>
          <p:cNvPr id="3" name="Rubrik 2">
            <a:extLst>
              <a:ext uri="{FF2B5EF4-FFF2-40B4-BE49-F238E27FC236}">
                <a16:creationId xmlns:a16="http://schemas.microsoft.com/office/drawing/2014/main" id="{B4FA119B-E9AC-9C48-B055-4479792D0A5A}"/>
              </a:ext>
            </a:extLst>
          </p:cNvPr>
          <p:cNvSpPr>
            <a:spLocks noGrp="1"/>
          </p:cNvSpPr>
          <p:nvPr>
            <p:ph type="title"/>
          </p:nvPr>
        </p:nvSpPr>
        <p:spPr/>
        <p:txBody>
          <a:bodyPr/>
          <a:lstStyle/>
          <a:p>
            <a:r>
              <a:rPr lang="sv-SE" dirty="0"/>
              <a:t>Berättelsens roll</a:t>
            </a:r>
          </a:p>
        </p:txBody>
      </p:sp>
    </p:spTree>
    <p:extLst>
      <p:ext uri="{BB962C8B-B14F-4D97-AF65-F5344CB8AC3E}">
        <p14:creationId xmlns:p14="http://schemas.microsoft.com/office/powerpoint/2010/main" val="655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58B6DC4-6DBD-B14F-A8F7-5D2AAE72BADD}"/>
              </a:ext>
            </a:extLst>
          </p:cNvPr>
          <p:cNvSpPr>
            <a:spLocks noGrp="1"/>
          </p:cNvSpPr>
          <p:nvPr>
            <p:ph idx="1"/>
          </p:nvPr>
        </p:nvSpPr>
        <p:spPr/>
        <p:txBody>
          <a:bodyPr>
            <a:normAutofit fontScale="85000" lnSpcReduction="20000"/>
          </a:bodyPr>
          <a:lstStyle/>
          <a:p>
            <a:r>
              <a:rPr lang="sv-SE" dirty="0"/>
              <a:t>Fantasin står mitt emellan moraliska idéer/ideal och konkreta moraliska handlingar</a:t>
            </a:r>
          </a:p>
          <a:p>
            <a:r>
              <a:rPr lang="sv-SE" dirty="0"/>
              <a:t>Utöver fantasin behövs (ofta) någon/några av följande: en moralisk idé, rätt karaktärsläggning och praktiska förutsättningar</a:t>
            </a:r>
          </a:p>
          <a:p>
            <a:r>
              <a:rPr lang="sv-SE" dirty="0"/>
              <a:t>En moralisk idé kan vara allt från generella principer som att behandla andra så som man själv skulle vilja bli behandlad till komplexa strategier</a:t>
            </a:r>
          </a:p>
          <a:p>
            <a:r>
              <a:rPr lang="sv-SE" dirty="0"/>
              <a:t>Karaktärsläggning kan beskrivas som vanan att agera moraliskt i en situation, tex. generöst, taktfullt, omtänksamt, osv. Idén om att vara generös gör en inte mer generös, det gör bara upprepade handlingar av generositet</a:t>
            </a:r>
          </a:p>
          <a:p>
            <a:endParaRPr lang="sv-SE" dirty="0"/>
          </a:p>
        </p:txBody>
      </p:sp>
      <p:sp>
        <p:nvSpPr>
          <p:cNvPr id="3" name="Rubrik 2">
            <a:extLst>
              <a:ext uri="{FF2B5EF4-FFF2-40B4-BE49-F238E27FC236}">
                <a16:creationId xmlns:a16="http://schemas.microsoft.com/office/drawing/2014/main" id="{266DD560-051C-F546-99F3-8229F5DF5EFE}"/>
              </a:ext>
            </a:extLst>
          </p:cNvPr>
          <p:cNvSpPr>
            <a:spLocks noGrp="1"/>
          </p:cNvSpPr>
          <p:nvPr>
            <p:ph type="title"/>
          </p:nvPr>
        </p:nvSpPr>
        <p:spPr/>
        <p:txBody>
          <a:bodyPr/>
          <a:lstStyle/>
          <a:p>
            <a:r>
              <a:rPr lang="sv-SE" dirty="0"/>
              <a:t>Vad innebär moralisk fantasi?</a:t>
            </a:r>
          </a:p>
        </p:txBody>
      </p:sp>
    </p:spTree>
    <p:extLst>
      <p:ext uri="{BB962C8B-B14F-4D97-AF65-F5344CB8AC3E}">
        <p14:creationId xmlns:p14="http://schemas.microsoft.com/office/powerpoint/2010/main" val="417492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sv-SE" dirty="0"/>
              <a:t>Bildning generellt är förmågan att skapa relationer</a:t>
            </a:r>
          </a:p>
          <a:p>
            <a:r>
              <a:rPr lang="sv-SE" dirty="0"/>
              <a:t>Detta kan yttra sig på två sätt:</a:t>
            </a:r>
          </a:p>
          <a:p>
            <a:r>
              <a:rPr lang="sv-SE" dirty="0"/>
              <a:t>Maktbaserade relationer</a:t>
            </a:r>
          </a:p>
          <a:p>
            <a:r>
              <a:rPr lang="sv-SE" dirty="0"/>
              <a:t>Kärleksbaserade relationer</a:t>
            </a:r>
          </a:p>
          <a:p>
            <a:r>
              <a:rPr lang="sv-SE" dirty="0"/>
              <a:t>Goethe: ”Kärleken härskar inte men den bildar och det är förmer” (Sagan om den gröna ormen och den sköna liljan)</a:t>
            </a:r>
          </a:p>
          <a:p>
            <a:r>
              <a:rPr lang="sv-SE" dirty="0"/>
              <a:t>Endast det sista inbegriper också i sitt centrum moralisk bildning</a:t>
            </a:r>
          </a:p>
        </p:txBody>
      </p:sp>
      <p:sp>
        <p:nvSpPr>
          <p:cNvPr id="3" name="Title 2"/>
          <p:cNvSpPr>
            <a:spLocks noGrp="1"/>
          </p:cNvSpPr>
          <p:nvPr>
            <p:ph type="title"/>
          </p:nvPr>
        </p:nvSpPr>
        <p:spPr/>
        <p:txBody>
          <a:bodyPr/>
          <a:lstStyle/>
          <a:p>
            <a:r>
              <a:rPr lang="sv-SE" dirty="0"/>
              <a:t>Vad är då moralisk bildning?</a:t>
            </a:r>
          </a:p>
        </p:txBody>
      </p:sp>
    </p:spTree>
    <p:extLst>
      <p:ext uri="{BB962C8B-B14F-4D97-AF65-F5344CB8AC3E}">
        <p14:creationId xmlns:p14="http://schemas.microsoft.com/office/powerpoint/2010/main" val="126632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3485DC4-E5A3-D442-A8A8-1CBE4980528D}"/>
              </a:ext>
            </a:extLst>
          </p:cNvPr>
          <p:cNvSpPr>
            <a:spLocks noGrp="1"/>
          </p:cNvSpPr>
          <p:nvPr>
            <p:ph idx="1"/>
          </p:nvPr>
        </p:nvSpPr>
        <p:spPr/>
        <p:txBody>
          <a:bodyPr>
            <a:normAutofit fontScale="92500" lnSpcReduction="20000"/>
          </a:bodyPr>
          <a:lstStyle/>
          <a:p>
            <a:r>
              <a:rPr lang="sv-SE" dirty="0"/>
              <a:t>Digitaliseringens nackdelar: </a:t>
            </a:r>
          </a:p>
          <a:p>
            <a:r>
              <a:rPr lang="sv-SE" dirty="0"/>
              <a:t>Fokus på det kognitiva över det affektiva och handlingsorienterade</a:t>
            </a:r>
          </a:p>
          <a:p>
            <a:r>
              <a:rPr lang="sv-SE" dirty="0"/>
              <a:t>Interaktionen begränsas till syn och hörsel, den omedelbara närvaron tillsammans upphör</a:t>
            </a:r>
          </a:p>
          <a:p>
            <a:r>
              <a:rPr lang="sv-SE" dirty="0"/>
              <a:t>Fördelar:</a:t>
            </a:r>
          </a:p>
          <a:p>
            <a:r>
              <a:rPr lang="sv-SE" dirty="0"/>
              <a:t>Underlättar utbyte av exempel (erfarenheter)</a:t>
            </a:r>
          </a:p>
          <a:p>
            <a:r>
              <a:rPr lang="sv-SE" dirty="0"/>
              <a:t>Möjliggör olika former av hybrida utbildningsupplägg (eller mer eller mindre fullständig distansundervisning), se exempelvis kursen ”att hantera konflikter i arbetslivet” </a:t>
            </a:r>
            <a:r>
              <a:rPr lang="sv-SE"/>
              <a:t>på SU</a:t>
            </a:r>
          </a:p>
        </p:txBody>
      </p:sp>
      <p:sp>
        <p:nvSpPr>
          <p:cNvPr id="3" name="Rubrik 2">
            <a:extLst>
              <a:ext uri="{FF2B5EF4-FFF2-40B4-BE49-F238E27FC236}">
                <a16:creationId xmlns:a16="http://schemas.microsoft.com/office/drawing/2014/main" id="{FCFD3DA7-5DF9-4045-9698-C02F0616331D}"/>
              </a:ext>
            </a:extLst>
          </p:cNvPr>
          <p:cNvSpPr>
            <a:spLocks noGrp="1"/>
          </p:cNvSpPr>
          <p:nvPr>
            <p:ph type="title"/>
          </p:nvPr>
        </p:nvSpPr>
        <p:spPr/>
        <p:txBody>
          <a:bodyPr/>
          <a:lstStyle/>
          <a:p>
            <a:r>
              <a:rPr lang="sv-SE" dirty="0"/>
              <a:t>Några ord om det digitala</a:t>
            </a:r>
          </a:p>
        </p:txBody>
      </p:sp>
    </p:spTree>
    <p:extLst>
      <p:ext uri="{BB962C8B-B14F-4D97-AF65-F5344CB8AC3E}">
        <p14:creationId xmlns:p14="http://schemas.microsoft.com/office/powerpoint/2010/main" val="3656952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2008</TotalTime>
  <Words>557</Words>
  <Application>Microsoft Macintosh PowerPoint</Application>
  <PresentationFormat>Bildspel på skärmen (4:3)</PresentationFormat>
  <Paragraphs>60</Paragraphs>
  <Slides>10</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Candara</vt:lpstr>
      <vt:lpstr>Symbol</vt:lpstr>
      <vt:lpstr>Waveform</vt:lpstr>
      <vt:lpstr>Moralisk bildning och praktisk klokhet</vt:lpstr>
      <vt:lpstr>Inledning</vt:lpstr>
      <vt:lpstr>Bildning och biografi</vt:lpstr>
      <vt:lpstr>Moralisk bildning</vt:lpstr>
      <vt:lpstr>Aristoteles och praktisk klokhet</vt:lpstr>
      <vt:lpstr>Berättelsens roll</vt:lpstr>
      <vt:lpstr>Vad innebär moralisk fantasi?</vt:lpstr>
      <vt:lpstr>Vad är då moralisk bildning?</vt:lpstr>
      <vt:lpstr>Några ord om det digitala</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Bildningsdidaktik III: Estetisk och moralisk bildning. Utvecklingsområden i det pedagogiska</dc:title>
  <dc:creator>Ruhi</dc:creator>
  <cp:lastModifiedBy>ruhi.tyson@gmail.com</cp:lastModifiedBy>
  <cp:revision>32</cp:revision>
  <dcterms:created xsi:type="dcterms:W3CDTF">2018-06-19T07:20:12Z</dcterms:created>
  <dcterms:modified xsi:type="dcterms:W3CDTF">2021-03-15T11:21:25Z</dcterms:modified>
</cp:coreProperties>
</file>