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1334" r:id="rId2"/>
    <p:sldId id="1389" r:id="rId3"/>
    <p:sldId id="1423" r:id="rId4"/>
    <p:sldId id="1402" r:id="rId5"/>
    <p:sldId id="317" r:id="rId6"/>
    <p:sldId id="1422" r:id="rId7"/>
    <p:sldId id="1404" r:id="rId8"/>
    <p:sldId id="1406" r:id="rId9"/>
    <p:sldId id="337" r:id="rId10"/>
    <p:sldId id="1408" r:id="rId11"/>
    <p:sldId id="1328" r:id="rId12"/>
    <p:sldId id="1425" r:id="rId13"/>
    <p:sldId id="1397" r:id="rId14"/>
    <p:sldId id="1409" r:id="rId15"/>
    <p:sldId id="1420" r:id="rId16"/>
    <p:sldId id="1410" r:id="rId17"/>
    <p:sldId id="1374" r:id="rId18"/>
    <p:sldId id="1375" r:id="rId19"/>
    <p:sldId id="1424" r:id="rId20"/>
    <p:sldId id="1340" r:id="rId21"/>
    <p:sldId id="823" r:id="rId22"/>
  </p:sldIdLst>
  <p:sldSz cx="12192000" cy="6858000"/>
  <p:notesSz cx="6865938" cy="999648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86" y="58"/>
      </p:cViewPr>
      <p:guideLst/>
    </p:cSldViewPr>
  </p:slideViewPr>
  <p:notesTextViewPr>
    <p:cViewPr>
      <p:scale>
        <a:sx n="1" d="1"/>
        <a:sy n="1" d="1"/>
      </p:scale>
      <p:origin x="0" y="0"/>
    </p:cViewPr>
  </p:notesTextViewPr>
  <p:sorterViewPr>
    <p:cViewPr>
      <p:scale>
        <a:sx n="100" d="100"/>
        <a:sy n="100" d="100"/>
      </p:scale>
      <p:origin x="0" y="-47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5240" cy="501560"/>
          </a:xfrm>
          <a:prstGeom prst="rect">
            <a:avLst/>
          </a:prstGeom>
        </p:spPr>
        <p:txBody>
          <a:bodyPr vert="horz" lIns="96359" tIns="48180" rIns="96359" bIns="48180" rtlCol="0"/>
          <a:lstStyle>
            <a:lvl1pPr algn="l">
              <a:defRPr sz="1300"/>
            </a:lvl1pPr>
          </a:lstStyle>
          <a:p>
            <a:endParaRPr lang="sv-SE"/>
          </a:p>
        </p:txBody>
      </p:sp>
      <p:sp>
        <p:nvSpPr>
          <p:cNvPr id="3" name="Platshållare för datum 2"/>
          <p:cNvSpPr>
            <a:spLocks noGrp="1"/>
          </p:cNvSpPr>
          <p:nvPr>
            <p:ph type="dt" idx="1"/>
          </p:nvPr>
        </p:nvSpPr>
        <p:spPr>
          <a:xfrm>
            <a:off x="3889109" y="0"/>
            <a:ext cx="2975240" cy="501560"/>
          </a:xfrm>
          <a:prstGeom prst="rect">
            <a:avLst/>
          </a:prstGeom>
        </p:spPr>
        <p:txBody>
          <a:bodyPr vert="horz" lIns="96359" tIns="48180" rIns="96359" bIns="48180" rtlCol="0"/>
          <a:lstStyle>
            <a:lvl1pPr algn="r">
              <a:defRPr sz="1300"/>
            </a:lvl1pPr>
          </a:lstStyle>
          <a:p>
            <a:fld id="{9E66E762-1CF5-4B77-A6EF-E833A83E544A}" type="datetimeFigureOut">
              <a:rPr lang="sv-SE" smtClean="0"/>
              <a:t>2023-03-21</a:t>
            </a:fld>
            <a:endParaRPr lang="sv-SE"/>
          </a:p>
        </p:txBody>
      </p:sp>
      <p:sp>
        <p:nvSpPr>
          <p:cNvPr id="4" name="Platshållare för bildobjekt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sv-SE"/>
          </a:p>
        </p:txBody>
      </p:sp>
      <p:sp>
        <p:nvSpPr>
          <p:cNvPr id="5" name="Platshållare för anteckningar 4"/>
          <p:cNvSpPr>
            <a:spLocks noGrp="1"/>
          </p:cNvSpPr>
          <p:nvPr>
            <p:ph type="body" sz="quarter" idx="3"/>
          </p:nvPr>
        </p:nvSpPr>
        <p:spPr>
          <a:xfrm>
            <a:off x="686594" y="4810810"/>
            <a:ext cx="5492750" cy="3936117"/>
          </a:xfrm>
          <a:prstGeom prst="rect">
            <a:avLst/>
          </a:prstGeom>
        </p:spPr>
        <p:txBody>
          <a:bodyPr vert="horz" lIns="96359" tIns="48180" rIns="96359" bIns="4818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94930"/>
            <a:ext cx="2975240" cy="501559"/>
          </a:xfrm>
          <a:prstGeom prst="rect">
            <a:avLst/>
          </a:prstGeom>
        </p:spPr>
        <p:txBody>
          <a:bodyPr vert="horz" lIns="96359" tIns="48180" rIns="96359" bIns="48180" rtlCol="0" anchor="b"/>
          <a:lstStyle>
            <a:lvl1pPr algn="l">
              <a:defRPr sz="1300"/>
            </a:lvl1pPr>
          </a:lstStyle>
          <a:p>
            <a:endParaRPr lang="sv-SE"/>
          </a:p>
        </p:txBody>
      </p:sp>
      <p:sp>
        <p:nvSpPr>
          <p:cNvPr id="7" name="Platshållare för bildnummer 6"/>
          <p:cNvSpPr>
            <a:spLocks noGrp="1"/>
          </p:cNvSpPr>
          <p:nvPr>
            <p:ph type="sldNum" sz="quarter" idx="5"/>
          </p:nvPr>
        </p:nvSpPr>
        <p:spPr>
          <a:xfrm>
            <a:off x="3889109" y="9494930"/>
            <a:ext cx="2975240" cy="501559"/>
          </a:xfrm>
          <a:prstGeom prst="rect">
            <a:avLst/>
          </a:prstGeom>
        </p:spPr>
        <p:txBody>
          <a:bodyPr vert="horz" lIns="96359" tIns="48180" rIns="96359" bIns="48180" rtlCol="0" anchor="b"/>
          <a:lstStyle>
            <a:lvl1pPr algn="r">
              <a:defRPr sz="1300"/>
            </a:lvl1pPr>
          </a:lstStyle>
          <a:p>
            <a:fld id="{1A22BB86-1A43-464B-9232-869AC4B567FF}" type="slidenum">
              <a:rPr lang="sv-SE" smtClean="0"/>
              <a:t>‹#›</a:t>
            </a:fld>
            <a:endParaRPr lang="sv-SE"/>
          </a:p>
        </p:txBody>
      </p:sp>
    </p:spTree>
    <p:extLst>
      <p:ext uri="{BB962C8B-B14F-4D97-AF65-F5344CB8AC3E}">
        <p14:creationId xmlns:p14="http://schemas.microsoft.com/office/powerpoint/2010/main" val="314903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n-lt"/>
              </a:rPr>
              <a:t>Stort tack för inbjudan. Mitt inspel här idag handlar om vår tids stora samhällsomdaning – om ett Sverige i förändring och om folkbildningens roll för att värna demokrati och social hållbarhet. Jag kommer att dela med mig av två helt olika </a:t>
            </a:r>
            <a:r>
              <a:rPr lang="sv-SE" sz="1200" dirty="0">
                <a:effectLst/>
                <a:latin typeface="+mn-lt"/>
                <a:ea typeface="Calibri" panose="020F0502020204030204" pitchFamily="34" charset="0"/>
                <a:cs typeface="Times New Roman" panose="02020603050405020304" pitchFamily="18" charset="0"/>
              </a:rPr>
              <a:t>perspektiv på demokratins och den sociala hållbarhetens förutsättningar. Det ena perspektivet handlar om en positiv glänta som jag ser i det politiska landskapet. Det andra perspektivet är ett betydligt mer oroväckande. Låt mig börja med det mer oroväckande perspektivet. Den handlar om pågående samhällsomdaning och det faktum att samhällsutvecklingen ställt oss inför en helt ny situation. Det kan låta lite väl alarmistiskt, och det är inte kul att låta som en dysterkvist, men jag menar att det sätt på vilket Sverige hanterar detta innebär att vi håller på att köra i diket – eller med ett annat språkbruk ”vi är på väg mot ofrihetens rike”. Det handlar om hotet mot demokratin och mot människors kulturella rättigheter vilket inte minst kommer till uttryck genom det sätt som vi ser på frågan om public service och folkbildningens roll. Det mer positiva perspektivet som jag återkommer till om en stund bygger på faktiska erfarenheter om att Sverige kan bättre. Färdriktningen är inte huggen i sten. Historien och erfarenheterna från 30-talet ger oss exempel på hur vi tidigare kunnat uppbåda förmågan att undvika att köra ner i fascismens dike just genom att värna om den sociala hållbarheten och demokratisera vår representativa demokrati. Som jag skall få tillfälle att återkomma till spelade folkbildningen en helt avgörande roll för det vägval som vi gjorde. </a:t>
            </a:r>
          </a:p>
          <a:p>
            <a:endParaRPr lang="sv-SE" sz="1200" dirty="0">
              <a:latin typeface="+mn-lt"/>
            </a:endParaRPr>
          </a:p>
          <a:p>
            <a:r>
              <a:rPr lang="sv-SE" sz="1200" dirty="0">
                <a:latin typeface="+mn-lt"/>
              </a:rPr>
              <a:t>Jag heter Hans Abrahamsson, nationalekonom i botten men har arbetat i flera år som freds- och utvecklingsforskare vid Göteborgs Universitet. Hur kommer det sig att en freds- och utvecklingsforskare ägnar sig åt förhållandet i svenska kommuner och intresserar sig för folkbildning undrar ni kanske nu? Låt mig därför ge er en kort bakgrund. Som ekonom intresserar jag mig för det strukturella våldet, ekonomiska och politiska beslut som oftast fattas på övernationell nivå men som direkt slår igenom och påverkar människors lokala levnadsbetingelser. Under 30 år har jag arbetet inom det internationella utvecklingssamarbetet (Sida). Blev 2010 kontaktad av Malmö Stad – Du behöver inte fara över atlanten och oceaner för att studera konflikter i miljöer Du näppeligen begriper dig på. Välkommen hit till Malmö och en nyinrättad professur med syfte att inleda ett forskningsprogram om vad som händer i mötesplatsen mellan det lokala och det globala. Därefter var jag forskningsledare på </a:t>
            </a:r>
            <a:r>
              <a:rPr lang="sv-SE" sz="1200" dirty="0" err="1">
                <a:latin typeface="+mn-lt"/>
              </a:rPr>
              <a:t>Mistra</a:t>
            </a:r>
            <a:r>
              <a:rPr lang="sv-SE" sz="1200" dirty="0">
                <a:latin typeface="+mn-lt"/>
              </a:rPr>
              <a:t> Urban </a:t>
            </a:r>
            <a:r>
              <a:rPr lang="sv-SE" sz="1200" dirty="0" err="1">
                <a:latin typeface="+mn-lt"/>
              </a:rPr>
              <a:t>Futures</a:t>
            </a:r>
            <a:r>
              <a:rPr lang="sv-SE" sz="1200" dirty="0">
                <a:latin typeface="+mn-lt"/>
              </a:rPr>
              <a:t> i Göteborg för ett projekt syftande till att producera kunskap om och arbetssätt för Rättvisa och Socialt Hållbara städer. Då inledes också ett nära samarbete med Sveriges Kommuner och Regioner (SKR) på nationell nivå kring den sociala hållbarhetens lokala villkor och medborgardialogens roll för att hantera komplexa samhällsfrågor. </a:t>
            </a:r>
          </a:p>
          <a:p>
            <a:endParaRPr lang="sv-SE" sz="1200" dirty="0">
              <a:latin typeface="+mn-lt"/>
            </a:endParaRPr>
          </a:p>
          <a:p>
            <a:r>
              <a:rPr lang="sv-SE" sz="1200" dirty="0">
                <a:latin typeface="+mn-lt"/>
              </a:rPr>
              <a:t>Jag har tre punkter på dagordningen för mitt inspel (1) Samhällets tillstånd, (2) Folkbildningens uppdrag och (3) det femfaldiga åtagandet för att möjliggöra uppdragets genomförande. Som ni kommer att märkas knyter punkterna an till frågan </a:t>
            </a:r>
            <a:r>
              <a:rPr lang="sv-SE" sz="1200" b="1" dirty="0">
                <a:latin typeface="+mn-lt"/>
              </a:rPr>
              <a:t>Varför</a:t>
            </a:r>
            <a:r>
              <a:rPr lang="sv-SE" sz="1200" dirty="0">
                <a:latin typeface="+mn-lt"/>
              </a:rPr>
              <a:t> vi behöver tänka på ett nytt sätt, </a:t>
            </a:r>
            <a:r>
              <a:rPr lang="sv-SE" sz="1200" b="1" dirty="0">
                <a:latin typeface="+mn-lt"/>
              </a:rPr>
              <a:t>vad</a:t>
            </a:r>
            <a:r>
              <a:rPr lang="sv-SE" sz="1200" dirty="0">
                <a:latin typeface="+mn-lt"/>
              </a:rPr>
              <a:t> det är som vi behöver göra på nytt sätt och </a:t>
            </a:r>
            <a:r>
              <a:rPr lang="sv-SE" sz="1200" b="1" dirty="0">
                <a:latin typeface="+mn-lt"/>
              </a:rPr>
              <a:t>hur</a:t>
            </a:r>
            <a:r>
              <a:rPr lang="sv-SE" sz="1200" dirty="0">
                <a:latin typeface="+mn-lt"/>
              </a:rPr>
              <a:t> vi bör göra annorlunda. Därefter blir det diskussion kring hur ni ser på folkbildningens framtida roll och en kollektiv reflektion/framtidsspaning.</a:t>
            </a:r>
          </a:p>
        </p:txBody>
      </p:sp>
      <p:sp>
        <p:nvSpPr>
          <p:cNvPr id="4" name="Platshållare för bildnummer 3"/>
          <p:cNvSpPr>
            <a:spLocks noGrp="1"/>
          </p:cNvSpPr>
          <p:nvPr>
            <p:ph type="sldNum" sz="quarter" idx="5"/>
          </p:nvPr>
        </p:nvSpPr>
        <p:spPr/>
        <p:txBody>
          <a:bodyPr/>
          <a:lstStyle/>
          <a:p>
            <a:fld id="{1A22BB86-1A43-464B-9232-869AC4B567FF}" type="slidenum">
              <a:rPr lang="sv-SE" smtClean="0"/>
              <a:t>1</a:t>
            </a:fld>
            <a:endParaRPr lang="sv-SE"/>
          </a:p>
        </p:txBody>
      </p:sp>
    </p:spTree>
    <p:extLst>
      <p:ext uri="{BB962C8B-B14F-4D97-AF65-F5344CB8AC3E}">
        <p14:creationId xmlns:p14="http://schemas.microsoft.com/office/powerpoint/2010/main" val="46230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Medskapande innebär att berörda invånare bidrar med att formulera problemen, identifierar åtgärder, utformar handlingsplaner, genomför de beslut som fattats och följa upp insatserna för att kontrollera att resultatet motsvarade förväntningarna. Medskapande kräver ett nytt sätt att tänka. Den sociala ingenjörskonsten har gått ur tiden – det handlar inte längre om att bygga ett samhälle </a:t>
            </a:r>
            <a:r>
              <a:rPr lang="sv-SE" b="1" i="1" dirty="0"/>
              <a:t>för</a:t>
            </a:r>
            <a:r>
              <a:rPr lang="sv-SE" dirty="0"/>
              <a:t> invånarna utan samhällsbygget behöver ske tillsammans </a:t>
            </a:r>
            <a:r>
              <a:rPr lang="sv-SE" b="1" i="1" dirty="0"/>
              <a:t>med</a:t>
            </a:r>
            <a:r>
              <a:rPr lang="sv-SE" dirty="0"/>
              <a:t> invånarna. Människor skall alltså inte uppfattas som objekt utan som subjekt och bärare av flera av de resurser som krävs för samhällsbyggets hållbarhet. Det handlar om kollektivt lärarande och om att stärka den kollektiva förmågan. Medskapandet bygger på samtal mellan de som berörs om hur vi skall leva tillsammans i en värld i förändring. Medskapandet kräver också att de politiskt förtroendevalda är beredda till att dela med sig av sin beslutsmakt. Forskning visar på att olika former av maktdelning har en mycket stor inverkan på det politiska systemets legitimitet. Användning av en medborgarbudget kan vara ett viktigt verktyg för en sådan legitimitetsskapande maktdelning. Den gör det också möjligt att gå från ord till handling, någonting som ofta krävs för att upprätthålla tillit och energi i arbetet.</a:t>
            </a:r>
          </a:p>
          <a:p>
            <a:endParaRPr lang="sv-SE" dirty="0"/>
          </a:p>
          <a:p>
            <a:r>
              <a:rPr lang="sv-SE" dirty="0"/>
              <a:t>En omständighet som den kommunala förvaltningen behöver uppmärksamma när det gäller att fungera som en stödjande struktur för att underlätta de boendes kollektiva förmåga handlar om det civila samhällets tudelning och uppdelning som pågår mellan det etablerade föreningslivet och de nya sociala rörelser och nätverk som växer fram utifrån enskilda individers samhällsengagemang. Precis som det förändrade politiska landskapet och tilltagande individualisering medfört att de etablerade politiska partierna tappar medlemmar så börjar också det mer etablerade föreningslivet tappa medlemmar med minskad förankring lokalt i olika bostadsområden som följd. Forskningen påvisar hur alla organisationer över tid drabbas av någon slags järnlag som bildar någon slags oligarki med en centraliserad maktutövning (fåmannavälde). Inte desto mindre har myndigheterna en stor tillit till det etablerade föreningslivet och ser gärna hur de kan bidra till kommunernas roll dom serviceaktör och leverera olika typer av välfärdstjänster. En motsvarande tillit finns sällan när det gäller de mer lösliga sociala rörelser och nätverkens förmåga. Denna misstro smittar av sig och tenderar att skapa en stor rivalitet mellan det etablerade föreningslivet och lösliga nätverk/sociala rörelser. Och denna rivalitet handlar inte bara om ekonomiska resurser och om myndigheternas gunst utan också om kontaktytor med de boende och om deras tillit. Denna rivalitet har visat sig få en förödande inverkan på det civila samhällets kollektiva förmåga. Jag skall nu visa på den kommunala förvaltningens roll när det gäller att erbjuda mötesplatser och demokratiska rum som kan fungera som någon slags stödjande struktur för ökad samverkan mellan olika boendegrupper.</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13</a:t>
            </a:fld>
            <a:endParaRPr lang="en-GB"/>
          </a:p>
        </p:txBody>
      </p:sp>
    </p:spTree>
    <p:extLst>
      <p:ext uri="{BB962C8B-B14F-4D97-AF65-F5344CB8AC3E}">
        <p14:creationId xmlns:p14="http://schemas.microsoft.com/office/powerpoint/2010/main" val="225238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dirty="0"/>
              <a:t>Hur de här två förhållningssätten kan kombineras i praktiken går att illustrera med frågan om områdesutveckling som exempel.  Som jag precis varit inne på så ökar komplexa samhällsfrågor som områdesutveckling, trygghet och tillit kraven på samverkan mellan olika myndigheter liksom på medskapande med de boende. De lägesbilder som produceras genom traditionell samverkan mellan offentliga aktörer uppvisar härvidlag stora brister då beskrivningen av området sker utan delaktighet av de boende. SKR har på den förra regeringens uppdrag därför tagit fram en modell för att kunna komplettera den institutionella förmågan (kontrollen av det offentliga rummet) med de boendes och det lokala föreningslivets kollektiva förmåga. Jag anlitades som följeforskare vid modellens implementering i några olika svenska kommuner. </a:t>
            </a:r>
          </a:p>
          <a:p>
            <a:endParaRPr lang="sv-SE" sz="1200" b="0" i="0" dirty="0"/>
          </a:p>
          <a:p>
            <a:r>
              <a:rPr lang="sv-SE" sz="1200" b="0" i="0" dirty="0"/>
              <a:t>Medskapande handlar inte bara om att lyssna in och använda sig av medborgarnas perspektiv. Lika viktigt är det att lyssna inåt i organisationen och få med medarbetarnas praktiska erfarenheter i arbetet. Det gäller inte bara myndighetsutövning utan också det civila samhällets organisationer och verksamhet. När det gäller att lyssna såväl utåt som inåt (i 360 grader) blir det också viktigt att få med erfarenheterna från alla eventuellt förekommande nej-röster. Jag skall alldeles strax visa på exempel från hur sådan samverkan och kombination av den institutionella förmågan (vertikala tillit) och den kollektiva förmågan (horisontell tillit) kan gå till i praktiken genom att helt enkelt komplettera de polisiära lägesbilderna (som är till för att bekämpa brott) med vad jag kallar för medskapade frisk och sociala hållbarhetsanalyser som är till för att skapa tillit och samhällstillhörighet. Men låt mig först helt kort utveckla detta med medskapandets innebörd och förutsättningar.</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14</a:t>
            </a:fld>
            <a:endParaRPr lang="en-GB"/>
          </a:p>
        </p:txBody>
      </p:sp>
    </p:spTree>
    <p:extLst>
      <p:ext uri="{BB962C8B-B14F-4D97-AF65-F5344CB8AC3E}">
        <p14:creationId xmlns:p14="http://schemas.microsoft.com/office/powerpoint/2010/main" val="3363026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närmar oss slutet på min forskningsresa och därmed den tredje synvändan som jag menar måste till för att stärka kommuners förutsättningar för att fullfölja sitt tredubbla uppdrag. Jag tänker här på uppdraget som samhällsbyggare. En fråga som knyter an till den tidigare synvändan och kommunens roll som demokratiaktör.  </a:t>
            </a:r>
          </a:p>
          <a:p>
            <a:endParaRPr lang="sv-SE" dirty="0"/>
          </a:p>
          <a:p>
            <a:r>
              <a:rPr lang="sv-SE" dirty="0"/>
              <a:t>Jag delar den tidigare regeringen Reinfeldts uppfattning om vikten av att demokratisera demokratin med syfte att bland annat stärka den samhälleliga tilliten (såväl vertikalt som horisontellt). Det handlar om att skapa en levande demokrati som ökar utrymmet för människor att bli sedda, göra sina röster hörda och att (inte minst viktigt) att kunna agera tillsammans (</a:t>
            </a:r>
            <a:r>
              <a:rPr lang="sv-SE" dirty="0" err="1"/>
              <a:t>kontakthypotesen</a:t>
            </a:r>
            <a:r>
              <a:rPr lang="sv-SE" dirty="0"/>
              <a:t>). Ett sätt att utveckla demokratin är att komplettera den med den perspektivdemokrati som vi tidigare talat om. </a:t>
            </a:r>
          </a:p>
          <a:p>
            <a:endParaRPr lang="sv-SE" dirty="0"/>
          </a:p>
          <a:p>
            <a:r>
              <a:rPr lang="sv-SE" dirty="0"/>
              <a:t>Som ett första steg i denna riktning har Malmö Stad för något år sedan etablerat ett Forum för demokrati och mänskliga rättigheter. Städer som Montreal i Canada, Mannheim i Tyskland, Luton i England och Grenoble i Frankrike har tagit ytterligare steg på vägen genom att inleda arbetet med att utforma lokala samhällskontrakt där de boende kommer överens om lokala förhållningssätt till lokala problem och globala hållbarhetsfrågor. Samhällskontrakt som inte bara stipulerar medborgarnas rättigheter utan också deras skyldigheter. I Sverige har Örnsköldsvik inlett ett motsvarande arbete med att identifiera behov, förutsättningar och utformning. </a:t>
            </a:r>
          </a:p>
          <a:p>
            <a:endParaRPr lang="sv-SE" dirty="0"/>
          </a:p>
          <a:p>
            <a:r>
              <a:rPr lang="sv-SE" dirty="0"/>
              <a:t>Den representativa demokratin handlar om att befolkningen genom val utser de politiker som de anser skall representera dem i olika valda församlingar. Perspektivdemokrati innebär att olika medborgare (ofta slumpvis utvalda) inbjuds till att delta i medborgarpaneler eller andra former för demokratiska samtal för att på lika villkor som övriga deltagare föra fram sina perspektiv utan anspråk på att de skall vara representativa för någon annan som inte är på plats. Olika former för medborgarråd, medborgarförsamlingar eller medborgardrivna forum utgör olika exempel på detta. De slumpvis utvalda deltagarna är således inte närvarande som ombud för någon annan utan representerar enbart sig själv. </a:t>
            </a:r>
          </a:p>
          <a:p>
            <a:endParaRPr lang="sv-SE" dirty="0"/>
          </a:p>
          <a:p>
            <a:r>
              <a:rPr lang="sv-SE" dirty="0"/>
              <a:t>Klimatfrågan har fått alltfler kommuner i Sverige att intressera sig för frågan. Örnsköldsvik utgör ett exempel på hur liknande samhällskontrakt kan utvecklas och användas. Själv </a:t>
            </a:r>
            <a:r>
              <a:rPr lang="sv-SE" dirty="0" err="1"/>
              <a:t>fördsöker</a:t>
            </a:r>
            <a:r>
              <a:rPr lang="sv-SE" dirty="0"/>
              <a:t> </a:t>
            </a:r>
            <a:r>
              <a:rPr lang="sv-SE" dirty="0" err="1"/>
              <a:t>jsag</a:t>
            </a:r>
            <a:r>
              <a:rPr lang="sv-SE" dirty="0"/>
              <a:t> samla på mig erfarenheter från det arbete som pågår i Frankrike som ett resultat av de Gula Västarnas arbeta med att säkerställa att kostnaderna och umbärandena för den nödvändiga klimatomställningen fördelas på ett rättvist sätt mellan olika befolkningsgrupper.</a:t>
            </a:r>
          </a:p>
          <a:p>
            <a:endParaRPr lang="sv-SE" dirty="0"/>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16</a:t>
            </a:fld>
            <a:endParaRPr lang="sv-SE"/>
          </a:p>
        </p:txBody>
      </p:sp>
    </p:spTree>
    <p:extLst>
      <p:ext uri="{BB962C8B-B14F-4D97-AF65-F5344CB8AC3E}">
        <p14:creationId xmlns:p14="http://schemas.microsoft.com/office/powerpoint/2010/main" val="328464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vi talar i termer av medskapande i 360 grader vid komplexa samhällsfrågor måste vi tänka bortom de mer vanliga formerna för medborgardialog – information, konsultation och diskussion. Dessa är viktiga verktyg inte minst för att förhindra ryktesspridning.  Men när det gäller att hantera komplexa samhällsfrågor och om att gå från symptom till orsakernas orsakar liksom att synliggöra strukturella effekter har de visat sig otillräckliga. </a:t>
            </a:r>
          </a:p>
          <a:p>
            <a:endParaRPr lang="sv-SE" dirty="0"/>
          </a:p>
          <a:p>
            <a:r>
              <a:rPr lang="sv-SE" dirty="0"/>
              <a:t>Komplexa samhällsfrågor kräver som jag varit inne på förstärkt samverkan mellan en rad olika aktörer.  Det handlar här om att sätta frågan i mitten, arbeta på lika villkor och ta ett gemensam ansvar för genomförandet. Det är inte på förhand givet att det är den kommunala förvaltningen är bäst skickad för att genomföra de åtgärdsplaner som identifierats. Det kan vara bostadsbolag, näringslivets aktörer, civilsamhällets föreningsliv eller engagerade boende och deras nätverk. </a:t>
            </a:r>
          </a:p>
          <a:p>
            <a:endParaRPr lang="sv-SE" dirty="0"/>
          </a:p>
          <a:p>
            <a:r>
              <a:rPr lang="sv-SE" dirty="0"/>
              <a:t>Det är viktigt att observera att den medskapande dialogen vid komplexa frågor inte handlar om något enstaka fyrverkeri och dialogtillfälle. Vid komplexa samhällsfrågor blir det som sagt extra viktigt att komma bortom symptomen och identifiera såväl orsaker (drivkrafterna bakom de komplexa problemen) liksom dess effekter för olika boendegrupper. Det kan härvidlag bli aktuellt att fortsätta samtalet i flera omgångar. Till en början kan samtalen behövas föras i relativt homogena grupper för att skapa trygghet hos deltagarna att dela med sig av sina erfarenheter. I ett senare skeende kan det bli aktuellt med samtal i heterogena grupper för att få fram och förhålla sig till olika perspektiv.</a:t>
            </a:r>
          </a:p>
        </p:txBody>
      </p:sp>
      <p:sp>
        <p:nvSpPr>
          <p:cNvPr id="4" name="Platshållare för bildnummer 3"/>
          <p:cNvSpPr>
            <a:spLocks noGrp="1"/>
          </p:cNvSpPr>
          <p:nvPr>
            <p:ph type="sldNum" sz="quarter" idx="5"/>
          </p:nvPr>
        </p:nvSpPr>
        <p:spPr/>
        <p:txBody>
          <a:bodyPr/>
          <a:lstStyle/>
          <a:p>
            <a:fld id="{1A22BB86-1A43-464B-9232-869AC4B567FF}" type="slidenum">
              <a:rPr lang="sv-SE" smtClean="0"/>
              <a:t>17</a:t>
            </a:fld>
            <a:endParaRPr lang="sv-SE"/>
          </a:p>
        </p:txBody>
      </p:sp>
    </p:spTree>
    <p:extLst>
      <p:ext uri="{BB962C8B-B14F-4D97-AF65-F5344CB8AC3E}">
        <p14:creationId xmlns:p14="http://schemas.microsoft.com/office/powerpoint/2010/main" val="3924754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sagt - det är inte på förhand givet att det är den kommunala förvaltningen som är bäst skickad för att genomföra de åtgärdsplaner som identifierats. Det kan vara bostadsbolag, näringslivets aktörer, civilsamhällets föreningsliv eller engagerade boende och deras nätverk. Den här bilden visar utifrån Eskilstuna som exempel på hur den informationsinsamling som genomfördes för att identifiera vad som fungerar bra och vad som fungerar mindre bra därefter medförde att antal samtalsgrupper som diskuterade hur de problem som identifierats skulle kunna tänkas hanteras. En hel del kunde hanteras av det etablerade föreningslivet, andra av samhällsengagerade medborgare som bodde på området. Några åtgärder krävde insatser av kommunen – för oväntat många åtgärder hade redan den kommunala förvaltningen rådighet utifrån tidigare fattade politiska beslut (inte minst gäller detta de kommunala bostadsbolagen). För andra åtgärder krävdes nya politiska beslut. </a:t>
            </a:r>
          </a:p>
          <a:p>
            <a:endParaRPr lang="sv-SE" dirty="0"/>
          </a:p>
          <a:p>
            <a:r>
              <a:rPr lang="sv-SE" dirty="0"/>
              <a:t>Som den uppmärksamme deltagaren noterar saknas en väldigt viktig aktör och det gäller näringslivet. Mina erfarenheter visar på att såväl myndigheter som det civila samhället olika grenar saknar självklara kontaktytor med verksamma näringsidkare och går därmed miste om att mobilisera en mycket viktig kraft för all områdesutveckling. </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18</a:t>
            </a:fld>
            <a:endParaRPr lang="en-GB"/>
          </a:p>
        </p:txBody>
      </p:sp>
    </p:spTree>
    <p:extLst>
      <p:ext uri="{BB962C8B-B14F-4D97-AF65-F5344CB8AC3E}">
        <p14:creationId xmlns:p14="http://schemas.microsoft.com/office/powerpoint/2010/main" val="2415659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Frågan är </a:t>
            </a:r>
            <a:r>
              <a:rPr lang="sv-SE" b="1" i="1" dirty="0"/>
              <a:t>vad</a:t>
            </a:r>
            <a:r>
              <a:rPr lang="sv-SE" dirty="0"/>
              <a:t> som behöver göras för att folkbildningen skall kunna svara upp mot de krav på pånyttfödelse som följer med vår tids stora samhällsomdaning och bli till en vital mötesplats för demokratiska samtalet. Själv menar jag att det här blir en fråga om fem olika åtaganden för folkbildningen. (1) En människosyn som bygger på medskapande – människor är subjekt och bärare av resurser (2) en gränsöverskridande och transdisciplinär kunskapsproduktion- vikten av att kombinera teori och praktisk klokhet (3) ett kritiskt bildningsideal som tänker utanför boxen (4) en global utblick som ökar förmågan till ett globalt förhållningssätt och (5) en mötesplats för gemensamt lärande som stärker självkänsla, alstrar hopp och kollektiv handlingskraft. </a:t>
            </a:r>
          </a:p>
        </p:txBody>
      </p:sp>
      <p:sp>
        <p:nvSpPr>
          <p:cNvPr id="4" name="Platshållare för bildnummer 3"/>
          <p:cNvSpPr>
            <a:spLocks noGrp="1"/>
          </p:cNvSpPr>
          <p:nvPr>
            <p:ph type="sldNum" sz="quarter" idx="5"/>
          </p:nvPr>
        </p:nvSpPr>
        <p:spPr/>
        <p:txBody>
          <a:bodyPr/>
          <a:lstStyle/>
          <a:p>
            <a:fld id="{1A22BB86-1A43-464B-9232-869AC4B567FF}" type="slidenum">
              <a:rPr lang="sv-SE" smtClean="0"/>
              <a:t>20</a:t>
            </a:fld>
            <a:endParaRPr lang="sv-SE"/>
          </a:p>
        </p:txBody>
      </p:sp>
    </p:spTree>
    <p:extLst>
      <p:ext uri="{BB962C8B-B14F-4D97-AF65-F5344CB8AC3E}">
        <p14:creationId xmlns:p14="http://schemas.microsoft.com/office/powerpoint/2010/main" val="1754808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a:t>Frågan </a:t>
            </a:r>
            <a:r>
              <a:rPr lang="sv-SE" dirty="0"/>
              <a:t>som kvarstår är hur vi skall bemästra </a:t>
            </a:r>
            <a:r>
              <a:rPr lang="sv-SE" b="1" i="1" dirty="0" err="1"/>
              <a:t>hur</a:t>
            </a:r>
            <a:r>
              <a:rPr lang="sv-SE" dirty="0" err="1"/>
              <a:t>:et</a:t>
            </a:r>
            <a:r>
              <a:rPr lang="sv-SE" dirty="0"/>
              <a:t> utifrån de förutsättningar som vi möter lokalt. Här tror jag det blir viktigt att gå på vägen medan vi bygger den – det vill säga att komma fram till svaret utifrån de förhållanden som råder lokalt och de praktiska svårigheter som vi stöter på under arbetets gång. Det vi därför förstår rent generellt handlar om betydelsen av vad vi kan kalla för interaktiv medborgarforskning, medskapande forskningscirklar som kan bryta med det ”</a:t>
            </a:r>
            <a:r>
              <a:rPr lang="sv-SE" dirty="0" err="1"/>
              <a:t>epistemiska</a:t>
            </a:r>
            <a:r>
              <a:rPr lang="sv-SE" dirty="0"/>
              <a:t> våldet” genom att bidra till att deltagarnas självkänsla stärks och att de bemäktigas att delta i arbetet med den hållbara samhällsutvecklingen utifrån sin berättelse och sitt aktörskap. Jag vill därför mena att det blir viktigt att komplettera folkbildningens samarbete med det etablerade föreningslivet för att tillgodose människors behov av att förädla sina fritidsintressen med nya sociala rörelser som försöker bidra med att göra omvärlden begriplig, hanterbar och meningsfull för de boende i våra marginaliserade och försummade områden. </a:t>
            </a:r>
          </a:p>
          <a:p>
            <a:endParaRPr lang="sv-SE" dirty="0"/>
          </a:p>
          <a:p>
            <a:r>
              <a:rPr lang="sv-SE" dirty="0"/>
              <a:t>Kära vänner, med detta sagt så blir det dags för mig att sätta punkt för mitt eget inspel – att tacka för uppmärksamheten och att äntligen ta initiativ till en kollektiv reflektion kring hur ni utifrån era erfarenheter tänker kring allt som blivit sagt. Jag har som förslag till utgångspunkter för detta tagit fram tre frågeställningar. Jag inser att många av er har goda anledningar att påpeka att ni redan gör det mesta av det som jag berört under mitt inspel – inget nytt under solen. Frågan är då om ni, inom ramarna för er verksamhetsutövning, därutöver kan göra ytterligare något på ett annorlunda sätt för att möta tidens krav. Håll koll på tiden – begränsa samtalet om varje frågeställning till 10 – 15 minuter</a:t>
            </a:r>
          </a:p>
        </p:txBody>
      </p:sp>
      <p:sp>
        <p:nvSpPr>
          <p:cNvPr id="4" name="Platshållare för bildnummer 3"/>
          <p:cNvSpPr>
            <a:spLocks noGrp="1"/>
          </p:cNvSpPr>
          <p:nvPr>
            <p:ph type="sldNum" sz="quarter" idx="5"/>
          </p:nvPr>
        </p:nvSpPr>
        <p:spPr/>
        <p:txBody>
          <a:bodyPr/>
          <a:lstStyle/>
          <a:p>
            <a:fld id="{1A22BB86-1A43-464B-9232-869AC4B567FF}" type="slidenum">
              <a:rPr lang="sv-SE" smtClean="0"/>
              <a:t>21</a:t>
            </a:fld>
            <a:endParaRPr lang="sv-SE"/>
          </a:p>
        </p:txBody>
      </p:sp>
    </p:spTree>
    <p:extLst>
      <p:ext uri="{BB962C8B-B14F-4D97-AF65-F5344CB8AC3E}">
        <p14:creationId xmlns:p14="http://schemas.microsoft.com/office/powerpoint/2010/main" val="2237910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Som exempel på denna rivalitet vill jag lyfta fram Margareta Winbergs översyn av socialtjänstlagen som presenterade 2020 och  lade en stor vikt på det förebyggande arbetet med Ann-Sofie Hermanssons utredning om kommunernas roll i det brottsförebyggande arbetet – regeringens så kallade 34-punktsprogram mot kriminella – en utredning som helt och hållet bygger på repressiva åtgärder. Vi befinner oss alltså i ett vägskäl och jag skall under min fortsatta framställning ur såväl ett folkhälsoperspektiv som ur ett freds och utvecklingsperspektiv peka på ett möjligt vägval.</a:t>
            </a:r>
            <a:endParaRPr lang="en-GB" dirty="0"/>
          </a:p>
        </p:txBody>
      </p:sp>
      <p:sp>
        <p:nvSpPr>
          <p:cNvPr id="4" name="Platshållare för bildnummer 3"/>
          <p:cNvSpPr>
            <a:spLocks noGrp="1"/>
          </p:cNvSpPr>
          <p:nvPr>
            <p:ph type="sldNum" sz="quarter" idx="5"/>
          </p:nvPr>
        </p:nvSpPr>
        <p:spPr/>
        <p:txBody>
          <a:bodyPr/>
          <a:lstStyle/>
          <a:p>
            <a:fld id="{1FC75808-103F-44E1-8E0F-FFBCCDC2A1F8}" type="slidenum">
              <a:rPr lang="sv-SE" smtClean="0"/>
              <a:t>2</a:t>
            </a:fld>
            <a:endParaRPr lang="sv-SE"/>
          </a:p>
        </p:txBody>
      </p:sp>
    </p:spTree>
    <p:extLst>
      <p:ext uri="{BB962C8B-B14F-4D97-AF65-F5344CB8AC3E}">
        <p14:creationId xmlns:p14="http://schemas.microsoft.com/office/powerpoint/2010/main" val="3362734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3595">
              <a:defRPr/>
            </a:pPr>
            <a:endParaRPr lang="sv-SE" sz="1300" dirty="0">
              <a:ea typeface="Calibri" panose="020F0502020204030204" pitchFamily="34" charset="0"/>
              <a:cs typeface="Times New Roman" panose="02020603050405020304" pitchFamily="18" charset="0"/>
            </a:endParaRPr>
          </a:p>
          <a:p>
            <a:pPr>
              <a:lnSpc>
                <a:spcPts val="2318"/>
              </a:lnSpc>
            </a:pPr>
            <a:endParaRPr lang="sv-SE" dirty="0">
              <a:ea typeface="Calibri" panose="020F0502020204030204" pitchFamily="34" charset="0"/>
              <a:cs typeface="Times New Roman" panose="02020603050405020304" pitchFamily="18" charset="0"/>
            </a:endParaRPr>
          </a:p>
          <a:p>
            <a:pPr>
              <a:lnSpc>
                <a:spcPts val="2318"/>
              </a:lnSpc>
            </a:pPr>
            <a:endParaRPr lang="sv-SE"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3</a:t>
            </a:fld>
            <a:endParaRPr lang="sv-SE"/>
          </a:p>
        </p:txBody>
      </p:sp>
    </p:spTree>
    <p:extLst>
      <p:ext uri="{BB962C8B-B14F-4D97-AF65-F5344CB8AC3E}">
        <p14:creationId xmlns:p14="http://schemas.microsoft.com/office/powerpoint/2010/main" val="174076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dirty="0"/>
              <a:t>Den komplexitet som följt i samhällsomdaningens spår har inte minst påverkat statens roll, dess handlingsutrymme och den beprövade sociala ingenjörskonstens förutsättningar. Det är här viktigt att påminnas om att nationalstaten, som många i min generation tar för av naturen given, i ett historiskt perspektiv närmast uppfattas som en anomali (en historisk fis ii vinden om ni tillåter uttrycket. Under 300 år har mänskligheten ( av sin 300 000 åriga historia) byggt upp en nationalstat inom givna territoriella gränser för att hantera befolkningens gemensamma angelägenheter och upprätthålla lag och ordning. Nationalstatens framväxt utgör såväl en mörk tid i mänsklighetens historia (om vi ser till den takt i vilken människor lyckades ha ihjäl varandra) men den utgör också en framgångssaga om vi ser till det moderna projektet som en befriande kraft och uppbyggnaden av ett välfärdssamhälle.</a:t>
            </a:r>
          </a:p>
          <a:p>
            <a:endParaRPr lang="sv-SE" sz="1400" dirty="0"/>
          </a:p>
          <a:p>
            <a:r>
              <a:rPr lang="sv-SE" sz="1400" dirty="0"/>
              <a:t>Detta kanske speciellt om vi tänker på den svenska samhällsutvecklingen. Den svenska modellen byggde, som vi minns från läroböckerna i nutidshistoria, på samförståndspolitik (korporativism) mellan stat, näringsliv och fackföreningsrörelsen (Saltsjöbadsavtalet). Statens interna legitimitet och förmågan att säkerställa arbetsfred och social stabilitet var en förutsättning för att kunna bygga upp konkurrenskraftiga nationella produktionssystem. Förmågan att kunna kontrollera vinster, löner och räntor blev central för den omfördelningspolitik på vilket det sociala kontraktet vilade. Modellen blev framgångsrik och visade sig i praktiken förmögen att förändra människors levnadsförhållanden radikalt såväl i städer som på landsbygd. Från att Sverige utgjorde ett av Europas fattigaste länder i mitten på 1800-talet till att bli till ett av Europas mest välmående länder 100 år senare. Under flera decennier uppfattades Sverige därtill som ett av världens mest jämlika länder. </a:t>
            </a:r>
          </a:p>
          <a:p>
            <a:endParaRPr lang="sv-SE" sz="1400" dirty="0"/>
          </a:p>
          <a:p>
            <a:r>
              <a:rPr lang="sv-SE" sz="1400" dirty="0"/>
              <a:t>Den svenska modellens tillkomst och verkanskraft underlättades av den internationella utvecklingen. Depressionen under 1920-talet ökade förståelsen för statens roll (the new deal). Därtill medförde också det andra världskrigets slut ett ökat utrymme för att bädda in liberalismens och marknadsekonomins vassa kanter. Den rivalitet (om råvarutillgångar och avsättningsmarknader) mellan olika nationer som präglat industrisamhällets framväxt ersättes nu med strävan efter ömsesidiga ekonomiska beroenden länderna emellan. Den globaliseringsande som så framgångsrikt gradvis fångats in i den ”westfaliska flaskan”, alltsedan mitten av 1600-talet, släpptes nu ut igen i samband med att nationalstaterna trängdes tillbaka (men också frivilligt drog sig tillbaka) i det politiska rummet, framväxten av vår tids mellanstatliga världsordning och dess behov av fri handel och öppna gränser. Detta kom gradvis att förändra förutsättningarna för den svenska modellen. Nya aktörer kom in på den politiska arenan och trängde tillbaka staten i det politiska rummet. Bärkraftiga delar i de svenska nationella produktionssystemen förvandlades till länkar i globala förädlingskedjor. Statens behov av intern legitimitet och stödet från folkrörelsernas ersattes av dess behov av extern legitimitet hos de internationella finansmarknaderna för att dra till sin investeringsvilligt utländskt kapital. Staten förlorade gradvis sin förmåga till traditionell omfördelningspolitik – välfärden urholkades och den ojämna utvecklingen tog vid inte minst mellan stad och land. Det sociala kontraktet, med sina rötter i 1600- och 1700-talets politiska filosofi urholkades gradvis. Därmed kom också statens relationer till såväl det civila samhället som folkrörelsen att förändras. Traditionella socioekonomiska konfliktlinjer mellan arbete och kapital kompletterades med sociokulturella som handlade om erkännande, representation och rättvisa. Som jag skall återkomma till medför utvecklingen att krav ställs på ett förnyat samhällskontrakt utformat efter det sätt på vilket den pågående samhällsomdaningen påverkat de förhållanden som råder lokalt. Det handlar om hur människor skall leva tillsammans i en värld i förändring och hantera de nya konfliktlinjer som börjat göra sig alltmer gällande.</a:t>
            </a:r>
            <a:endParaRPr lang="sv-SE" sz="1300"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4</a:t>
            </a:fld>
            <a:endParaRPr lang="sv-SE"/>
          </a:p>
        </p:txBody>
      </p:sp>
    </p:spTree>
    <p:extLst>
      <p:ext uri="{BB962C8B-B14F-4D97-AF65-F5344CB8AC3E}">
        <p14:creationId xmlns:p14="http://schemas.microsoft.com/office/powerpoint/2010/main" val="284596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Forskningen är tämligen överens om den roll som visionen om demokrati och Per Albins folkhem spelade för att den svenska folkrörelsen till skillnad från på kontinenten inte skulle köra ner i fascismens dike. Detta tack vare folkbildningens förmåga att förmedla denna vision – såväl på landsbygden genom såväl sina folkhögskolor som Väckelserörelsens frikyrkliga arrangemang, liksom i städerna genom nykterhets- och arbetarrörelsens studiecirklar. Kulturen spelade en mycket viktig roll, såväl teater som konst och musik blev viktiga politiska verktyg (jfr ”Arbetare på scenen” </a:t>
            </a:r>
            <a:r>
              <a:rPr lang="sv-SE" sz="1200" dirty="0" err="1"/>
              <a:t>Stefen</a:t>
            </a:r>
            <a:r>
              <a:rPr lang="sv-SE" sz="1200" dirty="0"/>
              <a:t> </a:t>
            </a:r>
            <a:r>
              <a:rPr lang="sv-SE" sz="1200" dirty="0" err="1"/>
              <a:t>Backius</a:t>
            </a:r>
            <a:r>
              <a:rPr lang="sv-SE" sz="1200" dirty="0"/>
              <a:t>, 2011).</a:t>
            </a:r>
          </a:p>
          <a:p>
            <a:endParaRPr lang="sv-SE" sz="1200" dirty="0"/>
          </a:p>
          <a:p>
            <a:r>
              <a:rPr lang="sv-SE" sz="1200" dirty="0"/>
              <a:t>Den politiska ideologins betydelse för samhällsutvecklingen kan knappast illustreras tydligare än med hjälp av 1930-talets valaffischer från det socialdemokratiska arbetarpartiet i Sverige och det nationalsocialistiska arbetarpartiet i Tyskland. I Sverige lyckades Socialdemokraterna övertyga breda folkgrupper om att kapitalism var förenligt med såväl demokrati som socialism. Detta tvärtemot vad som anfördes i Tyskland där demokrati upplevdes som ett hinder för att hantera den internationella marknadsekonomins tillkortakommanden. På kontinenten upplevdes en högerpopulistisk ultranationalistisk rörelse, vars maktutövning istället skulle bygga på elit styre och diktatur utifrån nationella kapitalintresse, nödvändig för att få bukt med samhällsutvecklingens umbäranden. Flera samhällsforskare menar att den politiska ideologins betydelse för samhällsutvecklingen under industrisamhällets framväxt blev till en historisk parantes genom globaliseringens internationalisering av staten. Jag själv tillhör de samhällsforskare vars forskningsresultat visar på att det globaliseringen till trots ibland uppstår gläntor i det politiska landskapet då det politiska manöverutrymmet ökar. Folkbildning och kultur fortsätter att spela en central roll för att bemäktiga människor och öka deras kollektiva förmåga att gripa tillfället för förändring (jfr Paulo </a:t>
            </a:r>
            <a:r>
              <a:rPr lang="sv-SE" sz="1200" dirty="0" err="1"/>
              <a:t>Freire</a:t>
            </a:r>
            <a:r>
              <a:rPr lang="sv-SE" sz="1200" dirty="0"/>
              <a:t> – frigörande pedagogik och Augusto </a:t>
            </a:r>
            <a:r>
              <a:rPr lang="sv-SE" sz="1200" dirty="0" err="1"/>
              <a:t>Boal</a:t>
            </a:r>
            <a:r>
              <a:rPr lang="sv-SE" sz="1200" dirty="0"/>
              <a:t> Forum Teater).</a:t>
            </a:r>
          </a:p>
        </p:txBody>
      </p:sp>
      <p:sp>
        <p:nvSpPr>
          <p:cNvPr id="4" name="Platshållare för bildnummer 3"/>
          <p:cNvSpPr>
            <a:spLocks noGrp="1"/>
          </p:cNvSpPr>
          <p:nvPr>
            <p:ph type="sldNum" sz="quarter" idx="5"/>
          </p:nvPr>
        </p:nvSpPr>
        <p:spPr/>
        <p:txBody>
          <a:bodyPr/>
          <a:lstStyle/>
          <a:p>
            <a:fld id="{1A22BB86-1A43-464B-9232-869AC4B567FF}" type="slidenum">
              <a:rPr lang="sv-SE" smtClean="0"/>
              <a:t>5</a:t>
            </a:fld>
            <a:endParaRPr lang="sv-SE"/>
          </a:p>
        </p:txBody>
      </p:sp>
    </p:spTree>
    <p:extLst>
      <p:ext uri="{BB962C8B-B14F-4D97-AF65-F5344CB8AC3E}">
        <p14:creationId xmlns:p14="http://schemas.microsoft.com/office/powerpoint/2010/main" val="23677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tilltagande urbaniseringen, som också präglar vår tids stora samhällsomdaning, drivs fram av förändringarna i de nationella produktionssystemen som förvandlar dess bärkraftiga delar till länkar i globala förädlingskedjor. Industriella investeringar söker sig till urbana miljöer där såväl arbetsmarknaden som utbud av kvalificeras arbetskraft är stor. Dessa nya mönster i industriinvesteringar medför regionala obalanser som förvärras genom statens tillbakadragande och övergången från en efterfrågestyrd statliga regional omfördelningspolitik till en utbudsstyrd tillväxt främjande självständig regional utvecklingspolitik. Den ojämna utvecklingen förstärks såväl inom som mellan olika urbana regioner som inom och mellan olika kommuner och bostadsområden. Sverige håller på att glida isär. Medan platsens betydelse ökar på vissa ställen minskar den på andra.</a:t>
            </a:r>
            <a:endParaRPr lang="en-GB" dirty="0"/>
          </a:p>
        </p:txBody>
      </p:sp>
      <p:sp>
        <p:nvSpPr>
          <p:cNvPr id="4" name="Platshållare för bildnummer 3"/>
          <p:cNvSpPr>
            <a:spLocks noGrp="1"/>
          </p:cNvSpPr>
          <p:nvPr>
            <p:ph type="sldNum" sz="quarter" idx="5"/>
          </p:nvPr>
        </p:nvSpPr>
        <p:spPr/>
        <p:txBody>
          <a:bodyPr/>
          <a:lstStyle/>
          <a:p>
            <a:fld id="{62C69493-A715-46E6-8580-407CCEEDD02E}" type="slidenum">
              <a:rPr lang="en-GB" smtClean="0"/>
              <a:t>6</a:t>
            </a:fld>
            <a:endParaRPr lang="en-GB"/>
          </a:p>
        </p:txBody>
      </p:sp>
    </p:spTree>
    <p:extLst>
      <p:ext uri="{BB962C8B-B14F-4D97-AF65-F5344CB8AC3E}">
        <p14:creationId xmlns:p14="http://schemas.microsoft.com/office/powerpoint/2010/main" val="1028538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nordiska länderna har med hjälp av det sociala kontraktet etablerat en relativt unik relation mellan det civila samhället och staten. Det handlar om en form av korporativistiskt samförstånd och ömsesidigt beroende. Motsättningarna mellan stat och civilsamhälle, som är så typiska i andra länder och kontinenter (såväl i USA, tidigare östländer, Afrika, Asien som Latinamerika – med undantag för bonderörelsen MAS i Bolivia) överbryggades. Staten blev för sin legitimitet beroende av det civila samhällets stöd och de senare blev beroende av staten som garant för yttrande- och organisationsfrihet. Statens förändrade roll och ambition av att i stället för ett filter som kunde absorbera och neutralisera omvärldens inflytande utveckla sig till ett kraftöverföringsband som drog till sig omvärldens investeringsflöde förändrade förutsättningarna för denna relation. Omvärldens ökade inflytande gjorde det svårt att upprätthålla det sociala kontraktet. Förmågan att säkerställa välfärdssamhällets grundpelare – säkerhet/trygghet, utveckling och rättvisa/jämlikhet urholkades. Som ett resultat minskade det civila samhällets styrka som förhandlingspart. När staten tvingades bort från det offentliga rummet sökte människor forma sin identitet och lojalitet med mindre gemenskaps grupper och informella nätverk för att tillgodose sina mest grundläggande behov. Det civila samhället började tudelas mellan traditionella folkrörelser och nya framväxande sociala rörelser. Idag präglas relationen mellan stat och civilsamhället liksom det civila samhällets olika delar alltmer av minskad tillit och ömsesidig misstro.</a:t>
            </a:r>
          </a:p>
        </p:txBody>
      </p:sp>
      <p:sp>
        <p:nvSpPr>
          <p:cNvPr id="4" name="Platshållare för bildnummer 3"/>
          <p:cNvSpPr>
            <a:spLocks noGrp="1"/>
          </p:cNvSpPr>
          <p:nvPr>
            <p:ph type="sldNum" sz="quarter" idx="5"/>
          </p:nvPr>
        </p:nvSpPr>
        <p:spPr/>
        <p:txBody>
          <a:bodyPr/>
          <a:lstStyle/>
          <a:p>
            <a:fld id="{1A22BB86-1A43-464B-9232-869AC4B567FF}" type="slidenum">
              <a:rPr lang="sv-SE" smtClean="0"/>
              <a:t>7</a:t>
            </a:fld>
            <a:endParaRPr lang="sv-SE"/>
          </a:p>
        </p:txBody>
      </p:sp>
    </p:spTree>
    <p:extLst>
      <p:ext uri="{BB962C8B-B14F-4D97-AF65-F5344CB8AC3E}">
        <p14:creationId xmlns:p14="http://schemas.microsoft.com/office/powerpoint/2010/main" val="2134652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Så kära vänner, vi befinner oss i ett intrikat spänningsfält. Statens förändrade roll har å ena sidan gett kommuner och urbana regioner en större roll när det gäller att fungera som noder för hållbar samhällsutveckling. Samtidigt har den snabba urbaniseringen, den ojämna utvecklingen mellan olika bostadsområden och den sociala polariseringen mellan olika befolkningsgrupper medfört risk för att städer utvecklas till slagfält för sociala konflikter. Någonting som blivit märkbart inte minst här i Sverige under senaste decennier. Rörelseriktningen är emellertid påverkbar. Något som ökar folkhälsans betydelse. Den riktning i vilken vi rör oss i spänningsfältet beror på förmågan att hantera komplexa samhällsfrågor och de krav som den socialt hållbara utvecklingen ställer. Någonting som innebär synvändor – det vill säga att vi tänker på nytt sätt och gör annorlunda.</a:t>
            </a:r>
          </a:p>
        </p:txBody>
      </p:sp>
      <p:sp>
        <p:nvSpPr>
          <p:cNvPr id="4" name="Platshållare för bildnummer 3"/>
          <p:cNvSpPr>
            <a:spLocks noGrp="1"/>
          </p:cNvSpPr>
          <p:nvPr>
            <p:ph type="sldNum" sz="quarter" idx="5"/>
          </p:nvPr>
        </p:nvSpPr>
        <p:spPr/>
        <p:txBody>
          <a:bodyPr/>
          <a:lstStyle/>
          <a:p>
            <a:fld id="{1A22BB86-1A43-464B-9232-869AC4B567FF}" type="slidenum">
              <a:rPr lang="sv-SE" smtClean="0"/>
              <a:t>10</a:t>
            </a:fld>
            <a:endParaRPr lang="sv-SE"/>
          </a:p>
        </p:txBody>
      </p:sp>
    </p:spTree>
    <p:extLst>
      <p:ext uri="{BB962C8B-B14F-4D97-AF65-F5344CB8AC3E}">
        <p14:creationId xmlns:p14="http://schemas.microsoft.com/office/powerpoint/2010/main" val="320290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3595">
              <a:defRPr/>
            </a:pPr>
            <a:r>
              <a:rPr lang="sv-SE" sz="1900" dirty="0">
                <a:latin typeface="Calibri" panose="020F0502020204030204" pitchFamily="34" charset="0"/>
                <a:ea typeface="Calibri" panose="020F0502020204030204" pitchFamily="34" charset="0"/>
                <a:cs typeface="Times New Roman" panose="02020603050405020304" pitchFamily="18" charset="0"/>
              </a:rPr>
              <a:t>Liksom folkhälsovetenskap lägger fredsorganisation utvecklingsforskningen stor vikt vid förebyggande och främjande åtgärder. Vi skiljer härvid lag på brottsbekämpande åtgärder å ena sidan (det vi kallar för negativ säkerhet - skydd mot någonting) och tillitsskapande och trygghetsfrämjande och förebyggande åtgärder å den andra (det vi kallar för positiv säkerhet - rätten till någonting). Medskapande och dialog blir legio för att öka de boendes kollektiva förmåga. </a:t>
            </a:r>
          </a:p>
          <a:p>
            <a:endParaRPr lang="sv-SE" dirty="0"/>
          </a:p>
        </p:txBody>
      </p:sp>
      <p:sp>
        <p:nvSpPr>
          <p:cNvPr id="4" name="Platshållare för bildnummer 3"/>
          <p:cNvSpPr>
            <a:spLocks noGrp="1"/>
          </p:cNvSpPr>
          <p:nvPr>
            <p:ph type="sldNum" sz="quarter" idx="5"/>
          </p:nvPr>
        </p:nvSpPr>
        <p:spPr/>
        <p:txBody>
          <a:bodyPr/>
          <a:lstStyle/>
          <a:p>
            <a:fld id="{1A22BB86-1A43-464B-9232-869AC4B567FF}" type="slidenum">
              <a:rPr lang="sv-SE" smtClean="0"/>
              <a:t>11</a:t>
            </a:fld>
            <a:endParaRPr lang="sv-SE"/>
          </a:p>
        </p:txBody>
      </p:sp>
    </p:spTree>
    <p:extLst>
      <p:ext uri="{BB962C8B-B14F-4D97-AF65-F5344CB8AC3E}">
        <p14:creationId xmlns:p14="http://schemas.microsoft.com/office/powerpoint/2010/main" val="1316747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451CB5-CA80-6BB1-96C8-A31A3EE191A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892A0E77-A8D1-12A9-C085-9A214488B3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8AB91CE-3000-E117-225E-4946A8825219}"/>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0EE2C1A0-06AA-4250-D329-ADD0786093B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68A160-9F09-9A36-0246-D1C099AC7FEB}"/>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318598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F9BA7B-046B-EC13-4D0C-6DFC3FED9704}"/>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4A8DD52-2BE5-7E60-0B85-1E1F9FE6C5E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9797276-9E5B-231D-4F54-7A8A9FC8C738}"/>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4139E090-7496-B223-56D8-2072A5F321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3519C2-A573-8B1B-E2D8-21D199E81A4A}"/>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1326663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BC00E8AB-50E2-0A9E-6E64-A0CD003B7EAA}"/>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551761B-8A57-868C-1CDD-341CB40533F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C0CE253-1D19-27A4-77B1-BC4DB69C6DB1}"/>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1CA8FE7C-DC7C-0AAF-2D56-59DDA8DA5CE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66041D2-6855-DEA6-48C3-E4277517A1A0}"/>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703903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4FC805A-C9CB-FFCA-E347-6109F3D67A8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E509095-4A11-F900-F2BB-082CD3337ED4}"/>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5211CE0-FA77-E6D8-DF54-CB69D32020EE}"/>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CDEE8E23-77FF-1DA3-03CB-A1E01CD12DC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558F9F-C221-4432-2BBB-223D66D4A00D}"/>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3223537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BA234A-B699-57FF-F861-29E5B48E4178}"/>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C8618147-E09D-8AEE-DC65-8A2683F464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7AAC5BCC-4F77-19ED-9A21-CB3AC205C227}"/>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1AF5FF64-A1E0-DF48-BA30-3AD674BC0B7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36BCFE6-A2DE-C2E2-53C4-37B5EB35A6C8}"/>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3448238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70E2F4-9BD3-70A9-E910-EB8FC015F9C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5A974F0-79D1-55B0-6E49-4754F2E01EE0}"/>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23F6CAC5-E633-4ED3-043B-029A06A1149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C6276D05-49F0-E7E4-5FA9-ED69FE8E57D7}"/>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6" name="Platshållare för sidfot 5">
            <a:extLst>
              <a:ext uri="{FF2B5EF4-FFF2-40B4-BE49-F238E27FC236}">
                <a16:creationId xmlns:a16="http://schemas.microsoft.com/office/drawing/2014/main" id="{59BA33A3-0A29-1542-C3C6-6A42442894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03825F6-3A90-9C5F-06F7-2193419F1BD2}"/>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235472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DD69FE-29D8-11E7-0019-AC2257AF2BD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2CE21-4972-E34A-A733-FB36E26B0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F3E975F-A671-7EAF-9309-A917EA8BA1C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5B600E2-135D-E90A-4889-2D167D39D7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D6A581A2-9182-4C22-014B-2AA7A50B981A}"/>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98B682E7-3398-0852-A163-62BEB4FFB05B}"/>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8" name="Platshållare för sidfot 7">
            <a:extLst>
              <a:ext uri="{FF2B5EF4-FFF2-40B4-BE49-F238E27FC236}">
                <a16:creationId xmlns:a16="http://schemas.microsoft.com/office/drawing/2014/main" id="{BF1FBFC4-4BD7-5256-043A-3156CE066E18}"/>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F2A21F03-2425-E329-6FCD-733BE21A3D4E}"/>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33521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1B4A5F-6592-DABE-4CA7-6E5B51C2B52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1CFA10F-1469-1ECF-3A7B-D300EBEED401}"/>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4" name="Platshållare för sidfot 3">
            <a:extLst>
              <a:ext uri="{FF2B5EF4-FFF2-40B4-BE49-F238E27FC236}">
                <a16:creationId xmlns:a16="http://schemas.microsoft.com/office/drawing/2014/main" id="{772D16BF-C4C2-3121-1ECA-2F10271CBB1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488B256F-5DCC-45FA-A9EE-45FF1CCA3215}"/>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3506113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9558E96-3F1F-8E41-AA0D-6475972987F2}"/>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3" name="Platshållare för sidfot 2">
            <a:extLst>
              <a:ext uri="{FF2B5EF4-FFF2-40B4-BE49-F238E27FC236}">
                <a16:creationId xmlns:a16="http://schemas.microsoft.com/office/drawing/2014/main" id="{7CC5AF98-926F-D096-770B-54B1939C4A9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575B64C-C12B-7317-66C8-85346AF20583}"/>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21402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14899D-6468-5D5D-AF49-FEB9B70EED8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B47B6F9-8685-2BA0-4F1B-0D214C4DD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8B38D84-5EFE-D098-1405-0268920FC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E529A0A-5D15-DF0C-6559-6E064DFAD0B6}"/>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6" name="Platshållare för sidfot 5">
            <a:extLst>
              <a:ext uri="{FF2B5EF4-FFF2-40B4-BE49-F238E27FC236}">
                <a16:creationId xmlns:a16="http://schemas.microsoft.com/office/drawing/2014/main" id="{AC1C433B-A1C6-8567-0C1C-13EF5709189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4B14B75-AA83-DE91-AE59-60A432F20AEE}"/>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207803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CBA080-DAB5-15EF-72CC-2BF636601908}"/>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FB9AE0A3-38DF-8CD9-F307-6A1B0399D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7CC68401-9B01-A3A6-4673-B90A1B7A5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D0B2DB6-424B-73FB-5157-F933EEDCD8D3}"/>
              </a:ext>
            </a:extLst>
          </p:cNvPr>
          <p:cNvSpPr>
            <a:spLocks noGrp="1"/>
          </p:cNvSpPr>
          <p:nvPr>
            <p:ph type="dt" sz="half" idx="10"/>
          </p:nvPr>
        </p:nvSpPr>
        <p:spPr/>
        <p:txBody>
          <a:bodyPr/>
          <a:lstStyle/>
          <a:p>
            <a:fld id="{1701F874-D302-4BE6-8D71-9CC255C511DA}" type="datetimeFigureOut">
              <a:rPr lang="sv-SE" smtClean="0"/>
              <a:t>2023-03-21</a:t>
            </a:fld>
            <a:endParaRPr lang="sv-SE"/>
          </a:p>
        </p:txBody>
      </p:sp>
      <p:sp>
        <p:nvSpPr>
          <p:cNvPr id="6" name="Platshållare för sidfot 5">
            <a:extLst>
              <a:ext uri="{FF2B5EF4-FFF2-40B4-BE49-F238E27FC236}">
                <a16:creationId xmlns:a16="http://schemas.microsoft.com/office/drawing/2014/main" id="{67598660-3FFD-9CC6-0513-05088D35A9D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210FFE9-BA9D-6F6A-D632-2F9902F26AE7}"/>
              </a:ext>
            </a:extLst>
          </p:cNvPr>
          <p:cNvSpPr>
            <a:spLocks noGrp="1"/>
          </p:cNvSpPr>
          <p:nvPr>
            <p:ph type="sldNum" sz="quarter" idx="12"/>
          </p:nvPr>
        </p:nvSpPr>
        <p:spPr/>
        <p:txBody>
          <a:bodyPr/>
          <a:lstStyle/>
          <a:p>
            <a:fld id="{D146D219-79C9-4153-BEA8-2089B8888DF3}" type="slidenum">
              <a:rPr lang="sv-SE" smtClean="0"/>
              <a:t>‹#›</a:t>
            </a:fld>
            <a:endParaRPr lang="sv-SE"/>
          </a:p>
        </p:txBody>
      </p:sp>
    </p:spTree>
    <p:extLst>
      <p:ext uri="{BB962C8B-B14F-4D97-AF65-F5344CB8AC3E}">
        <p14:creationId xmlns:p14="http://schemas.microsoft.com/office/powerpoint/2010/main" val="230319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E083CB1-68DE-4DFB-D939-52352A7FF9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F7018F9-91F1-918E-6239-E4B0CC2DCE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CC784C4-6447-71BC-C663-468FD872E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01F874-D302-4BE6-8D71-9CC255C511DA}" type="datetimeFigureOut">
              <a:rPr lang="sv-SE" smtClean="0"/>
              <a:t>2023-03-21</a:t>
            </a:fld>
            <a:endParaRPr lang="sv-SE"/>
          </a:p>
        </p:txBody>
      </p:sp>
      <p:sp>
        <p:nvSpPr>
          <p:cNvPr id="5" name="Platshållare för sidfot 4">
            <a:extLst>
              <a:ext uri="{FF2B5EF4-FFF2-40B4-BE49-F238E27FC236}">
                <a16:creationId xmlns:a16="http://schemas.microsoft.com/office/drawing/2014/main" id="{3D2EAF92-B476-2DD5-3B6F-6C88B5E97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09DCDB83-8DFD-E2C2-9065-B29C2857A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6D219-79C9-4153-BEA8-2089B8888DF3}" type="slidenum">
              <a:rPr lang="sv-SE" smtClean="0"/>
              <a:t>‹#›</a:t>
            </a:fld>
            <a:endParaRPr lang="sv-SE"/>
          </a:p>
        </p:txBody>
      </p:sp>
    </p:spTree>
    <p:extLst>
      <p:ext uri="{BB962C8B-B14F-4D97-AF65-F5344CB8AC3E}">
        <p14:creationId xmlns:p14="http://schemas.microsoft.com/office/powerpoint/2010/main" val="292369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hyperlink" Target="http://www.omvarldskunskap.se/" TargetMode="External"/><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4.jpeg"/><Relationship Id="rId12" Type="http://schemas.openxmlformats.org/officeDocument/2006/relationships/image" Target="../media/image9.emf"/><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jpe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jpeg"/><Relationship Id="rId19" Type="http://schemas.openxmlformats.org/officeDocument/2006/relationships/image" Target="../media/image15.jpeg"/><Relationship Id="rId4" Type="http://schemas.openxmlformats.org/officeDocument/2006/relationships/hyperlink" Target="mailto:Hans.Abrahamsson@globalstudies.gu.se" TargetMode="External"/><Relationship Id="rId9" Type="http://schemas.openxmlformats.org/officeDocument/2006/relationships/image" Target="../media/image6.jpe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jpe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8.pn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48.jpeg"/><Relationship Id="rId5" Type="http://schemas.openxmlformats.org/officeDocument/2006/relationships/image" Target="../media/image102.jpeg"/><Relationship Id="rId10" Type="http://schemas.openxmlformats.org/officeDocument/2006/relationships/image" Target="../media/image50.png"/><Relationship Id="rId4" Type="http://schemas.openxmlformats.org/officeDocument/2006/relationships/image" Target="../media/image101.jpeg"/><Relationship Id="rId9" Type="http://schemas.openxmlformats.org/officeDocument/2006/relationships/image" Target="../media/image10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8.png"/><Relationship Id="rId18" Type="http://schemas.openxmlformats.org/officeDocument/2006/relationships/image" Target="../media/image123.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7.jpeg"/><Relationship Id="rId17" Type="http://schemas.openxmlformats.org/officeDocument/2006/relationships/image" Target="../media/image122.png"/><Relationship Id="rId2" Type="http://schemas.openxmlformats.org/officeDocument/2006/relationships/notesSlide" Target="../notesSlides/notesSlide11.xml"/><Relationship Id="rId16" Type="http://schemas.openxmlformats.org/officeDocument/2006/relationships/image" Target="../media/image121.png"/><Relationship Id="rId20"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31.png"/><Relationship Id="rId5" Type="http://schemas.openxmlformats.org/officeDocument/2006/relationships/image" Target="../media/image111.jpeg"/><Relationship Id="rId15" Type="http://schemas.openxmlformats.org/officeDocument/2006/relationships/image" Target="../media/image120.jpeg"/><Relationship Id="rId10" Type="http://schemas.openxmlformats.org/officeDocument/2006/relationships/image" Target="../media/image116.png"/><Relationship Id="rId19" Type="http://schemas.openxmlformats.org/officeDocument/2006/relationships/image" Target="../media/image124.jpe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19.png"/></Relationships>
</file>

<file path=ppt/slides/_rels/slide1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jpeg"/><Relationship Id="rId7" Type="http://schemas.openxmlformats.org/officeDocument/2006/relationships/hyperlink" Target="https://sdg.humanrights.dk/" TargetMode="External"/><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32.png"/><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BQvXFVVFniI" TargetMode="External"/><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3.jpeg"/><Relationship Id="rId11" Type="http://schemas.openxmlformats.org/officeDocument/2006/relationships/image" Target="../media/image137.png"/><Relationship Id="rId5" Type="http://schemas.openxmlformats.org/officeDocument/2006/relationships/image" Target="../media/image132.png"/><Relationship Id="rId10" Type="http://schemas.openxmlformats.org/officeDocument/2006/relationships/image" Target="../media/image136.png"/><Relationship Id="rId4" Type="http://schemas.openxmlformats.org/officeDocument/2006/relationships/image" Target="../media/image131.jpeg"/><Relationship Id="rId9" Type="http://schemas.openxmlformats.org/officeDocument/2006/relationships/image" Target="../media/image1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image" Target="../media/image147.jpeg"/></Relationships>
</file>

<file path=ppt/slides/_rels/slide1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53.png"/><Relationship Id="rId3" Type="http://schemas.openxmlformats.org/officeDocument/2006/relationships/image" Target="../media/image148.png"/><Relationship Id="rId7" Type="http://schemas.openxmlformats.org/officeDocument/2006/relationships/image" Target="../media/image102.jpeg"/><Relationship Id="rId12"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52.png"/><Relationship Id="rId5" Type="http://schemas.openxmlformats.org/officeDocument/2006/relationships/image" Target="../media/image150.png"/><Relationship Id="rId10" Type="http://schemas.openxmlformats.org/officeDocument/2006/relationships/image" Target="../media/image151.png"/><Relationship Id="rId4" Type="http://schemas.openxmlformats.org/officeDocument/2006/relationships/image" Target="../media/image149.jpeg"/><Relationship Id="rId9" Type="http://schemas.openxmlformats.org/officeDocument/2006/relationships/image" Target="../media/image107.jpeg"/><Relationship Id="rId14" Type="http://schemas.openxmlformats.org/officeDocument/2006/relationships/image" Target="../media/image79.jpe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1.png"/><Relationship Id="rId3" Type="http://schemas.openxmlformats.org/officeDocument/2006/relationships/image" Target="../media/image18.png"/><Relationship Id="rId7" Type="http://schemas.openxmlformats.org/officeDocument/2006/relationships/hyperlink" Target="https://www.regeringen.se/4967a5/contentassets/bf9cbc5e0ab4459b96e770cfae0b82a3/oversyn-av-socialtjanstlagen.pdf" TargetMode="External"/><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5.jpeg"/><Relationship Id="rId5" Type="http://schemas.openxmlformats.org/officeDocument/2006/relationships/image" Target="../media/image20.jpeg"/><Relationship Id="rId15" Type="http://schemas.openxmlformats.org/officeDocument/2006/relationships/hyperlink" Target="https://www.regeringen.se/rattsliga-dokument/kommittedirektiv/2023/03/dir.-202333" TargetMode="External"/><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21.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mailto:Hans.Abrahamsson@globalstudies.gu.se" TargetMode="External"/><Relationship Id="rId4" Type="http://schemas.openxmlformats.org/officeDocument/2006/relationships/image" Target="../media/image157.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1.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jpe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notesSlide" Target="../notesSlides/notesSlide5.xml"/><Relationship Id="rId16" Type="http://schemas.openxmlformats.org/officeDocument/2006/relationships/image" Target="../media/image52.png"/><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5" Type="http://schemas.openxmlformats.org/officeDocument/2006/relationships/image" Target="../media/image15.jpeg"/><Relationship Id="rId10" Type="http://schemas.openxmlformats.org/officeDocument/2006/relationships/image" Target="../media/image47.png"/><Relationship Id="rId19" Type="http://schemas.openxmlformats.org/officeDocument/2006/relationships/image" Target="../media/image55.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75.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4.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3.jpeg"/><Relationship Id="rId5" Type="http://schemas.openxmlformats.org/officeDocument/2006/relationships/image" Target="../media/image69.png"/><Relationship Id="rId10" Type="http://schemas.openxmlformats.org/officeDocument/2006/relationships/image" Target="../media/image72.jpeg"/><Relationship Id="rId4" Type="http://schemas.openxmlformats.org/officeDocument/2006/relationships/image" Target="../media/image68.png"/><Relationship Id="rId9" Type="http://schemas.openxmlformats.org/officeDocument/2006/relationships/image" Target="../media/image38.png"/><Relationship Id="rId1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7617945" y="3485566"/>
            <a:ext cx="184730" cy="207877"/>
          </a:xfrm>
          <a:prstGeom prst="rect">
            <a:avLst/>
          </a:prstGeom>
          <a:noFill/>
        </p:spPr>
        <p:txBody>
          <a:bodyPr wrap="none" rtlCol="0">
            <a:spAutoFit/>
          </a:bodyPr>
          <a:lstStyle/>
          <a:p>
            <a:pPr algn="ctr"/>
            <a:endParaRPr lang="sv-SE" sz="751" dirty="0"/>
          </a:p>
        </p:txBody>
      </p:sp>
      <p:pic>
        <p:nvPicPr>
          <p:cNvPr id="8" name="Picture 2"/>
          <p:cNvPicPr>
            <a:picLocks noChangeAspect="1" noChangeArrowheads="1"/>
          </p:cNvPicPr>
          <p:nvPr/>
        </p:nvPicPr>
        <p:blipFill>
          <a:blip r:embed="rId3"/>
          <a:srcRect/>
          <a:stretch>
            <a:fillRect/>
          </a:stretch>
        </p:blipFill>
        <p:spPr bwMode="auto">
          <a:xfrm>
            <a:off x="4774964" y="2768472"/>
            <a:ext cx="2712626" cy="656252"/>
          </a:xfrm>
          <a:prstGeom prst="rect">
            <a:avLst/>
          </a:prstGeom>
          <a:noFill/>
          <a:ln w="9525">
            <a:noFill/>
            <a:miter lim="800000"/>
            <a:headEnd/>
            <a:tailEnd/>
          </a:ln>
        </p:spPr>
      </p:pic>
      <p:sp>
        <p:nvSpPr>
          <p:cNvPr id="10" name="Rectangle 9"/>
          <p:cNvSpPr>
            <a:spLocks noChangeArrowheads="1"/>
          </p:cNvSpPr>
          <p:nvPr/>
        </p:nvSpPr>
        <p:spPr bwMode="auto">
          <a:xfrm>
            <a:off x="4797661" y="2302150"/>
            <a:ext cx="2549969" cy="461665"/>
          </a:xfrm>
          <a:prstGeom prst="rect">
            <a:avLst/>
          </a:prstGeom>
          <a:noFill/>
          <a:ln w="9525">
            <a:noFill/>
            <a:miter lim="800000"/>
            <a:headEnd/>
            <a:tailEnd/>
          </a:ln>
        </p:spPr>
        <p:txBody>
          <a:bodyPr wrap="square">
            <a:spAutoFit/>
          </a:bodyPr>
          <a:lstStyle/>
          <a:p>
            <a:pPr algn="ctr"/>
            <a:r>
              <a:rPr lang="en-US" sz="1333" b="1" dirty="0"/>
              <a:t>School of Global Studies</a:t>
            </a:r>
          </a:p>
          <a:p>
            <a:pPr algn="ctr"/>
            <a:r>
              <a:rPr lang="en-US" sz="1067" dirty="0">
                <a:hlinkClick r:id="rId4"/>
              </a:rPr>
              <a:t>Hans.Abrahamsson@globalstudies.gu.s</a:t>
            </a:r>
            <a:r>
              <a:rPr lang="en-US" sz="825" dirty="0">
                <a:hlinkClick r:id="rId4"/>
              </a:rPr>
              <a:t>e</a:t>
            </a:r>
            <a:endParaRPr lang="en-US" sz="825" dirty="0"/>
          </a:p>
        </p:txBody>
      </p:sp>
      <p:sp>
        <p:nvSpPr>
          <p:cNvPr id="2" name="textruta 1"/>
          <p:cNvSpPr txBox="1"/>
          <p:nvPr/>
        </p:nvSpPr>
        <p:spPr>
          <a:xfrm>
            <a:off x="4574056" y="1943203"/>
            <a:ext cx="3114442" cy="523220"/>
          </a:xfrm>
          <a:prstGeom prst="rect">
            <a:avLst/>
          </a:prstGeom>
          <a:noFill/>
        </p:spPr>
        <p:txBody>
          <a:bodyPr wrap="none" rtlCol="0">
            <a:spAutoFit/>
          </a:bodyPr>
          <a:lstStyle/>
          <a:p>
            <a:r>
              <a:rPr lang="en-US" sz="2800" b="1" i="1" dirty="0">
                <a:latin typeface="Times New Roman" pitchFamily="18" charset="0"/>
                <a:cs typeface="Times New Roman" pitchFamily="18" charset="0"/>
              </a:rPr>
              <a:t>Hans Abrahamsson</a:t>
            </a:r>
            <a:endParaRPr lang="sv-SE" sz="2800" b="1" dirty="0"/>
          </a:p>
        </p:txBody>
      </p:sp>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691" y="5185373"/>
            <a:ext cx="1408601" cy="51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descr="Bildresultat för Agenda 20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34297" y="1029030"/>
            <a:ext cx="847017" cy="134731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lÃ¤nsstyrelsen blekinge lÃ¤n"/>
          <p:cNvSpPr>
            <a:spLocks noChangeAspect="1" noChangeArrowheads="1"/>
          </p:cNvSpPr>
          <p:nvPr/>
        </p:nvSpPr>
        <p:spPr bwMode="auto">
          <a:xfrm>
            <a:off x="2783681" y="-14446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sp>
        <p:nvSpPr>
          <p:cNvPr id="12" name="AutoShape 6" descr="Image result for lÃ¤nsstyrelsen blekinge lÃ¤n"/>
          <p:cNvSpPr>
            <a:spLocks noChangeAspect="1" noChangeArrowheads="1"/>
          </p:cNvSpPr>
          <p:nvPr/>
        </p:nvSpPr>
        <p:spPr bwMode="auto">
          <a:xfrm>
            <a:off x="2897981" y="794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sp>
        <p:nvSpPr>
          <p:cNvPr id="13" name="AutoShape 8" descr="Image result for lÃ¤nsstyrelsen blekinge lÃ¤n"/>
          <p:cNvSpPr>
            <a:spLocks noChangeAspect="1" noChangeArrowheads="1"/>
          </p:cNvSpPr>
          <p:nvPr/>
        </p:nvSpPr>
        <p:spPr bwMode="auto">
          <a:xfrm>
            <a:off x="3012281" y="160340"/>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1" rIns="68580" bIns="34291" numCol="1" anchor="t" anchorCtr="0" compatLnSpc="1">
            <a:prstTxWarp prst="textNoShape">
              <a:avLst/>
            </a:prstTxWarp>
          </a:bodyPr>
          <a:lstStyle/>
          <a:p>
            <a:endParaRPr lang="sv-SE" sz="1351" dirty="0"/>
          </a:p>
        </p:txBody>
      </p:sp>
      <p:pic>
        <p:nvPicPr>
          <p:cNvPr id="1037" name="Picture 13" descr="Image result for MalmÃ¶ Universit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843" y="3519137"/>
            <a:ext cx="1356449" cy="1325065"/>
          </a:xfrm>
          <a:prstGeom prst="rect">
            <a:avLst/>
          </a:prstGeom>
          <a:noFill/>
          <a:extLst>
            <a:ext uri="{909E8E84-426E-40DD-AFC4-6F175D3DCCD1}">
              <a14:hiddenFill xmlns:a14="http://schemas.microsoft.com/office/drawing/2010/main">
                <a:solidFill>
                  <a:srgbClr val="FFFFFF"/>
                </a:solidFill>
              </a14:hiddenFill>
            </a:ext>
          </a:extLst>
        </p:spPr>
      </p:pic>
      <p:sp>
        <p:nvSpPr>
          <p:cNvPr id="33" name="textruta 13"/>
          <p:cNvSpPr txBox="1"/>
          <p:nvPr/>
        </p:nvSpPr>
        <p:spPr>
          <a:xfrm>
            <a:off x="623989" y="4720807"/>
            <a:ext cx="2000869" cy="461665"/>
          </a:xfrm>
          <a:prstGeom prst="rect">
            <a:avLst/>
          </a:prstGeom>
          <a:noFill/>
        </p:spPr>
        <p:txBody>
          <a:bodyPr wrap="none" rtlCol="0">
            <a:spAutoFit/>
          </a:bodyPr>
          <a:lstStyle>
            <a:defPPr>
              <a:defRPr lang="sv-S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r>
              <a:rPr lang="en-US" sz="1200" b="1" dirty="0" err="1">
                <a:latin typeface="Arial" panose="020B0604020202020204" pitchFamily="34" charset="0"/>
                <a:cs typeface="Arial" panose="020B0604020202020204" pitchFamily="34" charset="0"/>
              </a:rPr>
              <a:t>Institutionen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för</a:t>
            </a:r>
            <a:r>
              <a:rPr lang="en-US" sz="1200" b="1" dirty="0">
                <a:latin typeface="Arial" panose="020B0604020202020204" pitchFamily="34" charset="0"/>
                <a:cs typeface="Arial" panose="020B0604020202020204" pitchFamily="34" charset="0"/>
              </a:rPr>
              <a:t> </a:t>
            </a:r>
          </a:p>
          <a:p>
            <a:pPr algn="ctr"/>
            <a:r>
              <a:rPr lang="en-US" sz="1200" b="1" dirty="0" err="1">
                <a:latin typeface="Arial" panose="020B0604020202020204" pitchFamily="34" charset="0"/>
                <a:cs typeface="Arial" panose="020B0604020202020204" pitchFamily="34" charset="0"/>
              </a:rPr>
              <a:t>Globala</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Politiska</a:t>
            </a:r>
            <a:r>
              <a:rPr lang="en-US" sz="1200" b="1" dirty="0">
                <a:latin typeface="Arial" panose="020B0604020202020204" pitchFamily="34" charset="0"/>
                <a:cs typeface="Arial" panose="020B0604020202020204" pitchFamily="34" charset="0"/>
              </a:rPr>
              <a:t> Studier</a:t>
            </a:r>
          </a:p>
        </p:txBody>
      </p:sp>
      <p:pic>
        <p:nvPicPr>
          <p:cNvPr id="42" name="Picture 2" descr="http://www.sydsvenskan.se/ScaledImages/644x429/Images/media_copied/2008/12/27/ART-1-JORDEN_169557a.jpg?h=82f1d9e7102b3bfef86971d2fcbd6de5&amp;fill=False&amp;cut=False&amp;ql=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35365" y="1038130"/>
            <a:ext cx="895431" cy="88556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Bildresultat för penseldra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02260">
            <a:off x="998180" y="2219322"/>
            <a:ext cx="1722259" cy="1153919"/>
          </a:xfrm>
          <a:prstGeom prst="rect">
            <a:avLst/>
          </a:prstGeom>
          <a:noFill/>
          <a:extLst>
            <a:ext uri="{909E8E84-426E-40DD-AFC4-6F175D3DCCD1}">
              <a14:hiddenFill xmlns:a14="http://schemas.microsoft.com/office/drawing/2010/main">
                <a:solidFill>
                  <a:srgbClr val="FFFFFF"/>
                </a:solidFill>
              </a14:hiddenFill>
            </a:ext>
          </a:extLst>
        </p:spPr>
      </p:pic>
      <p:sp>
        <p:nvSpPr>
          <p:cNvPr id="46" name="textruta 45"/>
          <p:cNvSpPr txBox="1"/>
          <p:nvPr/>
        </p:nvSpPr>
        <p:spPr>
          <a:xfrm rot="702195">
            <a:off x="840157" y="2830579"/>
            <a:ext cx="1929051" cy="508088"/>
          </a:xfrm>
          <a:prstGeom prst="rect">
            <a:avLst/>
          </a:prstGeom>
          <a:solidFill>
            <a:schemeClr val="bg1"/>
          </a:solidFill>
        </p:spPr>
        <p:txBody>
          <a:bodyPr wrap="square" rtlCol="0">
            <a:spAutoFit/>
          </a:bodyPr>
          <a:lstStyle/>
          <a:p>
            <a:pPr algn="ctr"/>
            <a:r>
              <a:rPr lang="sv-SE" sz="1351" b="1" dirty="0"/>
              <a:t>Stora penseldrag  </a:t>
            </a:r>
            <a:r>
              <a:rPr lang="sv-SE" sz="1200" b="1" dirty="0"/>
              <a:t>helhetsperspektiv</a:t>
            </a:r>
            <a:r>
              <a:rPr lang="sv-SE" sz="1351" dirty="0"/>
              <a:t>         </a:t>
            </a:r>
          </a:p>
        </p:txBody>
      </p:sp>
      <p:pic>
        <p:nvPicPr>
          <p:cNvPr id="47" name="Picture 2" descr="Bildresultat för Förstoringsgl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20717" y="1051318"/>
            <a:ext cx="780941" cy="927604"/>
          </a:xfrm>
          <a:prstGeom prst="rect">
            <a:avLst/>
          </a:prstGeom>
          <a:noFill/>
          <a:extLst>
            <a:ext uri="{909E8E84-426E-40DD-AFC4-6F175D3DCCD1}">
              <a14:hiddenFill xmlns:a14="http://schemas.microsoft.com/office/drawing/2010/main">
                <a:solidFill>
                  <a:srgbClr val="FFFFFF"/>
                </a:solidFill>
              </a14:hiddenFill>
            </a:ext>
          </a:extLst>
        </p:spPr>
      </p:pic>
      <p:sp>
        <p:nvSpPr>
          <p:cNvPr id="48" name="textruta 47"/>
          <p:cNvSpPr txBox="1"/>
          <p:nvPr/>
        </p:nvSpPr>
        <p:spPr>
          <a:xfrm>
            <a:off x="8914943" y="1904756"/>
            <a:ext cx="1071127" cy="276999"/>
          </a:xfrm>
          <a:prstGeom prst="rect">
            <a:avLst/>
          </a:prstGeom>
          <a:noFill/>
        </p:spPr>
        <p:txBody>
          <a:bodyPr wrap="none" rtlCol="0">
            <a:spAutoFit/>
          </a:bodyPr>
          <a:lstStyle/>
          <a:p>
            <a:r>
              <a:rPr lang="sv-SE" sz="1200" b="1" dirty="0">
                <a:solidFill>
                  <a:srgbClr val="FF0000"/>
                </a:solidFill>
              </a:rPr>
              <a:t>Global utblick</a:t>
            </a:r>
          </a:p>
        </p:txBody>
      </p:sp>
      <p:pic>
        <p:nvPicPr>
          <p:cNvPr id="35" name="Picture 2" descr="Öresundsbron i Malmö - Ta en tur till Köpenhamn via den gigantiska  Öresundsförbindelsen - Go Guides">
            <a:extLst>
              <a:ext uri="{FF2B5EF4-FFF2-40B4-BE49-F238E27FC236}">
                <a16:creationId xmlns:a16="http://schemas.microsoft.com/office/drawing/2014/main" id="{AE88C4CF-2536-41E4-BD2F-438CFB5305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0976" y="174964"/>
            <a:ext cx="2750385" cy="721504"/>
          </a:xfrm>
          <a:prstGeom prst="rect">
            <a:avLst/>
          </a:prstGeom>
          <a:noFill/>
          <a:extLst>
            <a:ext uri="{909E8E84-426E-40DD-AFC4-6F175D3DCCD1}">
              <a14:hiddenFill xmlns:a14="http://schemas.microsoft.com/office/drawing/2010/main">
                <a:solidFill>
                  <a:srgbClr val="FFFFFF"/>
                </a:solidFill>
              </a14:hiddenFill>
            </a:ext>
          </a:extLst>
        </p:spPr>
      </p:pic>
      <p:sp>
        <p:nvSpPr>
          <p:cNvPr id="37" name="textruta 36">
            <a:extLst>
              <a:ext uri="{FF2B5EF4-FFF2-40B4-BE49-F238E27FC236}">
                <a16:creationId xmlns:a16="http://schemas.microsoft.com/office/drawing/2014/main" id="{4AEA5E77-7154-4BCC-83D5-CE5BEB252498}"/>
              </a:ext>
            </a:extLst>
          </p:cNvPr>
          <p:cNvSpPr txBox="1"/>
          <p:nvPr/>
        </p:nvSpPr>
        <p:spPr>
          <a:xfrm>
            <a:off x="9727205" y="76181"/>
            <a:ext cx="1638590" cy="466090"/>
          </a:xfrm>
          <a:prstGeom prst="rect">
            <a:avLst/>
          </a:prstGeom>
          <a:noFill/>
        </p:spPr>
        <p:txBody>
          <a:bodyPr wrap="none" rtlCol="0">
            <a:spAutoFit/>
          </a:bodyPr>
          <a:lstStyle/>
          <a:p>
            <a:pPr algn="ctr">
              <a:lnSpc>
                <a:spcPts val="1500"/>
              </a:lnSpc>
            </a:pPr>
            <a:r>
              <a:rPr lang="sv-SE" sz="2000" dirty="0">
                <a:latin typeface="Algerian" panose="04020705040A02060702" pitchFamily="82" charset="0"/>
              </a:rPr>
              <a:t>SWEDEN</a:t>
            </a:r>
          </a:p>
          <a:p>
            <a:pPr algn="ctr">
              <a:lnSpc>
                <a:spcPts val="1500"/>
              </a:lnSpc>
            </a:pPr>
            <a:r>
              <a:rPr lang="sv-SE" sz="1200" dirty="0">
                <a:latin typeface="Algerian" panose="04020705040A02060702" pitchFamily="82" charset="0"/>
              </a:rPr>
              <a:t>OPEN TO THE WORLD</a:t>
            </a:r>
          </a:p>
        </p:txBody>
      </p:sp>
      <p:pic>
        <p:nvPicPr>
          <p:cNvPr id="49" name="Bildobjekt 48">
            <a:extLst>
              <a:ext uri="{FF2B5EF4-FFF2-40B4-BE49-F238E27FC236}">
                <a16:creationId xmlns:a16="http://schemas.microsoft.com/office/drawing/2014/main" id="{2060ABBD-5998-476E-9B5F-4C78559C5207}"/>
              </a:ext>
            </a:extLst>
          </p:cNvPr>
          <p:cNvPicPr>
            <a:picLocks noChangeAspect="1" noChangeArrowheads="1"/>
          </p:cNvPicPr>
          <p:nvPr/>
        </p:nvPicPr>
        <p:blipFill>
          <a:blip r:embed="rId12"/>
          <a:srcRect/>
          <a:stretch>
            <a:fillRect/>
          </a:stretch>
        </p:blipFill>
        <p:spPr bwMode="auto">
          <a:xfrm>
            <a:off x="9887705" y="4021160"/>
            <a:ext cx="1656186" cy="660941"/>
          </a:xfrm>
          <a:prstGeom prst="rect">
            <a:avLst/>
          </a:prstGeom>
          <a:noFill/>
          <a:ln w="9525">
            <a:noFill/>
            <a:miter lim="800000"/>
            <a:headEnd/>
            <a:tailEnd/>
          </a:ln>
        </p:spPr>
      </p:pic>
      <p:sp>
        <p:nvSpPr>
          <p:cNvPr id="52" name="Text Box 11">
            <a:extLst>
              <a:ext uri="{FF2B5EF4-FFF2-40B4-BE49-F238E27FC236}">
                <a16:creationId xmlns:a16="http://schemas.microsoft.com/office/drawing/2014/main" id="{EEAA58FA-8F72-417F-8305-AEC53BF1972D}"/>
              </a:ext>
            </a:extLst>
          </p:cNvPr>
          <p:cNvSpPr txBox="1">
            <a:spLocks noChangeArrowheads="1"/>
          </p:cNvSpPr>
          <p:nvPr/>
        </p:nvSpPr>
        <p:spPr bwMode="auto">
          <a:xfrm>
            <a:off x="9016755" y="3495940"/>
            <a:ext cx="2818723" cy="461665"/>
          </a:xfrm>
          <a:prstGeom prst="rect">
            <a:avLst/>
          </a:prstGeom>
          <a:solidFill>
            <a:schemeClr val="bg1"/>
          </a:solidFill>
          <a:ln w="9525">
            <a:noFill/>
            <a:miter lim="800000"/>
            <a:headEnd/>
            <a:tailEnd/>
          </a:ln>
        </p:spPr>
        <p:txBody>
          <a:bodyPr wrap="square">
            <a:spAutoFit/>
          </a:bodyPr>
          <a:lstStyle/>
          <a:p>
            <a:pPr algn="ctr"/>
            <a:r>
              <a:rPr lang="sv-SE" sz="1200" b="1" dirty="0">
                <a:solidFill>
                  <a:srgbClr val="FF0000"/>
                </a:solidFill>
              </a:rPr>
              <a:t>Kunskap om och Arbetssätt i </a:t>
            </a:r>
          </a:p>
          <a:p>
            <a:pPr algn="ctr"/>
            <a:r>
              <a:rPr lang="sv-SE" sz="1200" b="1" dirty="0">
                <a:solidFill>
                  <a:srgbClr val="FF0000"/>
                </a:solidFill>
              </a:rPr>
              <a:t>Rättvisa och socialt hållbara Städer</a:t>
            </a:r>
            <a:endParaRPr lang="en-US" sz="1200" b="1" dirty="0">
              <a:solidFill>
                <a:srgbClr val="FF0000"/>
              </a:solidFill>
            </a:endParaRPr>
          </a:p>
        </p:txBody>
      </p:sp>
      <p:sp>
        <p:nvSpPr>
          <p:cNvPr id="53" name="Rectangle 12">
            <a:extLst>
              <a:ext uri="{FF2B5EF4-FFF2-40B4-BE49-F238E27FC236}">
                <a16:creationId xmlns:a16="http://schemas.microsoft.com/office/drawing/2014/main" id="{228B3287-4E6A-4C44-A313-BA411D239693}"/>
              </a:ext>
            </a:extLst>
          </p:cNvPr>
          <p:cNvSpPr>
            <a:spLocks noChangeArrowheads="1"/>
          </p:cNvSpPr>
          <p:nvPr/>
        </p:nvSpPr>
        <p:spPr bwMode="auto">
          <a:xfrm>
            <a:off x="9265538" y="3873714"/>
            <a:ext cx="914033" cy="338554"/>
          </a:xfrm>
          <a:prstGeom prst="rect">
            <a:avLst/>
          </a:prstGeom>
          <a:noFill/>
          <a:ln w="9525">
            <a:noFill/>
            <a:miter lim="800000"/>
            <a:headEnd/>
            <a:tailEnd/>
          </a:ln>
        </p:spPr>
        <p:txBody>
          <a:bodyPr wrap="none">
            <a:spAutoFit/>
          </a:bodyPr>
          <a:lstStyle/>
          <a:p>
            <a:r>
              <a:rPr lang="sv-SE" sz="1600" b="1" dirty="0">
                <a:latin typeface="Algerian" pitchFamily="82" charset="0"/>
              </a:rPr>
              <a:t>KAIROS</a:t>
            </a:r>
            <a:endParaRPr lang="en-US" sz="1600" b="1" dirty="0">
              <a:latin typeface="Algerian" pitchFamily="82" charset="0"/>
            </a:endParaRPr>
          </a:p>
        </p:txBody>
      </p:sp>
      <p:sp>
        <p:nvSpPr>
          <p:cNvPr id="56" name="Rektangel 55">
            <a:extLst>
              <a:ext uri="{FF2B5EF4-FFF2-40B4-BE49-F238E27FC236}">
                <a16:creationId xmlns:a16="http://schemas.microsoft.com/office/drawing/2014/main" id="{4A7ABB5E-67E0-4A35-9A85-3AD584E28C07}"/>
              </a:ext>
            </a:extLst>
          </p:cNvPr>
          <p:cNvSpPr/>
          <p:nvPr/>
        </p:nvSpPr>
        <p:spPr>
          <a:xfrm>
            <a:off x="4805757" y="3428740"/>
            <a:ext cx="2180857" cy="369332"/>
          </a:xfrm>
          <a:prstGeom prst="rect">
            <a:avLst/>
          </a:prstGeom>
        </p:spPr>
        <p:txBody>
          <a:bodyPr wrap="square">
            <a:spAutoFit/>
          </a:bodyPr>
          <a:lstStyle/>
          <a:p>
            <a:r>
              <a:rPr lang="sv-SE" b="1" dirty="0">
                <a:solidFill>
                  <a:srgbClr val="FF0000"/>
                </a:solidFill>
                <a:cs typeface="Arial" panose="020B0604020202020204" pitchFamily="34" charset="0"/>
              </a:rPr>
              <a:t>Strukturellt våld</a:t>
            </a:r>
            <a:endParaRPr lang="sv-SE" dirty="0"/>
          </a:p>
        </p:txBody>
      </p:sp>
      <p:sp>
        <p:nvSpPr>
          <p:cNvPr id="5" name="textruta 4">
            <a:extLst>
              <a:ext uri="{FF2B5EF4-FFF2-40B4-BE49-F238E27FC236}">
                <a16:creationId xmlns:a16="http://schemas.microsoft.com/office/drawing/2014/main" id="{5B5AE7D2-C927-C122-AF51-AEAAC12FEB1C}"/>
              </a:ext>
            </a:extLst>
          </p:cNvPr>
          <p:cNvSpPr txBox="1"/>
          <p:nvPr/>
        </p:nvSpPr>
        <p:spPr>
          <a:xfrm>
            <a:off x="3126581" y="150624"/>
            <a:ext cx="5775492" cy="584775"/>
          </a:xfrm>
          <a:prstGeom prst="rect">
            <a:avLst/>
          </a:prstGeom>
          <a:noFill/>
        </p:spPr>
        <p:txBody>
          <a:bodyPr wrap="none" rtlCol="0">
            <a:spAutoFit/>
          </a:bodyPr>
          <a:lstStyle/>
          <a:p>
            <a:pPr algn="ctr"/>
            <a:r>
              <a:rPr lang="sv-SE" sz="3200" b="1" i="1" dirty="0">
                <a:solidFill>
                  <a:srgbClr val="00B050"/>
                </a:solidFill>
              </a:rPr>
              <a:t>Vår tids stora samhällsomdaning</a:t>
            </a:r>
          </a:p>
        </p:txBody>
      </p:sp>
      <p:sp>
        <p:nvSpPr>
          <p:cNvPr id="9" name="textruta 8">
            <a:extLst>
              <a:ext uri="{FF2B5EF4-FFF2-40B4-BE49-F238E27FC236}">
                <a16:creationId xmlns:a16="http://schemas.microsoft.com/office/drawing/2014/main" id="{2F915D85-7264-E349-9513-5B21C0D046ED}"/>
              </a:ext>
            </a:extLst>
          </p:cNvPr>
          <p:cNvSpPr txBox="1"/>
          <p:nvPr/>
        </p:nvSpPr>
        <p:spPr>
          <a:xfrm>
            <a:off x="3503124" y="1635426"/>
            <a:ext cx="5345610" cy="307777"/>
          </a:xfrm>
          <a:prstGeom prst="rect">
            <a:avLst/>
          </a:prstGeom>
          <a:noFill/>
        </p:spPr>
        <p:txBody>
          <a:bodyPr wrap="square" rtlCol="0">
            <a:spAutoFit/>
          </a:bodyPr>
          <a:lstStyle/>
          <a:p>
            <a:pPr algn="ctr"/>
            <a:r>
              <a:rPr lang="sv-SE" sz="1400" b="1" dirty="0">
                <a:solidFill>
                  <a:srgbClr val="7030A0"/>
                </a:solidFill>
              </a:rPr>
              <a:t>Inspel till Etikdagar Stockholmsläns Bildningsförbund 22.3.2023</a:t>
            </a:r>
          </a:p>
        </p:txBody>
      </p:sp>
      <p:sp>
        <p:nvSpPr>
          <p:cNvPr id="16" name="textruta 15">
            <a:extLst>
              <a:ext uri="{FF2B5EF4-FFF2-40B4-BE49-F238E27FC236}">
                <a16:creationId xmlns:a16="http://schemas.microsoft.com/office/drawing/2014/main" id="{116C53C2-AE1C-A138-C323-27F3A2ED59B3}"/>
              </a:ext>
            </a:extLst>
          </p:cNvPr>
          <p:cNvSpPr txBox="1"/>
          <p:nvPr/>
        </p:nvSpPr>
        <p:spPr>
          <a:xfrm>
            <a:off x="3958500" y="700472"/>
            <a:ext cx="4344698" cy="369332"/>
          </a:xfrm>
          <a:prstGeom prst="rect">
            <a:avLst/>
          </a:prstGeom>
          <a:solidFill>
            <a:srgbClr val="6599D9"/>
          </a:solidFill>
        </p:spPr>
        <p:txBody>
          <a:bodyPr wrap="square" rtlCol="0">
            <a:spAutoFit/>
          </a:bodyPr>
          <a:lstStyle/>
          <a:p>
            <a:pPr algn="ctr"/>
            <a:r>
              <a:rPr lang="en-GB" b="1" dirty="0" err="1">
                <a:solidFill>
                  <a:srgbClr val="FFFF00"/>
                </a:solidFill>
              </a:rPr>
              <a:t>Folkbildningens</a:t>
            </a:r>
            <a:r>
              <a:rPr lang="en-GB" b="1" dirty="0">
                <a:solidFill>
                  <a:srgbClr val="FFFF00"/>
                </a:solidFill>
              </a:rPr>
              <a:t> roll </a:t>
            </a:r>
            <a:r>
              <a:rPr lang="en-GB" b="1" dirty="0" err="1">
                <a:solidFill>
                  <a:srgbClr val="FFFF00"/>
                </a:solidFill>
              </a:rPr>
              <a:t>när</a:t>
            </a:r>
            <a:r>
              <a:rPr lang="en-GB" b="1" dirty="0">
                <a:solidFill>
                  <a:srgbClr val="FFFF00"/>
                </a:solidFill>
              </a:rPr>
              <a:t> </a:t>
            </a:r>
            <a:r>
              <a:rPr lang="en-GB" b="1" dirty="0" err="1">
                <a:solidFill>
                  <a:srgbClr val="FFFF00"/>
                </a:solidFill>
              </a:rPr>
              <a:t>tiden</a:t>
            </a:r>
            <a:r>
              <a:rPr lang="en-GB" b="1" dirty="0">
                <a:solidFill>
                  <a:srgbClr val="FFFF00"/>
                </a:solidFill>
              </a:rPr>
              <a:t> </a:t>
            </a:r>
            <a:r>
              <a:rPr lang="en-GB" b="1" dirty="0" err="1">
                <a:solidFill>
                  <a:srgbClr val="FFFF00"/>
                </a:solidFill>
              </a:rPr>
              <a:t>ömsar</a:t>
            </a:r>
            <a:r>
              <a:rPr lang="en-GB" b="1" dirty="0">
                <a:solidFill>
                  <a:srgbClr val="FFFF00"/>
                </a:solidFill>
              </a:rPr>
              <a:t> </a:t>
            </a:r>
            <a:r>
              <a:rPr lang="en-GB" b="1" dirty="0" err="1">
                <a:solidFill>
                  <a:srgbClr val="FFFF00"/>
                </a:solidFill>
              </a:rPr>
              <a:t>skinn</a:t>
            </a:r>
            <a:r>
              <a:rPr lang="en-GB" dirty="0"/>
              <a:t> </a:t>
            </a:r>
            <a:endParaRPr lang="sv-SE" sz="2400" b="1" dirty="0">
              <a:solidFill>
                <a:srgbClr val="FFFF00"/>
              </a:solidFill>
            </a:endParaRPr>
          </a:p>
        </p:txBody>
      </p:sp>
      <p:sp>
        <p:nvSpPr>
          <p:cNvPr id="17" name="textruta 16">
            <a:extLst>
              <a:ext uri="{FF2B5EF4-FFF2-40B4-BE49-F238E27FC236}">
                <a16:creationId xmlns:a16="http://schemas.microsoft.com/office/drawing/2014/main" id="{821BEA85-E0C3-F006-584F-9B61FBBA7847}"/>
              </a:ext>
            </a:extLst>
          </p:cNvPr>
          <p:cNvSpPr txBox="1"/>
          <p:nvPr/>
        </p:nvSpPr>
        <p:spPr>
          <a:xfrm>
            <a:off x="3933373" y="1069804"/>
            <a:ext cx="4460965" cy="523220"/>
          </a:xfrm>
          <a:prstGeom prst="rect">
            <a:avLst/>
          </a:prstGeom>
          <a:solidFill>
            <a:schemeClr val="bg1"/>
          </a:solidFill>
        </p:spPr>
        <p:txBody>
          <a:bodyPr wrap="none" rtlCol="0">
            <a:spAutoFit/>
          </a:bodyPr>
          <a:lstStyle/>
          <a:p>
            <a:pPr algn="ctr"/>
            <a:r>
              <a:rPr lang="sv-SE" sz="1400" b="1" dirty="0"/>
              <a:t>Om konsten att värna demokrati och en hållbarutveckling</a:t>
            </a:r>
          </a:p>
          <a:p>
            <a:pPr algn="ctr"/>
            <a:r>
              <a:rPr lang="sv-SE" sz="1400" b="1" dirty="0"/>
              <a:t>genom medskapande folkbildning </a:t>
            </a:r>
          </a:p>
        </p:txBody>
      </p:sp>
      <p:sp>
        <p:nvSpPr>
          <p:cNvPr id="3" name="textruta 2">
            <a:extLst>
              <a:ext uri="{FF2B5EF4-FFF2-40B4-BE49-F238E27FC236}">
                <a16:creationId xmlns:a16="http://schemas.microsoft.com/office/drawing/2014/main" id="{76F335B1-D622-DCB3-962C-611E5BC2BD0B}"/>
              </a:ext>
            </a:extLst>
          </p:cNvPr>
          <p:cNvSpPr txBox="1"/>
          <p:nvPr/>
        </p:nvSpPr>
        <p:spPr>
          <a:xfrm>
            <a:off x="5183377" y="5633687"/>
            <a:ext cx="1705402" cy="769441"/>
          </a:xfrm>
          <a:prstGeom prst="rect">
            <a:avLst/>
          </a:prstGeom>
          <a:noFill/>
        </p:spPr>
        <p:txBody>
          <a:bodyPr wrap="none" rtlCol="0">
            <a:spAutoFit/>
          </a:bodyPr>
          <a:lstStyle/>
          <a:p>
            <a:pPr algn="ctr"/>
            <a:r>
              <a:rPr lang="sv-SE" sz="1600" b="1" dirty="0"/>
              <a:t>1. Tillståndet</a:t>
            </a:r>
          </a:p>
          <a:p>
            <a:pPr algn="ctr"/>
            <a:r>
              <a:rPr lang="sv-SE" sz="1400" dirty="0"/>
              <a:t>En värld i förändring</a:t>
            </a:r>
          </a:p>
          <a:p>
            <a:pPr algn="ctr"/>
            <a:r>
              <a:rPr lang="sv-SE" sz="1400" dirty="0"/>
              <a:t>demokratin utmanas</a:t>
            </a:r>
          </a:p>
        </p:txBody>
      </p:sp>
      <p:sp>
        <p:nvSpPr>
          <p:cNvPr id="7" name="textruta 6">
            <a:extLst>
              <a:ext uri="{FF2B5EF4-FFF2-40B4-BE49-F238E27FC236}">
                <a16:creationId xmlns:a16="http://schemas.microsoft.com/office/drawing/2014/main" id="{FE2BDB53-4BC6-36B6-3427-A1778380403C}"/>
              </a:ext>
            </a:extLst>
          </p:cNvPr>
          <p:cNvSpPr txBox="1"/>
          <p:nvPr/>
        </p:nvSpPr>
        <p:spPr>
          <a:xfrm>
            <a:off x="6815289" y="5314531"/>
            <a:ext cx="2401683" cy="915572"/>
          </a:xfrm>
          <a:prstGeom prst="rect">
            <a:avLst/>
          </a:prstGeom>
          <a:noFill/>
        </p:spPr>
        <p:txBody>
          <a:bodyPr wrap="none" rtlCol="0">
            <a:spAutoFit/>
          </a:bodyPr>
          <a:lstStyle/>
          <a:p>
            <a:pPr algn="ctr"/>
            <a:r>
              <a:rPr lang="sv-SE" sz="1600" b="1" dirty="0"/>
              <a:t>3. Genomförandet</a:t>
            </a:r>
          </a:p>
          <a:p>
            <a:pPr algn="ctr"/>
            <a:r>
              <a:rPr lang="sv-SE" sz="1400" dirty="0"/>
              <a:t>Det femfaldiga åtagandet</a:t>
            </a:r>
          </a:p>
          <a:p>
            <a:pPr algn="ctr">
              <a:lnSpc>
                <a:spcPts val="1400"/>
              </a:lnSpc>
            </a:pPr>
            <a:r>
              <a:rPr lang="sv-SE" sz="1400" dirty="0"/>
              <a:t>Interaktiv medborgarforskning</a:t>
            </a:r>
          </a:p>
          <a:p>
            <a:pPr algn="ctr">
              <a:lnSpc>
                <a:spcPts val="1400"/>
              </a:lnSpc>
            </a:pPr>
            <a:r>
              <a:rPr lang="sv-SE" sz="1400" dirty="0"/>
              <a:t>(deltagarstyrda studiecirklar)</a:t>
            </a:r>
          </a:p>
        </p:txBody>
      </p:sp>
      <p:sp>
        <p:nvSpPr>
          <p:cNvPr id="11" name="textruta 10">
            <a:extLst>
              <a:ext uri="{FF2B5EF4-FFF2-40B4-BE49-F238E27FC236}">
                <a16:creationId xmlns:a16="http://schemas.microsoft.com/office/drawing/2014/main" id="{31FC52C7-7A6A-B9CC-081C-DCCF8CCBA70E}"/>
              </a:ext>
            </a:extLst>
          </p:cNvPr>
          <p:cNvSpPr txBox="1"/>
          <p:nvPr/>
        </p:nvSpPr>
        <p:spPr>
          <a:xfrm>
            <a:off x="3552904" y="5339222"/>
            <a:ext cx="1546770" cy="769441"/>
          </a:xfrm>
          <a:prstGeom prst="rect">
            <a:avLst/>
          </a:prstGeom>
          <a:noFill/>
        </p:spPr>
        <p:txBody>
          <a:bodyPr wrap="none" rtlCol="0">
            <a:spAutoFit/>
          </a:bodyPr>
          <a:lstStyle/>
          <a:p>
            <a:pPr algn="ctr"/>
            <a:r>
              <a:rPr lang="sv-SE" sz="1600" b="1" dirty="0"/>
              <a:t>2. Uppdraget</a:t>
            </a:r>
          </a:p>
          <a:p>
            <a:pPr algn="ctr"/>
            <a:r>
              <a:rPr lang="sv-SE" sz="1400" dirty="0"/>
              <a:t>Främja inkludering</a:t>
            </a:r>
          </a:p>
          <a:p>
            <a:pPr algn="ctr"/>
            <a:r>
              <a:rPr lang="sv-SE" sz="1400" dirty="0"/>
              <a:t>och demokrati</a:t>
            </a:r>
          </a:p>
        </p:txBody>
      </p:sp>
      <p:sp>
        <p:nvSpPr>
          <p:cNvPr id="18" name="Stjärna: 5 punkter 17">
            <a:extLst>
              <a:ext uri="{FF2B5EF4-FFF2-40B4-BE49-F238E27FC236}">
                <a16:creationId xmlns:a16="http://schemas.microsoft.com/office/drawing/2014/main" id="{8F858936-38DE-0611-78BD-B4F7AF882C1F}"/>
              </a:ext>
            </a:extLst>
          </p:cNvPr>
          <p:cNvSpPr/>
          <p:nvPr/>
        </p:nvSpPr>
        <p:spPr>
          <a:xfrm>
            <a:off x="5789221" y="5135123"/>
            <a:ext cx="581295" cy="400111"/>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Stjärna: 5 punkter 20">
            <a:extLst>
              <a:ext uri="{FF2B5EF4-FFF2-40B4-BE49-F238E27FC236}">
                <a16:creationId xmlns:a16="http://schemas.microsoft.com/office/drawing/2014/main" id="{32D640A4-A231-3B93-94DC-74F97F5AD33B}"/>
              </a:ext>
            </a:extLst>
          </p:cNvPr>
          <p:cNvSpPr/>
          <p:nvPr/>
        </p:nvSpPr>
        <p:spPr>
          <a:xfrm>
            <a:off x="4105071" y="4949285"/>
            <a:ext cx="581295" cy="400111"/>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Stjärna: 5 punkter 21">
            <a:extLst>
              <a:ext uri="{FF2B5EF4-FFF2-40B4-BE49-F238E27FC236}">
                <a16:creationId xmlns:a16="http://schemas.microsoft.com/office/drawing/2014/main" id="{6A946778-2864-EC2D-3D3E-737A66EFEE0B}"/>
              </a:ext>
            </a:extLst>
          </p:cNvPr>
          <p:cNvSpPr/>
          <p:nvPr/>
        </p:nvSpPr>
        <p:spPr>
          <a:xfrm>
            <a:off x="7769754" y="4967020"/>
            <a:ext cx="581295" cy="400111"/>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5" name="Picture 2" descr="Frågor och Svar">
            <a:extLst>
              <a:ext uri="{FF2B5EF4-FFF2-40B4-BE49-F238E27FC236}">
                <a16:creationId xmlns:a16="http://schemas.microsoft.com/office/drawing/2014/main" id="{5E745A9B-EBC5-DB15-F9D3-9FEA7206C4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5632" y="4120715"/>
            <a:ext cx="1203935" cy="794324"/>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AF0268A9-22A9-887A-5D96-83390C9C4332}"/>
              </a:ext>
            </a:extLst>
          </p:cNvPr>
          <p:cNvSpPr txBox="1"/>
          <p:nvPr/>
        </p:nvSpPr>
        <p:spPr>
          <a:xfrm>
            <a:off x="2517076" y="3775718"/>
            <a:ext cx="1864357" cy="507831"/>
          </a:xfrm>
          <a:prstGeom prst="rect">
            <a:avLst/>
          </a:prstGeom>
          <a:noFill/>
        </p:spPr>
        <p:txBody>
          <a:bodyPr wrap="none" rtlCol="0">
            <a:spAutoFit/>
          </a:bodyPr>
          <a:lstStyle/>
          <a:p>
            <a:pPr algn="ctr"/>
            <a:r>
              <a:rPr lang="sv-SE" sz="2700" b="1" i="1" dirty="0"/>
              <a:t> </a:t>
            </a:r>
            <a:r>
              <a:rPr lang="sv-SE" sz="1600" b="1" i="1" dirty="0"/>
              <a:t>Kollektiv reflektion</a:t>
            </a:r>
          </a:p>
        </p:txBody>
      </p:sp>
      <p:sp>
        <p:nvSpPr>
          <p:cNvPr id="14" name="textruta 13">
            <a:extLst>
              <a:ext uri="{FF2B5EF4-FFF2-40B4-BE49-F238E27FC236}">
                <a16:creationId xmlns:a16="http://schemas.microsoft.com/office/drawing/2014/main" id="{2F1ADCF0-986F-96EE-9691-451FFBBC5BD2}"/>
              </a:ext>
            </a:extLst>
          </p:cNvPr>
          <p:cNvSpPr txBox="1"/>
          <p:nvPr/>
        </p:nvSpPr>
        <p:spPr>
          <a:xfrm>
            <a:off x="5316569" y="6335134"/>
            <a:ext cx="1511632" cy="523220"/>
          </a:xfrm>
          <a:prstGeom prst="rect">
            <a:avLst/>
          </a:prstGeom>
          <a:noFill/>
        </p:spPr>
        <p:txBody>
          <a:bodyPr wrap="none" rtlCol="0">
            <a:spAutoFit/>
          </a:bodyPr>
          <a:lstStyle/>
          <a:p>
            <a:pPr algn="ctr"/>
            <a:r>
              <a:rPr lang="sv-SE" sz="1400" b="1" dirty="0">
                <a:solidFill>
                  <a:srgbClr val="FF0000"/>
                </a:solidFill>
              </a:rPr>
              <a:t>Varför vi behöver </a:t>
            </a:r>
          </a:p>
          <a:p>
            <a:pPr algn="ctr"/>
            <a:r>
              <a:rPr lang="sv-SE" sz="1400" b="1" dirty="0">
                <a:solidFill>
                  <a:srgbClr val="FF0000"/>
                </a:solidFill>
              </a:rPr>
              <a:t>tänka nytt?</a:t>
            </a:r>
          </a:p>
        </p:txBody>
      </p:sp>
      <p:sp>
        <p:nvSpPr>
          <p:cNvPr id="15" name="textruta 14">
            <a:extLst>
              <a:ext uri="{FF2B5EF4-FFF2-40B4-BE49-F238E27FC236}">
                <a16:creationId xmlns:a16="http://schemas.microsoft.com/office/drawing/2014/main" id="{695AA736-4644-D4AE-7EF9-E273D8780ED0}"/>
              </a:ext>
            </a:extLst>
          </p:cNvPr>
          <p:cNvSpPr txBox="1"/>
          <p:nvPr/>
        </p:nvSpPr>
        <p:spPr>
          <a:xfrm>
            <a:off x="3426749" y="6021872"/>
            <a:ext cx="1697772" cy="523220"/>
          </a:xfrm>
          <a:prstGeom prst="rect">
            <a:avLst/>
          </a:prstGeom>
          <a:noFill/>
        </p:spPr>
        <p:txBody>
          <a:bodyPr wrap="none" rtlCol="0">
            <a:spAutoFit/>
          </a:bodyPr>
          <a:lstStyle/>
          <a:p>
            <a:pPr algn="ctr"/>
            <a:r>
              <a:rPr lang="sv-SE" sz="1400" b="1" dirty="0">
                <a:solidFill>
                  <a:srgbClr val="FF0000"/>
                </a:solidFill>
              </a:rPr>
              <a:t>Vad vi behöver göra </a:t>
            </a:r>
          </a:p>
          <a:p>
            <a:pPr algn="ctr"/>
            <a:r>
              <a:rPr lang="sv-SE" sz="1400" b="1" dirty="0">
                <a:solidFill>
                  <a:srgbClr val="FF0000"/>
                </a:solidFill>
              </a:rPr>
              <a:t>på ett nytt sätt?</a:t>
            </a:r>
          </a:p>
        </p:txBody>
      </p:sp>
      <p:sp>
        <p:nvSpPr>
          <p:cNvPr id="19" name="textruta 18">
            <a:extLst>
              <a:ext uri="{FF2B5EF4-FFF2-40B4-BE49-F238E27FC236}">
                <a16:creationId xmlns:a16="http://schemas.microsoft.com/office/drawing/2014/main" id="{5382B298-6E58-DC4A-A550-5E1A81529CCC}"/>
              </a:ext>
            </a:extLst>
          </p:cNvPr>
          <p:cNvSpPr txBox="1"/>
          <p:nvPr/>
        </p:nvSpPr>
        <p:spPr>
          <a:xfrm>
            <a:off x="7187023" y="6086290"/>
            <a:ext cx="1829732" cy="738664"/>
          </a:xfrm>
          <a:prstGeom prst="rect">
            <a:avLst/>
          </a:prstGeom>
          <a:noFill/>
        </p:spPr>
        <p:txBody>
          <a:bodyPr wrap="none" rtlCol="0">
            <a:spAutoFit/>
          </a:bodyPr>
          <a:lstStyle/>
          <a:p>
            <a:pPr algn="ctr"/>
            <a:r>
              <a:rPr lang="sv-SE" sz="1400" b="1" dirty="0" err="1">
                <a:solidFill>
                  <a:srgbClr val="FF0000"/>
                </a:solidFill>
              </a:rPr>
              <a:t>Hur:et</a:t>
            </a:r>
            <a:endParaRPr lang="sv-SE" sz="1400" b="1" dirty="0">
              <a:solidFill>
                <a:srgbClr val="FF0000"/>
              </a:solidFill>
            </a:endParaRPr>
          </a:p>
          <a:p>
            <a:pPr algn="ctr"/>
            <a:r>
              <a:rPr lang="sv-SE" sz="1400" b="1" dirty="0">
                <a:solidFill>
                  <a:srgbClr val="FF0000"/>
                </a:solidFill>
              </a:rPr>
              <a:t>På vilket sätt behöver </a:t>
            </a:r>
          </a:p>
          <a:p>
            <a:pPr algn="ctr"/>
            <a:r>
              <a:rPr lang="sv-SE" sz="1400" b="1" dirty="0">
                <a:solidFill>
                  <a:srgbClr val="FF0000"/>
                </a:solidFill>
              </a:rPr>
              <a:t>vi göra annorlunda?</a:t>
            </a:r>
            <a:r>
              <a:rPr lang="sv-SE" sz="1400" b="1" dirty="0"/>
              <a:t>   </a:t>
            </a:r>
          </a:p>
        </p:txBody>
      </p:sp>
      <p:sp>
        <p:nvSpPr>
          <p:cNvPr id="20" name="textruta 19">
            <a:extLst>
              <a:ext uri="{FF2B5EF4-FFF2-40B4-BE49-F238E27FC236}">
                <a16:creationId xmlns:a16="http://schemas.microsoft.com/office/drawing/2014/main" id="{8BDC9CB9-DD9E-759E-33E1-CE3BE48C1445}"/>
              </a:ext>
            </a:extLst>
          </p:cNvPr>
          <p:cNvSpPr txBox="1"/>
          <p:nvPr/>
        </p:nvSpPr>
        <p:spPr>
          <a:xfrm>
            <a:off x="321222" y="5723942"/>
            <a:ext cx="2542038" cy="646331"/>
          </a:xfrm>
          <a:prstGeom prst="rect">
            <a:avLst/>
          </a:prstGeom>
          <a:noFill/>
        </p:spPr>
        <p:txBody>
          <a:bodyPr wrap="square" rtlCol="0">
            <a:spAutoFit/>
          </a:bodyPr>
          <a:lstStyle/>
          <a:p>
            <a:pPr algn="ctr"/>
            <a:r>
              <a:rPr lang="sv-SE" sz="1200" b="1" dirty="0">
                <a:solidFill>
                  <a:srgbClr val="FF0000"/>
                </a:solidFill>
              </a:rPr>
              <a:t>Globaliseringens lokala avtryck - Mötet mellan det</a:t>
            </a:r>
          </a:p>
          <a:p>
            <a:pPr algn="ctr"/>
            <a:r>
              <a:rPr lang="sv-SE" sz="1200" b="1" dirty="0">
                <a:solidFill>
                  <a:srgbClr val="FF0000"/>
                </a:solidFill>
              </a:rPr>
              <a:t>lokala och det globala</a:t>
            </a:r>
          </a:p>
        </p:txBody>
      </p:sp>
      <p:pic>
        <p:nvPicPr>
          <p:cNvPr id="1026" name="Picture 2" descr="Stockholms läns Bildningsförbund">
            <a:extLst>
              <a:ext uri="{FF2B5EF4-FFF2-40B4-BE49-F238E27FC236}">
                <a16:creationId xmlns:a16="http://schemas.microsoft.com/office/drawing/2014/main" id="{4670B36C-1F86-2647-9943-ACBCC0AAB9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748" y="603466"/>
            <a:ext cx="1871619" cy="10558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ida (myndighet) – Wikipedia">
            <a:extLst>
              <a:ext uri="{FF2B5EF4-FFF2-40B4-BE49-F238E27FC236}">
                <a16:creationId xmlns:a16="http://schemas.microsoft.com/office/drawing/2014/main" id="{BB1B44B7-0BB1-49F8-D03A-299DEAE42D0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7952" y="3479825"/>
            <a:ext cx="899183" cy="2188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Maskroskvinnans Tankefrön: Vägval">
            <a:extLst>
              <a:ext uri="{FF2B5EF4-FFF2-40B4-BE49-F238E27FC236}">
                <a16:creationId xmlns:a16="http://schemas.microsoft.com/office/drawing/2014/main" id="{18E3BFFF-0C40-B39B-F471-29F36BBEFA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01108" y="3909626"/>
            <a:ext cx="2957520" cy="1179786"/>
          </a:xfrm>
          <a:prstGeom prst="rect">
            <a:avLst/>
          </a:prstGeom>
          <a:noFill/>
          <a:extLst>
            <a:ext uri="{909E8E84-426E-40DD-AFC4-6F175D3DCCD1}">
              <a14:hiddenFill xmlns:a14="http://schemas.microsoft.com/office/drawing/2010/main">
                <a:solidFill>
                  <a:srgbClr val="FFFFFF"/>
                </a:solidFill>
              </a14:hiddenFill>
            </a:ext>
          </a:extLst>
        </p:spPr>
      </p:pic>
      <p:sp>
        <p:nvSpPr>
          <p:cNvPr id="28" name="textruta 27">
            <a:extLst>
              <a:ext uri="{FF2B5EF4-FFF2-40B4-BE49-F238E27FC236}">
                <a16:creationId xmlns:a16="http://schemas.microsoft.com/office/drawing/2014/main" id="{5C5853C3-D164-8986-9024-4FE6A086F856}"/>
              </a:ext>
            </a:extLst>
          </p:cNvPr>
          <p:cNvSpPr txBox="1"/>
          <p:nvPr/>
        </p:nvSpPr>
        <p:spPr>
          <a:xfrm>
            <a:off x="4594916" y="4339067"/>
            <a:ext cx="1612301" cy="630942"/>
          </a:xfrm>
          <a:prstGeom prst="rect">
            <a:avLst/>
          </a:prstGeom>
          <a:noFill/>
        </p:spPr>
        <p:txBody>
          <a:bodyPr wrap="none" rtlCol="0">
            <a:spAutoFit/>
          </a:bodyPr>
          <a:lstStyle/>
          <a:p>
            <a:pPr algn="ctr">
              <a:lnSpc>
                <a:spcPts val="1400"/>
              </a:lnSpc>
            </a:pPr>
            <a:r>
              <a:rPr lang="sv-SE" sz="1200" b="1" dirty="0">
                <a:solidFill>
                  <a:schemeClr val="bg1"/>
                </a:solidFill>
              </a:rPr>
              <a:t>Mot ett exkluderande </a:t>
            </a:r>
          </a:p>
          <a:p>
            <a:pPr algn="ctr">
              <a:lnSpc>
                <a:spcPts val="1400"/>
              </a:lnSpc>
            </a:pPr>
            <a:r>
              <a:rPr lang="sv-SE" sz="1200" b="1" dirty="0">
                <a:solidFill>
                  <a:schemeClr val="bg1"/>
                </a:solidFill>
              </a:rPr>
              <a:t>eller inkluderande</a:t>
            </a:r>
          </a:p>
          <a:p>
            <a:pPr algn="ctr">
              <a:lnSpc>
                <a:spcPts val="1400"/>
              </a:lnSpc>
            </a:pPr>
            <a:r>
              <a:rPr lang="sv-SE" sz="1200" b="1" dirty="0">
                <a:solidFill>
                  <a:schemeClr val="bg1"/>
                </a:solidFill>
              </a:rPr>
              <a:t>samhälle</a:t>
            </a:r>
            <a:endParaRPr lang="sv-SE" sz="1200" dirty="0">
              <a:solidFill>
                <a:schemeClr val="bg1"/>
              </a:solidFill>
            </a:endParaRPr>
          </a:p>
        </p:txBody>
      </p:sp>
      <p:sp>
        <p:nvSpPr>
          <p:cNvPr id="29" name="textruta 28">
            <a:extLst>
              <a:ext uri="{FF2B5EF4-FFF2-40B4-BE49-F238E27FC236}">
                <a16:creationId xmlns:a16="http://schemas.microsoft.com/office/drawing/2014/main" id="{A8B6E715-7147-F3AC-C14B-485D46B5BBBD}"/>
              </a:ext>
            </a:extLst>
          </p:cNvPr>
          <p:cNvSpPr txBox="1"/>
          <p:nvPr/>
        </p:nvSpPr>
        <p:spPr>
          <a:xfrm rot="19138338">
            <a:off x="2704537" y="2716039"/>
            <a:ext cx="1878015" cy="400110"/>
          </a:xfrm>
          <a:prstGeom prst="rect">
            <a:avLst/>
          </a:prstGeom>
          <a:solidFill>
            <a:srgbClr val="3AA432"/>
          </a:solidFill>
        </p:spPr>
        <p:txBody>
          <a:bodyPr wrap="none" rtlCol="0">
            <a:spAutoFit/>
          </a:bodyPr>
          <a:lstStyle/>
          <a:p>
            <a:r>
              <a:rPr lang="sv-SE" sz="2000" b="1" dirty="0">
                <a:solidFill>
                  <a:schemeClr val="bg1"/>
                </a:solidFill>
              </a:rPr>
              <a:t>Omvärldsanalys</a:t>
            </a:r>
            <a:endParaRPr lang="en-GB" sz="2000" b="1" dirty="0">
              <a:solidFill>
                <a:schemeClr val="bg1"/>
              </a:solidFill>
            </a:endParaRPr>
          </a:p>
        </p:txBody>
      </p:sp>
      <p:sp>
        <p:nvSpPr>
          <p:cNvPr id="30" name="textruta 29">
            <a:extLst>
              <a:ext uri="{FF2B5EF4-FFF2-40B4-BE49-F238E27FC236}">
                <a16:creationId xmlns:a16="http://schemas.microsoft.com/office/drawing/2014/main" id="{4863DA37-9C2B-B1E2-5B96-ADC4FBD5EE4B}"/>
              </a:ext>
            </a:extLst>
          </p:cNvPr>
          <p:cNvSpPr txBox="1"/>
          <p:nvPr/>
        </p:nvSpPr>
        <p:spPr>
          <a:xfrm>
            <a:off x="9529434" y="6185528"/>
            <a:ext cx="2490208" cy="630942"/>
          </a:xfrm>
          <a:prstGeom prst="rect">
            <a:avLst/>
          </a:prstGeom>
          <a:noFill/>
        </p:spPr>
        <p:txBody>
          <a:bodyPr wrap="square" rtlCol="0">
            <a:spAutoFit/>
          </a:bodyPr>
          <a:lstStyle/>
          <a:p>
            <a:pPr algn="ctr">
              <a:lnSpc>
                <a:spcPts val="1400"/>
              </a:lnSpc>
            </a:pPr>
            <a:r>
              <a:rPr lang="sv-SE" sz="1600" b="1" i="1" dirty="0"/>
              <a:t>Kunskapsunderlag</a:t>
            </a:r>
          </a:p>
          <a:p>
            <a:pPr algn="ctr">
              <a:lnSpc>
                <a:spcPts val="1400"/>
              </a:lnSpc>
            </a:pPr>
            <a:r>
              <a:rPr lang="sv-SE" sz="1400" b="1" i="1" dirty="0"/>
              <a:t>Samhällskontrakt</a:t>
            </a:r>
          </a:p>
          <a:p>
            <a:pPr algn="ctr">
              <a:lnSpc>
                <a:spcPts val="1400"/>
              </a:lnSpc>
            </a:pPr>
            <a:r>
              <a:rPr lang="sv-SE" sz="1200" b="1" i="1" dirty="0"/>
              <a:t>Behov, Förutsättningar, Utformning</a:t>
            </a:r>
          </a:p>
        </p:txBody>
      </p:sp>
      <p:pic>
        <p:nvPicPr>
          <p:cNvPr id="31" name="Picture 4" descr="SKL byter namn till Sveriges Kommuner och Regioner | Kommuntorget.fi">
            <a:extLst>
              <a:ext uri="{FF2B5EF4-FFF2-40B4-BE49-F238E27FC236}">
                <a16:creationId xmlns:a16="http://schemas.microsoft.com/office/drawing/2014/main" id="{462FD6D9-76C7-DC44-A3D5-88228F80D0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682607" y="4799653"/>
            <a:ext cx="1578397" cy="769442"/>
          </a:xfrm>
          <a:prstGeom prst="rect">
            <a:avLst/>
          </a:prstGeom>
          <a:noFill/>
          <a:extLst>
            <a:ext uri="{909E8E84-426E-40DD-AFC4-6F175D3DCCD1}">
              <a14:hiddenFill xmlns:a14="http://schemas.microsoft.com/office/drawing/2010/main">
                <a:solidFill>
                  <a:srgbClr val="FFFFFF"/>
                </a:solidFill>
              </a14:hiddenFill>
            </a:ext>
          </a:extLst>
        </p:spPr>
      </p:pic>
      <p:sp>
        <p:nvSpPr>
          <p:cNvPr id="32" name="textruta 31">
            <a:extLst>
              <a:ext uri="{FF2B5EF4-FFF2-40B4-BE49-F238E27FC236}">
                <a16:creationId xmlns:a16="http://schemas.microsoft.com/office/drawing/2014/main" id="{B8DD4BCA-20C0-4F4E-39D8-1BB3A667F1FD}"/>
              </a:ext>
            </a:extLst>
          </p:cNvPr>
          <p:cNvSpPr txBox="1"/>
          <p:nvPr/>
        </p:nvSpPr>
        <p:spPr>
          <a:xfrm rot="2750081">
            <a:off x="11244772" y="4007762"/>
            <a:ext cx="958917" cy="338554"/>
          </a:xfrm>
          <a:prstGeom prst="rect">
            <a:avLst/>
          </a:prstGeom>
          <a:solidFill>
            <a:srgbClr val="FFFF00"/>
          </a:solidFill>
        </p:spPr>
        <p:txBody>
          <a:bodyPr wrap="none" rtlCol="0">
            <a:spAutoFit/>
          </a:bodyPr>
          <a:lstStyle/>
          <a:p>
            <a:r>
              <a:rPr lang="sv-SE" sz="1600" b="1" dirty="0">
                <a:solidFill>
                  <a:srgbClr val="FF0000"/>
                </a:solidFill>
                <a:latin typeface="Monotype Corsiva" panose="03010101010201010101" pitchFamily="66" charset="0"/>
              </a:rPr>
              <a:t>Synvändor</a:t>
            </a:r>
          </a:p>
        </p:txBody>
      </p:sp>
      <p:sp>
        <p:nvSpPr>
          <p:cNvPr id="36" name="textruta 35">
            <a:extLst>
              <a:ext uri="{FF2B5EF4-FFF2-40B4-BE49-F238E27FC236}">
                <a16:creationId xmlns:a16="http://schemas.microsoft.com/office/drawing/2014/main" id="{267516B2-A2CF-5B34-8595-03616F3DBC90}"/>
              </a:ext>
            </a:extLst>
          </p:cNvPr>
          <p:cNvSpPr txBox="1"/>
          <p:nvPr/>
        </p:nvSpPr>
        <p:spPr>
          <a:xfrm>
            <a:off x="9686111" y="5518241"/>
            <a:ext cx="2138406" cy="769441"/>
          </a:xfrm>
          <a:prstGeom prst="rect">
            <a:avLst/>
          </a:prstGeom>
          <a:noFill/>
        </p:spPr>
        <p:txBody>
          <a:bodyPr wrap="none" rtlCol="0">
            <a:spAutoFit/>
          </a:bodyPr>
          <a:lstStyle/>
          <a:p>
            <a:pPr algn="ctr"/>
            <a:r>
              <a:rPr lang="sv-SE" sz="1600" b="1" i="1" dirty="0"/>
              <a:t>Forskningsstudie</a:t>
            </a:r>
          </a:p>
          <a:p>
            <a:pPr algn="ctr"/>
            <a:r>
              <a:rPr lang="sv-SE" sz="1400" b="1" i="1" dirty="0"/>
              <a:t>Social Hållbarhet</a:t>
            </a:r>
          </a:p>
          <a:p>
            <a:pPr algn="ctr"/>
            <a:r>
              <a:rPr lang="sv-SE" sz="1400" b="1" dirty="0">
                <a:hlinkClick r:id="rId18"/>
              </a:rPr>
              <a:t>www.omvarldskunskap.se</a:t>
            </a:r>
            <a:endParaRPr lang="en-GB" sz="1400" b="1" i="1" dirty="0"/>
          </a:p>
        </p:txBody>
      </p:sp>
      <p:pic>
        <p:nvPicPr>
          <p:cNvPr id="38" name="Picture 2" descr="Bildresultat för Folkbildning">
            <a:extLst>
              <a:ext uri="{FF2B5EF4-FFF2-40B4-BE49-F238E27FC236}">
                <a16:creationId xmlns:a16="http://schemas.microsoft.com/office/drawing/2014/main" id="{AEDFCF83-F06B-88E5-8513-8282A9EED73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35661" y="797826"/>
            <a:ext cx="978682" cy="682650"/>
          </a:xfrm>
          <a:prstGeom prst="rect">
            <a:avLst/>
          </a:prstGeom>
          <a:noFill/>
          <a:extLst>
            <a:ext uri="{909E8E84-426E-40DD-AFC4-6F175D3DCCD1}">
              <a14:hiddenFill xmlns:a14="http://schemas.microsoft.com/office/drawing/2010/main">
                <a:solidFill>
                  <a:srgbClr val="FFFFFF"/>
                </a:solidFill>
              </a14:hiddenFill>
            </a:ext>
          </a:extLst>
        </p:spPr>
      </p:pic>
      <p:sp>
        <p:nvSpPr>
          <p:cNvPr id="39" name="textruta 38">
            <a:extLst>
              <a:ext uri="{FF2B5EF4-FFF2-40B4-BE49-F238E27FC236}">
                <a16:creationId xmlns:a16="http://schemas.microsoft.com/office/drawing/2014/main" id="{8EFAFD6E-1610-9D7F-54C8-70FB1EB84FAE}"/>
              </a:ext>
            </a:extLst>
          </p:cNvPr>
          <p:cNvSpPr txBox="1"/>
          <p:nvPr/>
        </p:nvSpPr>
        <p:spPr>
          <a:xfrm>
            <a:off x="956237" y="1484059"/>
            <a:ext cx="2265236" cy="502702"/>
          </a:xfrm>
          <a:prstGeom prst="rect">
            <a:avLst/>
          </a:prstGeom>
          <a:noFill/>
        </p:spPr>
        <p:txBody>
          <a:bodyPr wrap="none" rtlCol="0">
            <a:spAutoFit/>
          </a:bodyPr>
          <a:lstStyle/>
          <a:p>
            <a:pPr algn="ctr">
              <a:lnSpc>
                <a:spcPts val="1600"/>
              </a:lnSpc>
            </a:pPr>
            <a:r>
              <a:rPr lang="sv-SE" sz="1400" b="1" i="1" dirty="0"/>
              <a:t>Gemensamt vetande</a:t>
            </a:r>
          </a:p>
          <a:p>
            <a:pPr algn="ctr">
              <a:lnSpc>
                <a:spcPts val="1600"/>
              </a:lnSpc>
            </a:pPr>
            <a:r>
              <a:rPr lang="sv-SE" sz="1400" b="1" i="1" dirty="0"/>
              <a:t>för en gemensam berättelse</a:t>
            </a:r>
            <a:endParaRPr lang="en-GB" sz="1400" b="1" i="1" dirty="0"/>
          </a:p>
        </p:txBody>
      </p:sp>
      <p:pic>
        <p:nvPicPr>
          <p:cNvPr id="40" name="Bildobjekt 39">
            <a:extLst>
              <a:ext uri="{FF2B5EF4-FFF2-40B4-BE49-F238E27FC236}">
                <a16:creationId xmlns:a16="http://schemas.microsoft.com/office/drawing/2014/main" id="{E7C7F237-5767-732E-41CB-B1350F05017B}"/>
              </a:ext>
            </a:extLst>
          </p:cNvPr>
          <p:cNvPicPr>
            <a:picLocks noChangeAspect="1"/>
          </p:cNvPicPr>
          <p:nvPr/>
        </p:nvPicPr>
        <p:blipFill>
          <a:blip r:embed="rId20"/>
          <a:stretch>
            <a:fillRect/>
          </a:stretch>
        </p:blipFill>
        <p:spPr>
          <a:xfrm>
            <a:off x="7802005" y="2331959"/>
            <a:ext cx="2829791" cy="1102302"/>
          </a:xfrm>
          <a:prstGeom prst="rect">
            <a:avLst/>
          </a:prstGeom>
        </p:spPr>
      </p:pic>
      <p:pic>
        <p:nvPicPr>
          <p:cNvPr id="41" name="Picture 3">
            <a:extLst>
              <a:ext uri="{FF2B5EF4-FFF2-40B4-BE49-F238E27FC236}">
                <a16:creationId xmlns:a16="http://schemas.microsoft.com/office/drawing/2014/main" id="{C69C0264-234F-F150-6792-C4C335346D2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824760" y="4121407"/>
            <a:ext cx="1313258" cy="678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19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fill="hold"/>
                                        <p:tgtEl>
                                          <p:spTgt spid="40"/>
                                        </p:tgtEl>
                                        <p:attrNameLst>
                                          <p:attrName>ppt_x</p:attrName>
                                        </p:attrNameLst>
                                      </p:cBhvr>
                                      <p:tavLst>
                                        <p:tav tm="0">
                                          <p:val>
                                            <p:strVal val="#ppt_x"/>
                                          </p:val>
                                        </p:tav>
                                        <p:tav tm="100000">
                                          <p:val>
                                            <p:strVal val="#ppt_x"/>
                                          </p:val>
                                        </p:tav>
                                      </p:tavLst>
                                    </p:anim>
                                    <p:anim calcmode="lin" valueType="num">
                                      <p:cBhvr additive="base">
                                        <p:cTn id="34" dur="500" fill="hold"/>
                                        <p:tgtEl>
                                          <p:spTgt spid="4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037"/>
                                        </p:tgtEl>
                                        <p:attrNameLst>
                                          <p:attrName>style.visibility</p:attrName>
                                        </p:attrNameLst>
                                      </p:cBhvr>
                                      <p:to>
                                        <p:strVal val="visible"/>
                                      </p:to>
                                    </p:set>
                                    <p:anim calcmode="lin" valueType="num">
                                      <p:cBhvr additive="base">
                                        <p:cTn id="65" dur="500" fill="hold"/>
                                        <p:tgtEl>
                                          <p:spTgt spid="1037"/>
                                        </p:tgtEl>
                                        <p:attrNameLst>
                                          <p:attrName>ppt_x</p:attrName>
                                        </p:attrNameLst>
                                      </p:cBhvr>
                                      <p:tavLst>
                                        <p:tav tm="0">
                                          <p:val>
                                            <p:strVal val="#ppt_x"/>
                                          </p:val>
                                        </p:tav>
                                        <p:tav tm="100000">
                                          <p:val>
                                            <p:strVal val="#ppt_x"/>
                                          </p:val>
                                        </p:tav>
                                      </p:tavLst>
                                    </p:anim>
                                    <p:anim calcmode="lin" valueType="num">
                                      <p:cBhvr additive="base">
                                        <p:cTn id="66" dur="500" fill="hold"/>
                                        <p:tgtEl>
                                          <p:spTgt spid="1037"/>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additive="base">
                                        <p:cTn id="87" dur="500" fill="hold"/>
                                        <p:tgtEl>
                                          <p:spTgt spid="52"/>
                                        </p:tgtEl>
                                        <p:attrNameLst>
                                          <p:attrName>ppt_x</p:attrName>
                                        </p:attrNameLst>
                                      </p:cBhvr>
                                      <p:tavLst>
                                        <p:tav tm="0">
                                          <p:val>
                                            <p:strVal val="#ppt_x"/>
                                          </p:val>
                                        </p:tav>
                                        <p:tav tm="100000">
                                          <p:val>
                                            <p:strVal val="#ppt_x"/>
                                          </p:val>
                                        </p:tav>
                                      </p:tavLst>
                                    </p:anim>
                                    <p:anim calcmode="lin" valueType="num">
                                      <p:cBhvr additive="base">
                                        <p:cTn id="88" dur="500" fill="hold"/>
                                        <p:tgtEl>
                                          <p:spTgt spid="5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additive="base">
                                        <p:cTn id="91" dur="500" fill="hold"/>
                                        <p:tgtEl>
                                          <p:spTgt spid="53"/>
                                        </p:tgtEl>
                                        <p:attrNameLst>
                                          <p:attrName>ppt_x</p:attrName>
                                        </p:attrNameLst>
                                      </p:cBhvr>
                                      <p:tavLst>
                                        <p:tav tm="0">
                                          <p:val>
                                            <p:strVal val="#ppt_x"/>
                                          </p:val>
                                        </p:tav>
                                        <p:tav tm="100000">
                                          <p:val>
                                            <p:strVal val="#ppt_x"/>
                                          </p:val>
                                        </p:tav>
                                      </p:tavLst>
                                    </p:anim>
                                    <p:anim calcmode="lin" valueType="num">
                                      <p:cBhvr additive="base">
                                        <p:cTn id="92" dur="500" fill="hold"/>
                                        <p:tgtEl>
                                          <p:spTgt spid="5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fill="hold"/>
                                        <p:tgtEl>
                                          <p:spTgt spid="49"/>
                                        </p:tgtEl>
                                        <p:attrNameLst>
                                          <p:attrName>ppt_x</p:attrName>
                                        </p:attrNameLst>
                                      </p:cBhvr>
                                      <p:tavLst>
                                        <p:tav tm="0">
                                          <p:val>
                                            <p:strVal val="#ppt_x"/>
                                          </p:val>
                                        </p:tav>
                                        <p:tav tm="100000">
                                          <p:val>
                                            <p:strVal val="#ppt_x"/>
                                          </p:val>
                                        </p:tav>
                                      </p:tavLst>
                                    </p:anim>
                                    <p:anim calcmode="lin" valueType="num">
                                      <p:cBhvr additive="base">
                                        <p:cTn id="9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additive="base">
                                        <p:cTn id="105" dur="500" fill="hold"/>
                                        <p:tgtEl>
                                          <p:spTgt spid="36"/>
                                        </p:tgtEl>
                                        <p:attrNameLst>
                                          <p:attrName>ppt_x</p:attrName>
                                        </p:attrNameLst>
                                      </p:cBhvr>
                                      <p:tavLst>
                                        <p:tav tm="0">
                                          <p:val>
                                            <p:strVal val="#ppt_x"/>
                                          </p:val>
                                        </p:tav>
                                        <p:tav tm="100000">
                                          <p:val>
                                            <p:strVal val="#ppt_x"/>
                                          </p:val>
                                        </p:tav>
                                      </p:tavLst>
                                    </p:anim>
                                    <p:anim calcmode="lin" valueType="num">
                                      <p:cBhvr additive="base">
                                        <p:cTn id="106" dur="500" fill="hold"/>
                                        <p:tgtEl>
                                          <p:spTgt spid="36"/>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additive="base">
                                        <p:cTn id="119" dur="500" fill="hold"/>
                                        <p:tgtEl>
                                          <p:spTgt spid="24"/>
                                        </p:tgtEl>
                                        <p:attrNameLst>
                                          <p:attrName>ppt_x</p:attrName>
                                        </p:attrNameLst>
                                      </p:cBhvr>
                                      <p:tavLst>
                                        <p:tav tm="0">
                                          <p:val>
                                            <p:strVal val="#ppt_x"/>
                                          </p:val>
                                        </p:tav>
                                        <p:tav tm="100000">
                                          <p:val>
                                            <p:strVal val="#ppt_x"/>
                                          </p:val>
                                        </p:tav>
                                      </p:tavLst>
                                    </p:anim>
                                    <p:anim calcmode="lin" valueType="num">
                                      <p:cBhvr additive="base">
                                        <p:cTn id="1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additive="base">
                                        <p:cTn id="125" dur="500" fill="hold"/>
                                        <p:tgtEl>
                                          <p:spTgt spid="29"/>
                                        </p:tgtEl>
                                        <p:attrNameLst>
                                          <p:attrName>ppt_x</p:attrName>
                                        </p:attrNameLst>
                                      </p:cBhvr>
                                      <p:tavLst>
                                        <p:tav tm="0">
                                          <p:val>
                                            <p:strVal val="#ppt_x"/>
                                          </p:val>
                                        </p:tav>
                                        <p:tav tm="100000">
                                          <p:val>
                                            <p:strVal val="#ppt_x"/>
                                          </p:val>
                                        </p:tav>
                                      </p:tavLst>
                                    </p:anim>
                                    <p:anim calcmode="lin" valueType="num">
                                      <p:cBhvr additive="base">
                                        <p:cTn id="126" dur="500" fill="hold"/>
                                        <p:tgtEl>
                                          <p:spTgt spid="2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7"/>
                                        </p:tgtEl>
                                        <p:attrNameLst>
                                          <p:attrName>style.visibility</p:attrName>
                                        </p:attrNameLst>
                                      </p:cBhvr>
                                      <p:to>
                                        <p:strVal val="visible"/>
                                      </p:to>
                                    </p:set>
                                    <p:anim calcmode="lin" valueType="num">
                                      <p:cBhvr additive="base">
                                        <p:cTn id="129" dur="500" fill="hold"/>
                                        <p:tgtEl>
                                          <p:spTgt spid="37"/>
                                        </p:tgtEl>
                                        <p:attrNameLst>
                                          <p:attrName>ppt_x</p:attrName>
                                        </p:attrNameLst>
                                      </p:cBhvr>
                                      <p:tavLst>
                                        <p:tav tm="0">
                                          <p:val>
                                            <p:strVal val="#ppt_x"/>
                                          </p:val>
                                        </p:tav>
                                        <p:tav tm="100000">
                                          <p:val>
                                            <p:strVal val="#ppt_x"/>
                                          </p:val>
                                        </p:tav>
                                      </p:tavLst>
                                    </p:anim>
                                    <p:anim calcmode="lin" valueType="num">
                                      <p:cBhvr additive="base">
                                        <p:cTn id="130" dur="500" fill="hold"/>
                                        <p:tgtEl>
                                          <p:spTgt spid="37"/>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2"/>
                                        </p:tgtEl>
                                        <p:attrNameLst>
                                          <p:attrName>style.visibility</p:attrName>
                                        </p:attrNameLst>
                                      </p:cBhvr>
                                      <p:to>
                                        <p:strVal val="visible"/>
                                      </p:to>
                                    </p:set>
                                    <p:anim calcmode="lin" valueType="num">
                                      <p:cBhvr additive="base">
                                        <p:cTn id="141" dur="500" fill="hold"/>
                                        <p:tgtEl>
                                          <p:spTgt spid="42"/>
                                        </p:tgtEl>
                                        <p:attrNameLst>
                                          <p:attrName>ppt_x</p:attrName>
                                        </p:attrNameLst>
                                      </p:cBhvr>
                                      <p:tavLst>
                                        <p:tav tm="0">
                                          <p:val>
                                            <p:strVal val="#ppt_x"/>
                                          </p:val>
                                        </p:tav>
                                        <p:tav tm="100000">
                                          <p:val>
                                            <p:strVal val="#ppt_x"/>
                                          </p:val>
                                        </p:tav>
                                      </p:tavLst>
                                    </p:anim>
                                    <p:anim calcmode="lin" valueType="num">
                                      <p:cBhvr additive="base">
                                        <p:cTn id="142" dur="500" fill="hold"/>
                                        <p:tgtEl>
                                          <p:spTgt spid="42"/>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47"/>
                                        </p:tgtEl>
                                        <p:attrNameLst>
                                          <p:attrName>style.visibility</p:attrName>
                                        </p:attrNameLst>
                                      </p:cBhvr>
                                      <p:to>
                                        <p:strVal val="visible"/>
                                      </p:to>
                                    </p:set>
                                    <p:anim calcmode="lin" valueType="num">
                                      <p:cBhvr additive="base">
                                        <p:cTn id="145" dur="500" fill="hold"/>
                                        <p:tgtEl>
                                          <p:spTgt spid="47"/>
                                        </p:tgtEl>
                                        <p:attrNameLst>
                                          <p:attrName>ppt_x</p:attrName>
                                        </p:attrNameLst>
                                      </p:cBhvr>
                                      <p:tavLst>
                                        <p:tav tm="0">
                                          <p:val>
                                            <p:strVal val="#ppt_x"/>
                                          </p:val>
                                        </p:tav>
                                        <p:tav tm="100000">
                                          <p:val>
                                            <p:strVal val="#ppt_x"/>
                                          </p:val>
                                        </p:tav>
                                      </p:tavLst>
                                    </p:anim>
                                    <p:anim calcmode="lin" valueType="num">
                                      <p:cBhvr additive="base">
                                        <p:cTn id="146" dur="500" fill="hold"/>
                                        <p:tgtEl>
                                          <p:spTgt spid="47"/>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48"/>
                                        </p:tgtEl>
                                        <p:attrNameLst>
                                          <p:attrName>style.visibility</p:attrName>
                                        </p:attrNameLst>
                                      </p:cBhvr>
                                      <p:to>
                                        <p:strVal val="visible"/>
                                      </p:to>
                                    </p:set>
                                    <p:anim calcmode="lin" valueType="num">
                                      <p:cBhvr additive="base">
                                        <p:cTn id="149" dur="500" fill="hold"/>
                                        <p:tgtEl>
                                          <p:spTgt spid="48"/>
                                        </p:tgtEl>
                                        <p:attrNameLst>
                                          <p:attrName>ppt_x</p:attrName>
                                        </p:attrNameLst>
                                      </p:cBhvr>
                                      <p:tavLst>
                                        <p:tav tm="0">
                                          <p:val>
                                            <p:strVal val="#ppt_x"/>
                                          </p:val>
                                        </p:tav>
                                        <p:tav tm="100000">
                                          <p:val>
                                            <p:strVal val="#ppt_x"/>
                                          </p:val>
                                        </p:tav>
                                      </p:tavLst>
                                    </p:anim>
                                    <p:anim calcmode="lin" valueType="num">
                                      <p:cBhvr additive="base">
                                        <p:cTn id="15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18"/>
                                        </p:tgtEl>
                                        <p:attrNameLst>
                                          <p:attrName>style.visibility</p:attrName>
                                        </p:attrNameLst>
                                      </p:cBhvr>
                                      <p:to>
                                        <p:strVal val="visible"/>
                                      </p:to>
                                    </p:set>
                                    <p:anim calcmode="lin" valueType="num">
                                      <p:cBhvr additive="base">
                                        <p:cTn id="155" dur="500" fill="hold"/>
                                        <p:tgtEl>
                                          <p:spTgt spid="18"/>
                                        </p:tgtEl>
                                        <p:attrNameLst>
                                          <p:attrName>ppt_x</p:attrName>
                                        </p:attrNameLst>
                                      </p:cBhvr>
                                      <p:tavLst>
                                        <p:tav tm="0">
                                          <p:val>
                                            <p:strVal val="#ppt_x"/>
                                          </p:val>
                                        </p:tav>
                                        <p:tav tm="100000">
                                          <p:val>
                                            <p:strVal val="#ppt_x"/>
                                          </p:val>
                                        </p:tav>
                                      </p:tavLst>
                                    </p:anim>
                                    <p:anim calcmode="lin" valueType="num">
                                      <p:cBhvr additive="base">
                                        <p:cTn id="156" dur="500" fill="hold"/>
                                        <p:tgtEl>
                                          <p:spTgt spid="1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3"/>
                                        </p:tgtEl>
                                        <p:attrNameLst>
                                          <p:attrName>style.visibility</p:attrName>
                                        </p:attrNameLst>
                                      </p:cBhvr>
                                      <p:to>
                                        <p:strVal val="visible"/>
                                      </p:to>
                                    </p:set>
                                    <p:anim calcmode="lin" valueType="num">
                                      <p:cBhvr additive="base">
                                        <p:cTn id="159" dur="500" fill="hold"/>
                                        <p:tgtEl>
                                          <p:spTgt spid="3"/>
                                        </p:tgtEl>
                                        <p:attrNameLst>
                                          <p:attrName>ppt_x</p:attrName>
                                        </p:attrNameLst>
                                      </p:cBhvr>
                                      <p:tavLst>
                                        <p:tav tm="0">
                                          <p:val>
                                            <p:strVal val="#ppt_x"/>
                                          </p:val>
                                        </p:tav>
                                        <p:tav tm="100000">
                                          <p:val>
                                            <p:strVal val="#ppt_x"/>
                                          </p:val>
                                        </p:tav>
                                      </p:tavLst>
                                    </p:anim>
                                    <p:anim calcmode="lin" valueType="num">
                                      <p:cBhvr additive="base">
                                        <p:cTn id="160" dur="500" fill="hold"/>
                                        <p:tgtEl>
                                          <p:spTgt spid="3"/>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4"/>
                                        </p:tgtEl>
                                        <p:attrNameLst>
                                          <p:attrName>style.visibility</p:attrName>
                                        </p:attrNameLst>
                                      </p:cBhvr>
                                      <p:to>
                                        <p:strVal val="visible"/>
                                      </p:to>
                                    </p:set>
                                    <p:anim calcmode="lin" valueType="num">
                                      <p:cBhvr additive="base">
                                        <p:cTn id="163" dur="500" fill="hold"/>
                                        <p:tgtEl>
                                          <p:spTgt spid="14"/>
                                        </p:tgtEl>
                                        <p:attrNameLst>
                                          <p:attrName>ppt_x</p:attrName>
                                        </p:attrNameLst>
                                      </p:cBhvr>
                                      <p:tavLst>
                                        <p:tav tm="0">
                                          <p:val>
                                            <p:strVal val="#ppt_x"/>
                                          </p:val>
                                        </p:tav>
                                        <p:tav tm="100000">
                                          <p:val>
                                            <p:strVal val="#ppt_x"/>
                                          </p:val>
                                        </p:tav>
                                      </p:tavLst>
                                    </p:anim>
                                    <p:anim calcmode="lin" valueType="num">
                                      <p:cBhvr additive="base">
                                        <p:cTn id="16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1"/>
                                        </p:tgtEl>
                                        <p:attrNameLst>
                                          <p:attrName>style.visibility</p:attrName>
                                        </p:attrNameLst>
                                      </p:cBhvr>
                                      <p:to>
                                        <p:strVal val="visible"/>
                                      </p:to>
                                    </p:set>
                                    <p:anim calcmode="lin" valueType="num">
                                      <p:cBhvr additive="base">
                                        <p:cTn id="169" dur="500" fill="hold"/>
                                        <p:tgtEl>
                                          <p:spTgt spid="21"/>
                                        </p:tgtEl>
                                        <p:attrNameLst>
                                          <p:attrName>ppt_x</p:attrName>
                                        </p:attrNameLst>
                                      </p:cBhvr>
                                      <p:tavLst>
                                        <p:tav tm="0">
                                          <p:val>
                                            <p:strVal val="#ppt_x"/>
                                          </p:val>
                                        </p:tav>
                                        <p:tav tm="100000">
                                          <p:val>
                                            <p:strVal val="#ppt_x"/>
                                          </p:val>
                                        </p:tav>
                                      </p:tavLst>
                                    </p:anim>
                                    <p:anim calcmode="lin" valueType="num">
                                      <p:cBhvr additive="base">
                                        <p:cTn id="170" dur="500" fill="hold"/>
                                        <p:tgtEl>
                                          <p:spTgt spid="21"/>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1"/>
                                        </p:tgtEl>
                                        <p:attrNameLst>
                                          <p:attrName>style.visibility</p:attrName>
                                        </p:attrNameLst>
                                      </p:cBhvr>
                                      <p:to>
                                        <p:strVal val="visible"/>
                                      </p:to>
                                    </p:set>
                                    <p:anim calcmode="lin" valueType="num">
                                      <p:cBhvr additive="base">
                                        <p:cTn id="173" dur="500" fill="hold"/>
                                        <p:tgtEl>
                                          <p:spTgt spid="11"/>
                                        </p:tgtEl>
                                        <p:attrNameLst>
                                          <p:attrName>ppt_x</p:attrName>
                                        </p:attrNameLst>
                                      </p:cBhvr>
                                      <p:tavLst>
                                        <p:tav tm="0">
                                          <p:val>
                                            <p:strVal val="#ppt_x"/>
                                          </p:val>
                                        </p:tav>
                                        <p:tav tm="100000">
                                          <p:val>
                                            <p:strVal val="#ppt_x"/>
                                          </p:val>
                                        </p:tav>
                                      </p:tavLst>
                                    </p:anim>
                                    <p:anim calcmode="lin" valueType="num">
                                      <p:cBhvr additive="base">
                                        <p:cTn id="174" dur="500" fill="hold"/>
                                        <p:tgtEl>
                                          <p:spTgt spid="11"/>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5"/>
                                        </p:tgtEl>
                                        <p:attrNameLst>
                                          <p:attrName>style.visibility</p:attrName>
                                        </p:attrNameLst>
                                      </p:cBhvr>
                                      <p:to>
                                        <p:strVal val="visible"/>
                                      </p:to>
                                    </p:set>
                                    <p:anim calcmode="lin" valueType="num">
                                      <p:cBhvr additive="base">
                                        <p:cTn id="177" dur="500" fill="hold"/>
                                        <p:tgtEl>
                                          <p:spTgt spid="15"/>
                                        </p:tgtEl>
                                        <p:attrNameLst>
                                          <p:attrName>ppt_x</p:attrName>
                                        </p:attrNameLst>
                                      </p:cBhvr>
                                      <p:tavLst>
                                        <p:tav tm="0">
                                          <p:val>
                                            <p:strVal val="#ppt_x"/>
                                          </p:val>
                                        </p:tav>
                                        <p:tav tm="100000">
                                          <p:val>
                                            <p:strVal val="#ppt_x"/>
                                          </p:val>
                                        </p:tav>
                                      </p:tavLst>
                                    </p:anim>
                                    <p:anim calcmode="lin" valueType="num">
                                      <p:cBhvr additive="base">
                                        <p:cTn id="1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22"/>
                                        </p:tgtEl>
                                        <p:attrNameLst>
                                          <p:attrName>style.visibility</p:attrName>
                                        </p:attrNameLst>
                                      </p:cBhvr>
                                      <p:to>
                                        <p:strVal val="visible"/>
                                      </p:to>
                                    </p:set>
                                    <p:anim calcmode="lin" valueType="num">
                                      <p:cBhvr additive="base">
                                        <p:cTn id="183" dur="500" fill="hold"/>
                                        <p:tgtEl>
                                          <p:spTgt spid="22"/>
                                        </p:tgtEl>
                                        <p:attrNameLst>
                                          <p:attrName>ppt_x</p:attrName>
                                        </p:attrNameLst>
                                      </p:cBhvr>
                                      <p:tavLst>
                                        <p:tav tm="0">
                                          <p:val>
                                            <p:strVal val="#ppt_x"/>
                                          </p:val>
                                        </p:tav>
                                        <p:tav tm="100000">
                                          <p:val>
                                            <p:strVal val="#ppt_x"/>
                                          </p:val>
                                        </p:tav>
                                      </p:tavLst>
                                    </p:anim>
                                    <p:anim calcmode="lin" valueType="num">
                                      <p:cBhvr additive="base">
                                        <p:cTn id="184" dur="500" fill="hold"/>
                                        <p:tgtEl>
                                          <p:spTgt spid="22"/>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7"/>
                                        </p:tgtEl>
                                        <p:attrNameLst>
                                          <p:attrName>style.visibility</p:attrName>
                                        </p:attrNameLst>
                                      </p:cBhvr>
                                      <p:to>
                                        <p:strVal val="visible"/>
                                      </p:to>
                                    </p:set>
                                    <p:anim calcmode="lin" valueType="num">
                                      <p:cBhvr additive="base">
                                        <p:cTn id="187" dur="500" fill="hold"/>
                                        <p:tgtEl>
                                          <p:spTgt spid="7"/>
                                        </p:tgtEl>
                                        <p:attrNameLst>
                                          <p:attrName>ppt_x</p:attrName>
                                        </p:attrNameLst>
                                      </p:cBhvr>
                                      <p:tavLst>
                                        <p:tav tm="0">
                                          <p:val>
                                            <p:strVal val="#ppt_x"/>
                                          </p:val>
                                        </p:tav>
                                        <p:tav tm="100000">
                                          <p:val>
                                            <p:strVal val="#ppt_x"/>
                                          </p:val>
                                        </p:tav>
                                      </p:tavLst>
                                    </p:anim>
                                    <p:anim calcmode="lin" valueType="num">
                                      <p:cBhvr additive="base">
                                        <p:cTn id="188" dur="500" fill="hold"/>
                                        <p:tgtEl>
                                          <p:spTgt spid="7"/>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19"/>
                                        </p:tgtEl>
                                        <p:attrNameLst>
                                          <p:attrName>style.visibility</p:attrName>
                                        </p:attrNameLst>
                                      </p:cBhvr>
                                      <p:to>
                                        <p:strVal val="visible"/>
                                      </p:to>
                                    </p:set>
                                    <p:anim calcmode="lin" valueType="num">
                                      <p:cBhvr additive="base">
                                        <p:cTn id="191" dur="500" fill="hold"/>
                                        <p:tgtEl>
                                          <p:spTgt spid="19"/>
                                        </p:tgtEl>
                                        <p:attrNameLst>
                                          <p:attrName>ppt_x</p:attrName>
                                        </p:attrNameLst>
                                      </p:cBhvr>
                                      <p:tavLst>
                                        <p:tav tm="0">
                                          <p:val>
                                            <p:strVal val="#ppt_x"/>
                                          </p:val>
                                        </p:tav>
                                        <p:tav tm="100000">
                                          <p:val>
                                            <p:strVal val="#ppt_x"/>
                                          </p:val>
                                        </p:tav>
                                      </p:tavLst>
                                    </p:anim>
                                    <p:anim calcmode="lin" valueType="num">
                                      <p:cBhvr additive="base">
                                        <p:cTn id="1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nodeType="clickEffect">
                                  <p:stCondLst>
                                    <p:cond delay="0"/>
                                  </p:stCondLst>
                                  <p:childTnLst>
                                    <p:set>
                                      <p:cBhvr>
                                        <p:cTn id="196" dur="1" fill="hold">
                                          <p:stCondLst>
                                            <p:cond delay="0"/>
                                          </p:stCondLst>
                                        </p:cTn>
                                        <p:tgtEl>
                                          <p:spTgt spid="25"/>
                                        </p:tgtEl>
                                        <p:attrNameLst>
                                          <p:attrName>style.visibility</p:attrName>
                                        </p:attrNameLst>
                                      </p:cBhvr>
                                      <p:to>
                                        <p:strVal val="visible"/>
                                      </p:to>
                                    </p:set>
                                    <p:anim calcmode="lin" valueType="num">
                                      <p:cBhvr additive="base">
                                        <p:cTn id="197" dur="500" fill="hold"/>
                                        <p:tgtEl>
                                          <p:spTgt spid="25"/>
                                        </p:tgtEl>
                                        <p:attrNameLst>
                                          <p:attrName>ppt_x</p:attrName>
                                        </p:attrNameLst>
                                      </p:cBhvr>
                                      <p:tavLst>
                                        <p:tav tm="0">
                                          <p:val>
                                            <p:strVal val="#ppt_x"/>
                                          </p:val>
                                        </p:tav>
                                        <p:tav tm="100000">
                                          <p:val>
                                            <p:strVal val="#ppt_x"/>
                                          </p:val>
                                        </p:tav>
                                      </p:tavLst>
                                    </p:anim>
                                    <p:anim calcmode="lin" valueType="num">
                                      <p:cBhvr additive="base">
                                        <p:cTn id="198" dur="500" fill="hold"/>
                                        <p:tgtEl>
                                          <p:spTgt spid="25"/>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27"/>
                                        </p:tgtEl>
                                        <p:attrNameLst>
                                          <p:attrName>style.visibility</p:attrName>
                                        </p:attrNameLst>
                                      </p:cBhvr>
                                      <p:to>
                                        <p:strVal val="visible"/>
                                      </p:to>
                                    </p:set>
                                    <p:anim calcmode="lin" valueType="num">
                                      <p:cBhvr additive="base">
                                        <p:cTn id="201" dur="500" fill="hold"/>
                                        <p:tgtEl>
                                          <p:spTgt spid="27"/>
                                        </p:tgtEl>
                                        <p:attrNameLst>
                                          <p:attrName>ppt_x</p:attrName>
                                        </p:attrNameLst>
                                      </p:cBhvr>
                                      <p:tavLst>
                                        <p:tav tm="0">
                                          <p:val>
                                            <p:strVal val="#ppt_x"/>
                                          </p:val>
                                        </p:tav>
                                        <p:tav tm="100000">
                                          <p:val>
                                            <p:strVal val="#ppt_x"/>
                                          </p:val>
                                        </p:tav>
                                      </p:tavLst>
                                    </p:anim>
                                    <p:anim calcmode="lin" valueType="num">
                                      <p:cBhvr additive="base">
                                        <p:cTn id="20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nodeType="clickEffect">
                                  <p:stCondLst>
                                    <p:cond delay="0"/>
                                  </p:stCondLst>
                                  <p:childTnLst>
                                    <p:set>
                                      <p:cBhvr>
                                        <p:cTn id="206" dur="1" fill="hold">
                                          <p:stCondLst>
                                            <p:cond delay="0"/>
                                          </p:stCondLst>
                                        </p:cTn>
                                        <p:tgtEl>
                                          <p:spTgt spid="41"/>
                                        </p:tgtEl>
                                        <p:attrNameLst>
                                          <p:attrName>style.visibility</p:attrName>
                                        </p:attrNameLst>
                                      </p:cBhvr>
                                      <p:to>
                                        <p:strVal val="visible"/>
                                      </p:to>
                                    </p:set>
                                    <p:anim calcmode="lin" valueType="num">
                                      <p:cBhvr additive="base">
                                        <p:cTn id="207" dur="500" fill="hold"/>
                                        <p:tgtEl>
                                          <p:spTgt spid="41"/>
                                        </p:tgtEl>
                                        <p:attrNameLst>
                                          <p:attrName>ppt_x</p:attrName>
                                        </p:attrNameLst>
                                      </p:cBhvr>
                                      <p:tavLst>
                                        <p:tav tm="0">
                                          <p:val>
                                            <p:strVal val="#ppt_x"/>
                                          </p:val>
                                        </p:tav>
                                        <p:tav tm="100000">
                                          <p:val>
                                            <p:strVal val="#ppt_x"/>
                                          </p:val>
                                        </p:tav>
                                      </p:tavLst>
                                    </p:anim>
                                    <p:anim calcmode="lin" valueType="num">
                                      <p:cBhvr additive="base">
                                        <p:cTn id="20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nodeType="clickEffect">
                                  <p:stCondLst>
                                    <p:cond delay="0"/>
                                  </p:stCondLst>
                                  <p:childTnLst>
                                    <p:set>
                                      <p:cBhvr>
                                        <p:cTn id="212" dur="1" fill="hold">
                                          <p:stCondLst>
                                            <p:cond delay="0"/>
                                          </p:stCondLst>
                                        </p:cTn>
                                        <p:tgtEl>
                                          <p:spTgt spid="45"/>
                                        </p:tgtEl>
                                        <p:attrNameLst>
                                          <p:attrName>style.visibility</p:attrName>
                                        </p:attrNameLst>
                                      </p:cBhvr>
                                      <p:to>
                                        <p:strVal val="visible"/>
                                      </p:to>
                                    </p:set>
                                    <p:anim calcmode="lin" valueType="num">
                                      <p:cBhvr additive="base">
                                        <p:cTn id="213" dur="500" fill="hold"/>
                                        <p:tgtEl>
                                          <p:spTgt spid="45"/>
                                        </p:tgtEl>
                                        <p:attrNameLst>
                                          <p:attrName>ppt_x</p:attrName>
                                        </p:attrNameLst>
                                      </p:cBhvr>
                                      <p:tavLst>
                                        <p:tav tm="0">
                                          <p:val>
                                            <p:strVal val="#ppt_x"/>
                                          </p:val>
                                        </p:tav>
                                        <p:tav tm="100000">
                                          <p:val>
                                            <p:strVal val="#ppt_x"/>
                                          </p:val>
                                        </p:tav>
                                      </p:tavLst>
                                    </p:anim>
                                    <p:anim calcmode="lin" valueType="num">
                                      <p:cBhvr additive="base">
                                        <p:cTn id="214" dur="500" fill="hold"/>
                                        <p:tgtEl>
                                          <p:spTgt spid="45"/>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46"/>
                                        </p:tgtEl>
                                        <p:attrNameLst>
                                          <p:attrName>style.visibility</p:attrName>
                                        </p:attrNameLst>
                                      </p:cBhvr>
                                      <p:to>
                                        <p:strVal val="visible"/>
                                      </p:to>
                                    </p:set>
                                    <p:anim calcmode="lin" valueType="num">
                                      <p:cBhvr additive="base">
                                        <p:cTn id="217" dur="500" fill="hold"/>
                                        <p:tgtEl>
                                          <p:spTgt spid="46"/>
                                        </p:tgtEl>
                                        <p:attrNameLst>
                                          <p:attrName>ppt_x</p:attrName>
                                        </p:attrNameLst>
                                      </p:cBhvr>
                                      <p:tavLst>
                                        <p:tav tm="0">
                                          <p:val>
                                            <p:strVal val="#ppt_x"/>
                                          </p:val>
                                        </p:tav>
                                        <p:tav tm="100000">
                                          <p:val>
                                            <p:strVal val="#ppt_x"/>
                                          </p:val>
                                        </p:tav>
                                      </p:tavLst>
                                    </p:anim>
                                    <p:anim calcmode="lin" valueType="num">
                                      <p:cBhvr additive="base">
                                        <p:cTn id="21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3" grpId="0"/>
      <p:bldP spid="46" grpId="0" animBg="1"/>
      <p:bldP spid="48" grpId="0"/>
      <p:bldP spid="37" grpId="0"/>
      <p:bldP spid="52" grpId="0" animBg="1"/>
      <p:bldP spid="53" grpId="0"/>
      <p:bldP spid="56" grpId="0"/>
      <p:bldP spid="5" grpId="0"/>
      <p:bldP spid="9" grpId="0"/>
      <p:bldP spid="16" grpId="0" animBg="1"/>
      <p:bldP spid="17" grpId="0" animBg="1"/>
      <p:bldP spid="3" grpId="0"/>
      <p:bldP spid="7" grpId="0"/>
      <p:bldP spid="11" grpId="0"/>
      <p:bldP spid="18" grpId="0" animBg="1"/>
      <p:bldP spid="21" grpId="0" animBg="1"/>
      <p:bldP spid="22" grpId="0" animBg="1"/>
      <p:bldP spid="27" grpId="0"/>
      <p:bldP spid="14" grpId="0"/>
      <p:bldP spid="15" grpId="0"/>
      <p:bldP spid="19" grpId="0"/>
      <p:bldP spid="20" grpId="0"/>
      <p:bldP spid="28" grpId="0"/>
      <p:bldP spid="29" grpId="0" animBg="1"/>
      <p:bldP spid="30" grpId="0"/>
      <p:bldP spid="32" grpId="0" animBg="1"/>
      <p:bldP spid="36"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ätvinklig triangel 5"/>
          <p:cNvSpPr/>
          <p:nvPr/>
        </p:nvSpPr>
        <p:spPr>
          <a:xfrm>
            <a:off x="4395429" y="2685397"/>
            <a:ext cx="3240360" cy="2348584"/>
          </a:xfrm>
          <a:custGeom>
            <a:avLst/>
            <a:gdLst>
              <a:gd name="connsiteX0" fmla="*/ 0 w 3096344"/>
              <a:gd name="connsiteY0" fmla="*/ 1728192 h 1728192"/>
              <a:gd name="connsiteX1" fmla="*/ 0 w 3096344"/>
              <a:gd name="connsiteY1" fmla="*/ 0 h 1728192"/>
              <a:gd name="connsiteX2" fmla="*/ 3096344 w 3096344"/>
              <a:gd name="connsiteY2" fmla="*/ 1728192 h 1728192"/>
              <a:gd name="connsiteX3" fmla="*/ 0 w 3096344"/>
              <a:gd name="connsiteY3" fmla="*/ 1728192 h 1728192"/>
              <a:gd name="connsiteX0" fmla="*/ 0 w 3096344"/>
              <a:gd name="connsiteY0" fmla="*/ 1691246 h 1691246"/>
              <a:gd name="connsiteX1" fmla="*/ 3057236 w 3096344"/>
              <a:gd name="connsiteY1" fmla="*/ 0 h 1691246"/>
              <a:gd name="connsiteX2" fmla="*/ 3096344 w 3096344"/>
              <a:gd name="connsiteY2" fmla="*/ 1691246 h 1691246"/>
              <a:gd name="connsiteX3" fmla="*/ 0 w 3096344"/>
              <a:gd name="connsiteY3" fmla="*/ 1691246 h 1691246"/>
              <a:gd name="connsiteX0" fmla="*/ 0 w 3059398"/>
              <a:gd name="connsiteY0" fmla="*/ 1691246 h 1709719"/>
              <a:gd name="connsiteX1" fmla="*/ 3057236 w 3059398"/>
              <a:gd name="connsiteY1" fmla="*/ 0 h 1709719"/>
              <a:gd name="connsiteX2" fmla="*/ 3059398 w 3059398"/>
              <a:gd name="connsiteY2" fmla="*/ 1709719 h 1709719"/>
              <a:gd name="connsiteX3" fmla="*/ 0 w 3059398"/>
              <a:gd name="connsiteY3" fmla="*/ 1691246 h 1709719"/>
            </a:gdLst>
            <a:ahLst/>
            <a:cxnLst>
              <a:cxn ang="0">
                <a:pos x="connsiteX0" y="connsiteY0"/>
              </a:cxn>
              <a:cxn ang="0">
                <a:pos x="connsiteX1" y="connsiteY1"/>
              </a:cxn>
              <a:cxn ang="0">
                <a:pos x="connsiteX2" y="connsiteY2"/>
              </a:cxn>
              <a:cxn ang="0">
                <a:pos x="connsiteX3" y="connsiteY3"/>
              </a:cxn>
            </a:cxnLst>
            <a:rect l="l" t="t" r="r" b="b"/>
            <a:pathLst>
              <a:path w="3059398" h="1709719">
                <a:moveTo>
                  <a:pt x="0" y="1691246"/>
                </a:moveTo>
                <a:lnTo>
                  <a:pt x="3057236" y="0"/>
                </a:lnTo>
                <a:cubicBezTo>
                  <a:pt x="3057957" y="569906"/>
                  <a:pt x="3058677" y="1139813"/>
                  <a:pt x="3059398" y="1709719"/>
                </a:cubicBezTo>
                <a:lnTo>
                  <a:pt x="0" y="1691246"/>
                </a:lnTo>
                <a:close/>
              </a:path>
            </a:pathLst>
          </a:custGeom>
          <a:gradFill flip="none" rotWithShape="1">
            <a:gsLst>
              <a:gs pos="65000">
                <a:srgbClr val="FF0000"/>
              </a:gs>
              <a:gs pos="100000">
                <a:srgbClr val="9CB86E"/>
              </a:gs>
              <a:gs pos="100000">
                <a:srgbClr val="156B13"/>
              </a:gs>
            </a:gsLst>
            <a:lin ang="10800000" scaled="1"/>
            <a:tileRect/>
          </a:gra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sv-SE">
              <a:solidFill>
                <a:srgbClr val="C00000"/>
              </a:solidFill>
            </a:endParaRPr>
          </a:p>
        </p:txBody>
      </p:sp>
      <p:sp>
        <p:nvSpPr>
          <p:cNvPr id="5" name="Rätvinklig triangel 6"/>
          <p:cNvSpPr/>
          <p:nvPr/>
        </p:nvSpPr>
        <p:spPr>
          <a:xfrm rot="10800000">
            <a:off x="4323418" y="2712142"/>
            <a:ext cx="3312368" cy="2321839"/>
          </a:xfrm>
          <a:custGeom>
            <a:avLst/>
            <a:gdLst>
              <a:gd name="connsiteX0" fmla="*/ 0 w 3096344"/>
              <a:gd name="connsiteY0" fmla="*/ 1691246 h 1691246"/>
              <a:gd name="connsiteX1" fmla="*/ 0 w 3096344"/>
              <a:gd name="connsiteY1" fmla="*/ 0 h 1691246"/>
              <a:gd name="connsiteX2" fmla="*/ 3096344 w 3096344"/>
              <a:gd name="connsiteY2" fmla="*/ 1691246 h 1691246"/>
              <a:gd name="connsiteX3" fmla="*/ 0 w 3096344"/>
              <a:gd name="connsiteY3" fmla="*/ 1691246 h 1691246"/>
              <a:gd name="connsiteX0" fmla="*/ 0 w 3096344"/>
              <a:gd name="connsiteY0" fmla="*/ 1663537 h 1663537"/>
              <a:gd name="connsiteX1" fmla="*/ 3057236 w 3096344"/>
              <a:gd name="connsiteY1" fmla="*/ 0 h 1663537"/>
              <a:gd name="connsiteX2" fmla="*/ 3096344 w 3096344"/>
              <a:gd name="connsiteY2" fmla="*/ 1663537 h 1663537"/>
              <a:gd name="connsiteX3" fmla="*/ 0 w 3096344"/>
              <a:gd name="connsiteY3" fmla="*/ 1663537 h 1663537"/>
              <a:gd name="connsiteX0" fmla="*/ 0 w 3096344"/>
              <a:gd name="connsiteY0" fmla="*/ 1691247 h 1691247"/>
              <a:gd name="connsiteX1" fmla="*/ 3094181 w 3096344"/>
              <a:gd name="connsiteY1" fmla="*/ 0 h 1691247"/>
              <a:gd name="connsiteX2" fmla="*/ 3096344 w 3096344"/>
              <a:gd name="connsiteY2" fmla="*/ 1691247 h 1691247"/>
              <a:gd name="connsiteX3" fmla="*/ 0 w 3096344"/>
              <a:gd name="connsiteY3" fmla="*/ 1691247 h 1691247"/>
            </a:gdLst>
            <a:ahLst/>
            <a:cxnLst>
              <a:cxn ang="0">
                <a:pos x="connsiteX0" y="connsiteY0"/>
              </a:cxn>
              <a:cxn ang="0">
                <a:pos x="connsiteX1" y="connsiteY1"/>
              </a:cxn>
              <a:cxn ang="0">
                <a:pos x="connsiteX2" y="connsiteY2"/>
              </a:cxn>
              <a:cxn ang="0">
                <a:pos x="connsiteX3" y="connsiteY3"/>
              </a:cxn>
            </a:cxnLst>
            <a:rect l="l" t="t" r="r" b="b"/>
            <a:pathLst>
              <a:path w="3096344" h="1691247">
                <a:moveTo>
                  <a:pt x="0" y="1691247"/>
                </a:moveTo>
                <a:lnTo>
                  <a:pt x="3094181" y="0"/>
                </a:lnTo>
                <a:lnTo>
                  <a:pt x="3096344" y="1691247"/>
                </a:lnTo>
                <a:lnTo>
                  <a:pt x="0" y="1691247"/>
                </a:lnTo>
                <a:close/>
              </a:path>
            </a:pathLst>
          </a:custGeom>
          <a:gradFill flip="none" rotWithShape="1">
            <a:gsLst>
              <a:gs pos="0">
                <a:srgbClr val="DDEBCF"/>
              </a:gs>
              <a:gs pos="23000">
                <a:srgbClr val="9CB86E"/>
              </a:gs>
              <a:gs pos="100000">
                <a:srgbClr val="156B13"/>
              </a:gs>
            </a:gsLst>
            <a:lin ang="18900000" scaled="1"/>
            <a:tileRect/>
          </a:gradFill>
          <a:ln>
            <a:solidFill>
              <a:schemeClr val="tx1">
                <a:lumMod val="95000"/>
                <a:lumOff val="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sv-SE" dirty="0"/>
          </a:p>
        </p:txBody>
      </p:sp>
      <p:sp>
        <p:nvSpPr>
          <p:cNvPr id="19" name="Högerböjd 18"/>
          <p:cNvSpPr/>
          <p:nvPr/>
        </p:nvSpPr>
        <p:spPr>
          <a:xfrm>
            <a:off x="962248" y="1064529"/>
            <a:ext cx="747685" cy="25430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20" name="Vänsterböjd 19"/>
          <p:cNvSpPr/>
          <p:nvPr/>
        </p:nvSpPr>
        <p:spPr>
          <a:xfrm>
            <a:off x="9580004" y="933049"/>
            <a:ext cx="894372" cy="29945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chemeClr val="tx1"/>
              </a:solidFill>
            </a:endParaRPr>
          </a:p>
        </p:txBody>
      </p:sp>
      <p:sp>
        <p:nvSpPr>
          <p:cNvPr id="2" name="textruta 1"/>
          <p:cNvSpPr txBox="1">
            <a:spLocks noChangeArrowheads="1"/>
          </p:cNvSpPr>
          <p:nvPr/>
        </p:nvSpPr>
        <p:spPr bwMode="auto">
          <a:xfrm>
            <a:off x="2999325" y="5093869"/>
            <a:ext cx="5465021" cy="461665"/>
          </a:xfrm>
          <a:prstGeom prst="rect">
            <a:avLst/>
          </a:prstGeom>
          <a:noFill/>
          <a:ln w="9525">
            <a:noFill/>
            <a:miter lim="800000"/>
            <a:headEnd/>
            <a:tailEnd/>
          </a:ln>
        </p:spPr>
        <p:txBody>
          <a:bodyPr wrap="none">
            <a:spAutoFit/>
          </a:bodyPr>
          <a:lstStyle/>
          <a:p>
            <a:pPr algn="ctr"/>
            <a:r>
              <a:rPr lang="sv-SE" sz="2400" b="1" dirty="0">
                <a:solidFill>
                  <a:srgbClr val="00B050"/>
                </a:solidFill>
              </a:rPr>
              <a:t>Rörelseriktningen är politiskt påverkbar !</a:t>
            </a:r>
            <a:r>
              <a:rPr lang="sv-SE" b="1" dirty="0"/>
              <a:t> </a:t>
            </a:r>
          </a:p>
        </p:txBody>
      </p:sp>
      <p:sp>
        <p:nvSpPr>
          <p:cNvPr id="12" name="textruta 11"/>
          <p:cNvSpPr txBox="1">
            <a:spLocks noChangeArrowheads="1"/>
          </p:cNvSpPr>
          <p:nvPr/>
        </p:nvSpPr>
        <p:spPr bwMode="auto">
          <a:xfrm>
            <a:off x="3315308" y="1410862"/>
            <a:ext cx="5149038" cy="1200329"/>
          </a:xfrm>
          <a:prstGeom prst="rect">
            <a:avLst/>
          </a:prstGeom>
          <a:noFill/>
          <a:ln w="9525">
            <a:noFill/>
            <a:miter lim="800000"/>
            <a:headEnd/>
            <a:tailEnd/>
          </a:ln>
        </p:spPr>
        <p:txBody>
          <a:bodyPr wrap="none">
            <a:spAutoFit/>
          </a:bodyPr>
          <a:lstStyle/>
          <a:p>
            <a:pPr algn="ctr"/>
            <a:r>
              <a:rPr lang="sv-SE" sz="4400" dirty="0">
                <a:latin typeface="Algerian" pitchFamily="82" charset="0"/>
              </a:rPr>
              <a:t>Spänningsfält</a:t>
            </a:r>
          </a:p>
          <a:p>
            <a:pPr algn="ctr"/>
            <a:r>
              <a:rPr lang="sv-SE" sz="2800" b="1" dirty="0">
                <a:latin typeface="Times New Roman" pitchFamily="18" charset="0"/>
                <a:cs typeface="Times New Roman" pitchFamily="18" charset="0"/>
              </a:rPr>
              <a:t>När det globala möter det lokala</a:t>
            </a:r>
          </a:p>
        </p:txBody>
      </p:sp>
      <p:sp>
        <p:nvSpPr>
          <p:cNvPr id="3" name="textruta 2"/>
          <p:cNvSpPr txBox="1"/>
          <p:nvPr/>
        </p:nvSpPr>
        <p:spPr>
          <a:xfrm>
            <a:off x="2239825" y="163296"/>
            <a:ext cx="2735043" cy="1169551"/>
          </a:xfrm>
          <a:prstGeom prst="rect">
            <a:avLst/>
          </a:prstGeom>
          <a:noFill/>
        </p:spPr>
        <p:txBody>
          <a:bodyPr wrap="none" rtlCol="0">
            <a:spAutoFit/>
          </a:bodyPr>
          <a:lstStyle/>
          <a:p>
            <a:pPr algn="ctr"/>
            <a:r>
              <a:rPr lang="sv-SE" sz="1400" b="1" dirty="0"/>
              <a:t>Statens förändrade roll</a:t>
            </a:r>
          </a:p>
          <a:p>
            <a:pPr algn="ctr"/>
            <a:r>
              <a:rPr lang="sv-SE" sz="1400" b="1" dirty="0">
                <a:solidFill>
                  <a:srgbClr val="FF0000"/>
                </a:solidFill>
                <a:latin typeface="Arial" panose="020B0604020202020204" pitchFamily="34" charset="0"/>
                <a:cs typeface="Arial" panose="020B0604020202020204" pitchFamily="34" charset="0"/>
              </a:rPr>
              <a:t>När</a:t>
            </a:r>
            <a:r>
              <a:rPr lang="sv-SE" sz="1400" b="1" dirty="0">
                <a:latin typeface="Arial" panose="020B0604020202020204" pitchFamily="34" charset="0"/>
                <a:cs typeface="Arial" panose="020B0604020202020204" pitchFamily="34" charset="0"/>
              </a:rPr>
              <a:t> </a:t>
            </a:r>
            <a:r>
              <a:rPr lang="sv-SE" sz="1400" b="1" dirty="0">
                <a:solidFill>
                  <a:srgbClr val="FF0000"/>
                </a:solidFill>
                <a:latin typeface="Arial" panose="020B0604020202020204" pitchFamily="34" charset="0"/>
                <a:cs typeface="Arial" panose="020B0604020202020204" pitchFamily="34" charset="0"/>
              </a:rPr>
              <a:t>staten drar sig tillbaka</a:t>
            </a:r>
            <a:r>
              <a:rPr lang="sv-SE" sz="1400" b="1" dirty="0">
                <a:latin typeface="Arial" panose="020B0604020202020204" pitchFamily="34" charset="0"/>
                <a:cs typeface="Arial" panose="020B0604020202020204" pitchFamily="34" charset="0"/>
              </a:rPr>
              <a:t> </a:t>
            </a:r>
          </a:p>
          <a:p>
            <a:pPr algn="ctr"/>
            <a:r>
              <a:rPr lang="sv-SE" sz="1400" b="1" dirty="0">
                <a:latin typeface="Arial" panose="020B0604020202020204" pitchFamily="34" charset="0"/>
                <a:cs typeface="Arial" panose="020B0604020202020204" pitchFamily="34" charset="0"/>
              </a:rPr>
              <a:t>från det politiska rummet </a:t>
            </a:r>
          </a:p>
          <a:p>
            <a:pPr algn="ctr"/>
            <a:r>
              <a:rPr lang="sv-SE" sz="1400" b="1" dirty="0">
                <a:solidFill>
                  <a:srgbClr val="FF0000"/>
                </a:solidFill>
                <a:latin typeface="Arial" panose="020B0604020202020204" pitchFamily="34" charset="0"/>
                <a:cs typeface="Arial" panose="020B0604020202020204" pitchFamily="34" charset="0"/>
              </a:rPr>
              <a:t>ökar utrymmet för kommuner </a:t>
            </a:r>
          </a:p>
          <a:p>
            <a:pPr algn="ctr"/>
            <a:r>
              <a:rPr lang="sv-SE" sz="1400" b="1" dirty="0">
                <a:latin typeface="Arial" panose="020B0604020202020204" pitchFamily="34" charset="0"/>
                <a:cs typeface="Arial" panose="020B0604020202020204" pitchFamily="34" charset="0"/>
              </a:rPr>
              <a:t>och deras nätverk.</a:t>
            </a:r>
          </a:p>
        </p:txBody>
      </p:sp>
      <p:sp>
        <p:nvSpPr>
          <p:cNvPr id="11" name="textruta 10"/>
          <p:cNvSpPr txBox="1"/>
          <p:nvPr/>
        </p:nvSpPr>
        <p:spPr>
          <a:xfrm>
            <a:off x="7113429" y="180234"/>
            <a:ext cx="2423035" cy="1015663"/>
          </a:xfrm>
          <a:prstGeom prst="rect">
            <a:avLst/>
          </a:prstGeom>
          <a:noFill/>
        </p:spPr>
        <p:txBody>
          <a:bodyPr wrap="none" rtlCol="0">
            <a:spAutoFit/>
          </a:bodyPr>
          <a:lstStyle/>
          <a:p>
            <a:pPr algn="ctr"/>
            <a:r>
              <a:rPr lang="sv-SE" sz="1400" b="1" dirty="0"/>
              <a:t>Urbaniseringens utmaningar</a:t>
            </a:r>
          </a:p>
          <a:p>
            <a:pPr algn="ctr"/>
            <a:r>
              <a:rPr lang="sv-SE" sz="1400" b="1" dirty="0"/>
              <a:t>Urbaniserings- och tillväxttakt</a:t>
            </a:r>
          </a:p>
          <a:p>
            <a:pPr algn="ctr"/>
            <a:r>
              <a:rPr lang="sv-SE" sz="1400" b="1" dirty="0">
                <a:solidFill>
                  <a:srgbClr val="FF0000"/>
                </a:solidFill>
                <a:latin typeface="Arial" panose="020B0604020202020204" pitchFamily="34" charset="0"/>
                <a:cs typeface="Arial" panose="020B0604020202020204" pitchFamily="34" charset="0"/>
              </a:rPr>
              <a:t>Finansieringsgap</a:t>
            </a:r>
          </a:p>
          <a:p>
            <a:pPr algn="ctr"/>
            <a:r>
              <a:rPr lang="sv-SE" sz="1400" b="1" dirty="0">
                <a:solidFill>
                  <a:srgbClr val="FF0000"/>
                </a:solidFill>
                <a:latin typeface="Arial" panose="020B0604020202020204" pitchFamily="34" charset="0"/>
                <a:cs typeface="Arial" panose="020B0604020202020204" pitchFamily="34" charset="0"/>
              </a:rPr>
              <a:t>Inkomst- hälsoklyftor</a:t>
            </a:r>
            <a:r>
              <a:rPr lang="sv-SE" b="1" dirty="0">
                <a:solidFill>
                  <a:srgbClr val="FF0000"/>
                </a:solidFill>
              </a:rPr>
              <a:t> </a:t>
            </a:r>
            <a:endParaRPr lang="sv-SE" dirty="0">
              <a:solidFill>
                <a:srgbClr val="FF0000"/>
              </a:solidFill>
            </a:endParaRPr>
          </a:p>
        </p:txBody>
      </p:sp>
      <p:sp>
        <p:nvSpPr>
          <p:cNvPr id="13" name="textruta 12"/>
          <p:cNvSpPr txBox="1">
            <a:spLocks noChangeArrowheads="1"/>
          </p:cNvSpPr>
          <p:nvPr/>
        </p:nvSpPr>
        <p:spPr bwMode="auto">
          <a:xfrm>
            <a:off x="1767358" y="3367558"/>
            <a:ext cx="2370326" cy="830997"/>
          </a:xfrm>
          <a:prstGeom prst="rect">
            <a:avLst/>
          </a:prstGeom>
          <a:noFill/>
          <a:ln w="9525">
            <a:noFill/>
            <a:miter lim="800000"/>
            <a:headEnd/>
            <a:tailEnd/>
          </a:ln>
        </p:spPr>
        <p:txBody>
          <a:bodyPr wrap="square">
            <a:spAutoFit/>
          </a:bodyPr>
          <a:lstStyle/>
          <a:p>
            <a:pPr algn="ctr"/>
            <a:r>
              <a:rPr lang="en-US" sz="1600" b="1" dirty="0" err="1">
                <a:latin typeface="Calibri" pitchFamily="34" charset="0"/>
              </a:rPr>
              <a:t>Kommunen</a:t>
            </a:r>
            <a:r>
              <a:rPr lang="en-US" sz="1600" b="1" dirty="0">
                <a:latin typeface="Calibri" pitchFamily="34" charset="0"/>
              </a:rPr>
              <a:t> </a:t>
            </a:r>
            <a:r>
              <a:rPr lang="en-US" sz="1600" b="1" dirty="0" err="1">
                <a:latin typeface="Calibri" pitchFamily="34" charset="0"/>
              </a:rPr>
              <a:t>som</a:t>
            </a:r>
            <a:r>
              <a:rPr lang="en-US" sz="1600" b="1" dirty="0">
                <a:latin typeface="Calibri" pitchFamily="34" charset="0"/>
              </a:rPr>
              <a:t> </a:t>
            </a:r>
            <a:r>
              <a:rPr lang="en-US" sz="1600" b="1" dirty="0" err="1">
                <a:latin typeface="Calibri" pitchFamily="34" charset="0"/>
              </a:rPr>
              <a:t>en</a:t>
            </a:r>
            <a:r>
              <a:rPr lang="en-US" sz="1600" b="1" dirty="0">
                <a:latin typeface="Calibri" pitchFamily="34" charset="0"/>
              </a:rPr>
              <a:t> </a:t>
            </a:r>
            <a:r>
              <a:rPr lang="en-US" sz="1600" b="1" dirty="0" err="1">
                <a:latin typeface="Calibri" pitchFamily="34" charset="0"/>
              </a:rPr>
              <a:t>lokal</a:t>
            </a:r>
            <a:r>
              <a:rPr lang="en-US" sz="1600" b="1" dirty="0">
                <a:latin typeface="Calibri" pitchFamily="34" charset="0"/>
              </a:rPr>
              <a:t> nod </a:t>
            </a:r>
            <a:r>
              <a:rPr lang="en-US" sz="1600" b="1" dirty="0" err="1">
                <a:latin typeface="Calibri" pitchFamily="34" charset="0"/>
              </a:rPr>
              <a:t>för</a:t>
            </a:r>
            <a:r>
              <a:rPr lang="en-US" sz="1600" b="1" dirty="0">
                <a:latin typeface="Calibri" pitchFamily="34" charset="0"/>
              </a:rPr>
              <a:t> </a:t>
            </a:r>
            <a:r>
              <a:rPr lang="en-US" sz="1600" b="1" dirty="0" err="1">
                <a:latin typeface="Calibri" pitchFamily="34" charset="0"/>
              </a:rPr>
              <a:t>hållbar</a:t>
            </a:r>
            <a:r>
              <a:rPr lang="en-US" sz="1600" b="1" dirty="0">
                <a:latin typeface="Calibri" pitchFamily="34" charset="0"/>
              </a:rPr>
              <a:t> </a:t>
            </a:r>
            <a:r>
              <a:rPr lang="en-US" sz="1600" b="1" dirty="0" err="1">
                <a:latin typeface="Calibri" pitchFamily="34" charset="0"/>
              </a:rPr>
              <a:t>utveckling</a:t>
            </a:r>
            <a:endParaRPr lang="en-US" sz="1600" b="1" dirty="0">
              <a:latin typeface="Calibri" pitchFamily="34" charset="0"/>
            </a:endParaRPr>
          </a:p>
          <a:p>
            <a:pPr algn="ctr"/>
            <a:r>
              <a:rPr lang="en-US" sz="1600" b="1" dirty="0" err="1">
                <a:latin typeface="Calibri" pitchFamily="34" charset="0"/>
              </a:rPr>
              <a:t>och</a:t>
            </a:r>
            <a:r>
              <a:rPr lang="en-US" sz="1600" b="1" dirty="0">
                <a:latin typeface="Calibri" pitchFamily="34" charset="0"/>
              </a:rPr>
              <a:t> global </a:t>
            </a:r>
            <a:r>
              <a:rPr lang="en-US" sz="1600" b="1" dirty="0" err="1">
                <a:latin typeface="Calibri" pitchFamily="34" charset="0"/>
              </a:rPr>
              <a:t>styrning</a:t>
            </a:r>
            <a:r>
              <a:rPr lang="en-US" sz="1600" b="1" dirty="0">
                <a:latin typeface="Calibri" pitchFamily="34" charset="0"/>
              </a:rPr>
              <a:t>…..</a:t>
            </a:r>
          </a:p>
        </p:txBody>
      </p:sp>
      <p:sp>
        <p:nvSpPr>
          <p:cNvPr id="14" name="textruta 13"/>
          <p:cNvSpPr txBox="1">
            <a:spLocks noChangeArrowheads="1"/>
          </p:cNvSpPr>
          <p:nvPr/>
        </p:nvSpPr>
        <p:spPr bwMode="auto">
          <a:xfrm>
            <a:off x="7792139" y="3176949"/>
            <a:ext cx="1353195" cy="1077218"/>
          </a:xfrm>
          <a:prstGeom prst="rect">
            <a:avLst/>
          </a:prstGeom>
          <a:noFill/>
          <a:ln w="9525">
            <a:noFill/>
            <a:miter lim="800000"/>
            <a:headEnd/>
            <a:tailEnd/>
          </a:ln>
        </p:spPr>
        <p:txBody>
          <a:bodyPr wrap="square">
            <a:spAutoFit/>
          </a:bodyPr>
          <a:lstStyle/>
          <a:p>
            <a:pPr algn="ctr"/>
            <a:r>
              <a:rPr lang="sv-SE" sz="1600" b="1" dirty="0">
                <a:latin typeface="Calibri" pitchFamily="34" charset="0"/>
              </a:rPr>
              <a:t>… eller</a:t>
            </a:r>
          </a:p>
          <a:p>
            <a:pPr algn="ctr"/>
            <a:r>
              <a:rPr lang="sv-SE" sz="1600" b="1" dirty="0">
                <a:latin typeface="Calibri" pitchFamily="34" charset="0"/>
              </a:rPr>
              <a:t>slagfält för</a:t>
            </a:r>
          </a:p>
          <a:p>
            <a:pPr algn="ctr"/>
            <a:r>
              <a:rPr lang="sv-SE" sz="1600" b="1" dirty="0">
                <a:latin typeface="Calibri" pitchFamily="34" charset="0"/>
              </a:rPr>
              <a:t>sociala konflikter</a:t>
            </a:r>
            <a:r>
              <a:rPr lang="sv-SE" sz="1600" dirty="0">
                <a:latin typeface="Calibri" pitchFamily="34" charset="0"/>
              </a:rPr>
              <a:t> </a:t>
            </a:r>
          </a:p>
        </p:txBody>
      </p:sp>
      <p:sp>
        <p:nvSpPr>
          <p:cNvPr id="15" name="textruta 5"/>
          <p:cNvSpPr txBox="1"/>
          <p:nvPr/>
        </p:nvSpPr>
        <p:spPr>
          <a:xfrm>
            <a:off x="2628622" y="5527518"/>
            <a:ext cx="5779146" cy="923330"/>
          </a:xfrm>
          <a:prstGeom prst="rect">
            <a:avLst/>
          </a:prstGeom>
          <a:noFill/>
        </p:spPr>
        <p:txBody>
          <a:bodyPr wrap="none" rtlCol="0">
            <a:spAutoFit/>
          </a:bodyPr>
          <a:lstStyle/>
          <a:p>
            <a:pPr algn="ctr"/>
            <a:r>
              <a:rPr lang="sv-SE" b="1" i="1" dirty="0">
                <a:solidFill>
                  <a:srgbClr val="FF0000"/>
                </a:solidFill>
              </a:rPr>
              <a:t>Förmågan att hantera:</a:t>
            </a:r>
          </a:p>
          <a:p>
            <a:pPr algn="ctr"/>
            <a:r>
              <a:rPr lang="sv-SE" b="1" dirty="0">
                <a:solidFill>
                  <a:srgbClr val="FF0000"/>
                </a:solidFill>
                <a:latin typeface="Algerian" panose="04020705040A02060702" pitchFamily="82" charset="0"/>
              </a:rPr>
              <a:t>Samhällsproblemens komplexitet OCH</a:t>
            </a:r>
            <a:endParaRPr lang="sv-SE" b="1" dirty="0">
              <a:solidFill>
                <a:srgbClr val="FF0000"/>
              </a:solidFill>
            </a:endParaRPr>
          </a:p>
          <a:p>
            <a:pPr algn="ctr"/>
            <a:r>
              <a:rPr lang="sv-SE" b="1" dirty="0">
                <a:solidFill>
                  <a:srgbClr val="FF0000"/>
                </a:solidFill>
                <a:latin typeface="Algerian" panose="04020705040A02060702" pitchFamily="82" charset="0"/>
              </a:rPr>
              <a:t>den SOCIALA hållbarhetens olika dimensioner</a:t>
            </a:r>
          </a:p>
        </p:txBody>
      </p:sp>
      <p:sp>
        <p:nvSpPr>
          <p:cNvPr id="6" name="textruta 5">
            <a:extLst>
              <a:ext uri="{FF2B5EF4-FFF2-40B4-BE49-F238E27FC236}">
                <a16:creationId xmlns:a16="http://schemas.microsoft.com/office/drawing/2014/main" id="{74842E8F-B14B-A665-E5E9-B8E6A5114C45}"/>
              </a:ext>
            </a:extLst>
          </p:cNvPr>
          <p:cNvSpPr txBox="1"/>
          <p:nvPr/>
        </p:nvSpPr>
        <p:spPr>
          <a:xfrm rot="19580919">
            <a:off x="525307" y="4946749"/>
            <a:ext cx="2405623" cy="998607"/>
          </a:xfrm>
          <a:prstGeom prst="rect">
            <a:avLst/>
          </a:prstGeom>
          <a:solidFill>
            <a:srgbClr val="FFFF00"/>
          </a:solidFill>
        </p:spPr>
        <p:txBody>
          <a:bodyPr wrap="square" rtlCol="0">
            <a:spAutoFit/>
          </a:bodyPr>
          <a:lstStyle/>
          <a:p>
            <a:pPr algn="ctr">
              <a:lnSpc>
                <a:spcPts val="4000"/>
              </a:lnSpc>
            </a:pPr>
            <a:r>
              <a:rPr lang="sv-SE" sz="2800" b="1" dirty="0">
                <a:solidFill>
                  <a:srgbClr val="FF0000"/>
                </a:solidFill>
                <a:latin typeface="Monotype Corsiva" panose="03010101010201010101" pitchFamily="66" charset="0"/>
              </a:rPr>
              <a:t>Synvändor</a:t>
            </a:r>
          </a:p>
          <a:p>
            <a:pPr algn="ctr">
              <a:lnSpc>
                <a:spcPts val="1000"/>
              </a:lnSpc>
            </a:pPr>
            <a:r>
              <a:rPr lang="sv-SE" sz="1200" b="1" dirty="0">
                <a:solidFill>
                  <a:srgbClr val="FF0000"/>
                </a:solidFill>
              </a:rPr>
              <a:t>Utifrån  den sociala hållbarhetens </a:t>
            </a:r>
          </a:p>
          <a:p>
            <a:pPr algn="ctr">
              <a:lnSpc>
                <a:spcPts val="1000"/>
              </a:lnSpc>
            </a:pPr>
            <a:r>
              <a:rPr lang="sv-SE" sz="1200" b="1" dirty="0">
                <a:solidFill>
                  <a:srgbClr val="FF0000"/>
                </a:solidFill>
              </a:rPr>
              <a:t>tre värdegrunder och</a:t>
            </a:r>
          </a:p>
          <a:p>
            <a:pPr algn="ctr">
              <a:lnSpc>
                <a:spcPts val="1000"/>
              </a:lnSpc>
            </a:pPr>
            <a:r>
              <a:rPr lang="sv-SE" sz="1200" b="1" dirty="0">
                <a:solidFill>
                  <a:srgbClr val="FF0000"/>
                </a:solidFill>
              </a:rPr>
              <a:t> kommunernas tredubbla uppdrag</a:t>
            </a:r>
          </a:p>
        </p:txBody>
      </p:sp>
      <p:sp>
        <p:nvSpPr>
          <p:cNvPr id="8" name="textruta 7">
            <a:extLst>
              <a:ext uri="{FF2B5EF4-FFF2-40B4-BE49-F238E27FC236}">
                <a16:creationId xmlns:a16="http://schemas.microsoft.com/office/drawing/2014/main" id="{B2969C71-C623-6CF5-0D4B-3F4D971838BF}"/>
              </a:ext>
            </a:extLst>
          </p:cNvPr>
          <p:cNvSpPr txBox="1">
            <a:spLocks noChangeArrowheads="1"/>
          </p:cNvSpPr>
          <p:nvPr/>
        </p:nvSpPr>
        <p:spPr bwMode="auto">
          <a:xfrm>
            <a:off x="9682069" y="4631707"/>
            <a:ext cx="1026371" cy="369332"/>
          </a:xfrm>
          <a:prstGeom prst="rect">
            <a:avLst/>
          </a:prstGeom>
          <a:solidFill>
            <a:srgbClr val="FFFF00"/>
          </a:solidFill>
          <a:ln w="9525">
            <a:noFill/>
            <a:miter lim="800000"/>
            <a:headEnd/>
            <a:tailEnd/>
          </a:ln>
        </p:spPr>
        <p:txBody>
          <a:bodyPr wrap="none">
            <a:spAutoFit/>
          </a:bodyPr>
          <a:lstStyle/>
          <a:p>
            <a:r>
              <a:rPr lang="sv-SE" b="1" dirty="0">
                <a:solidFill>
                  <a:srgbClr val="FF0000"/>
                </a:solidFill>
                <a:latin typeface="Calibri" pitchFamily="34" charset="0"/>
              </a:rPr>
              <a:t>Säkerhet</a:t>
            </a:r>
          </a:p>
        </p:txBody>
      </p:sp>
      <p:sp>
        <p:nvSpPr>
          <p:cNvPr id="9" name="textruta 8">
            <a:extLst>
              <a:ext uri="{FF2B5EF4-FFF2-40B4-BE49-F238E27FC236}">
                <a16:creationId xmlns:a16="http://schemas.microsoft.com/office/drawing/2014/main" id="{B9986C87-A776-068F-7C3A-B9DDC68D0552}"/>
              </a:ext>
            </a:extLst>
          </p:cNvPr>
          <p:cNvSpPr txBox="1">
            <a:spLocks noChangeArrowheads="1"/>
          </p:cNvSpPr>
          <p:nvPr/>
        </p:nvSpPr>
        <p:spPr bwMode="auto">
          <a:xfrm>
            <a:off x="8213713" y="5628374"/>
            <a:ext cx="1234930" cy="368300"/>
          </a:xfrm>
          <a:prstGeom prst="rect">
            <a:avLst/>
          </a:prstGeom>
          <a:solidFill>
            <a:srgbClr val="FFFF00"/>
          </a:solidFill>
          <a:ln w="9525">
            <a:noFill/>
            <a:miter lim="800000"/>
            <a:headEnd/>
            <a:tailEnd/>
          </a:ln>
        </p:spPr>
        <p:txBody>
          <a:bodyPr wrap="square">
            <a:spAutoFit/>
          </a:bodyPr>
          <a:lstStyle/>
          <a:p>
            <a:r>
              <a:rPr lang="sv-SE" b="1" dirty="0">
                <a:solidFill>
                  <a:srgbClr val="FF0000"/>
                </a:solidFill>
                <a:latin typeface="Calibri" pitchFamily="34" charset="0"/>
              </a:rPr>
              <a:t>Utveckling</a:t>
            </a:r>
          </a:p>
        </p:txBody>
      </p:sp>
      <p:sp>
        <p:nvSpPr>
          <p:cNvPr id="10" name="textruta 9">
            <a:extLst>
              <a:ext uri="{FF2B5EF4-FFF2-40B4-BE49-F238E27FC236}">
                <a16:creationId xmlns:a16="http://schemas.microsoft.com/office/drawing/2014/main" id="{245C681A-7248-E666-9F97-5C1B699FF3F0}"/>
              </a:ext>
            </a:extLst>
          </p:cNvPr>
          <p:cNvSpPr txBox="1">
            <a:spLocks noChangeArrowheads="1"/>
          </p:cNvSpPr>
          <p:nvPr/>
        </p:nvSpPr>
        <p:spPr bwMode="auto">
          <a:xfrm>
            <a:off x="10982471" y="5592518"/>
            <a:ext cx="1136463" cy="368300"/>
          </a:xfrm>
          <a:prstGeom prst="rect">
            <a:avLst/>
          </a:prstGeom>
          <a:solidFill>
            <a:srgbClr val="FFFF00"/>
          </a:solidFill>
          <a:ln w="9525">
            <a:noFill/>
            <a:miter lim="800000"/>
            <a:headEnd/>
            <a:tailEnd/>
          </a:ln>
        </p:spPr>
        <p:txBody>
          <a:bodyPr wrap="square">
            <a:spAutoFit/>
          </a:bodyPr>
          <a:lstStyle/>
          <a:p>
            <a:r>
              <a:rPr lang="sv-SE" b="1" dirty="0">
                <a:solidFill>
                  <a:srgbClr val="FF0000"/>
                </a:solidFill>
                <a:latin typeface="Calibri" pitchFamily="34" charset="0"/>
              </a:rPr>
              <a:t>Rättvisa</a:t>
            </a:r>
          </a:p>
        </p:txBody>
      </p:sp>
      <p:sp>
        <p:nvSpPr>
          <p:cNvPr id="16" name="5-udd 22">
            <a:extLst>
              <a:ext uri="{FF2B5EF4-FFF2-40B4-BE49-F238E27FC236}">
                <a16:creationId xmlns:a16="http://schemas.microsoft.com/office/drawing/2014/main" id="{B1F6567A-BD08-D622-E26B-22CE2287E2BF}"/>
              </a:ext>
            </a:extLst>
          </p:cNvPr>
          <p:cNvSpPr/>
          <p:nvPr/>
        </p:nvSpPr>
        <p:spPr>
          <a:xfrm>
            <a:off x="9841462" y="5048708"/>
            <a:ext cx="672076" cy="46800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00"/>
              </a:solidFill>
            </a:endParaRPr>
          </a:p>
        </p:txBody>
      </p:sp>
      <p:cxnSp>
        <p:nvCxnSpPr>
          <p:cNvPr id="17" name="Rak pil 15">
            <a:extLst>
              <a:ext uri="{FF2B5EF4-FFF2-40B4-BE49-F238E27FC236}">
                <a16:creationId xmlns:a16="http://schemas.microsoft.com/office/drawing/2014/main" id="{64BDAC9F-041E-45D1-9594-121945BA0728}"/>
              </a:ext>
            </a:extLst>
          </p:cNvPr>
          <p:cNvCxnSpPr>
            <a:cxnSpLocks/>
          </p:cNvCxnSpPr>
          <p:nvPr/>
        </p:nvCxnSpPr>
        <p:spPr>
          <a:xfrm flipH="1">
            <a:off x="9004326" y="5019589"/>
            <a:ext cx="602670" cy="569704"/>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Rak pil 16">
            <a:extLst>
              <a:ext uri="{FF2B5EF4-FFF2-40B4-BE49-F238E27FC236}">
                <a16:creationId xmlns:a16="http://schemas.microsoft.com/office/drawing/2014/main" id="{6F2A4FD7-37D0-F4F6-FD5C-E77AD5AC36F0}"/>
              </a:ext>
            </a:extLst>
          </p:cNvPr>
          <p:cNvCxnSpPr>
            <a:cxnSpLocks/>
          </p:cNvCxnSpPr>
          <p:nvPr/>
        </p:nvCxnSpPr>
        <p:spPr>
          <a:xfrm>
            <a:off x="10698587" y="5019589"/>
            <a:ext cx="531665" cy="56276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Rak pil 17">
            <a:extLst>
              <a:ext uri="{FF2B5EF4-FFF2-40B4-BE49-F238E27FC236}">
                <a16:creationId xmlns:a16="http://schemas.microsoft.com/office/drawing/2014/main" id="{21715F6E-7DAE-1E8C-1233-B9067C88F37D}"/>
              </a:ext>
            </a:extLst>
          </p:cNvPr>
          <p:cNvCxnSpPr>
            <a:cxnSpLocks/>
          </p:cNvCxnSpPr>
          <p:nvPr/>
        </p:nvCxnSpPr>
        <p:spPr>
          <a:xfrm flipV="1">
            <a:off x="9593991" y="5803591"/>
            <a:ext cx="1275632" cy="3017"/>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4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ppt_x"/>
                                          </p:val>
                                        </p:tav>
                                        <p:tav tm="100000">
                                          <p:val>
                                            <p:strVal val="#ppt_x"/>
                                          </p:val>
                                        </p:tav>
                                      </p:tavLst>
                                    </p:anim>
                                    <p:anim calcmode="lin" valueType="num">
                                      <p:cBhvr additive="base">
                                        <p:cTn id="74" dur="500" fill="hold"/>
                                        <p:tgtEl>
                                          <p:spTgt spid="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500" fill="hold"/>
                                        <p:tgtEl>
                                          <p:spTgt spid="16"/>
                                        </p:tgtEl>
                                        <p:attrNameLst>
                                          <p:attrName>ppt_x</p:attrName>
                                        </p:attrNameLst>
                                      </p:cBhvr>
                                      <p:tavLst>
                                        <p:tav tm="0">
                                          <p:val>
                                            <p:strVal val="#ppt_x"/>
                                          </p:val>
                                        </p:tav>
                                        <p:tav tm="100000">
                                          <p:val>
                                            <p:strVal val="#ppt_x"/>
                                          </p:val>
                                        </p:tav>
                                      </p:tavLst>
                                    </p:anim>
                                    <p:anim calcmode="lin" valueType="num">
                                      <p:cBhvr additive="base">
                                        <p:cTn id="78" dur="500" fill="hold"/>
                                        <p:tgtEl>
                                          <p:spTgt spid="1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animBg="1"/>
      <p:bldP spid="20" grpId="0" animBg="1"/>
      <p:bldP spid="2" grpId="0"/>
      <p:bldP spid="12" grpId="0"/>
      <p:bldP spid="3" grpId="0"/>
      <p:bldP spid="11" grpId="0"/>
      <p:bldP spid="13" grpId="0"/>
      <p:bldP spid="14" grpId="0"/>
      <p:bldP spid="15" grpId="0"/>
      <p:bldP spid="6" grpId="0" animBg="1"/>
      <p:bldP spid="8" grpId="0" animBg="1"/>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ätvinklig triangel 5">
            <a:extLst>
              <a:ext uri="{FF2B5EF4-FFF2-40B4-BE49-F238E27FC236}">
                <a16:creationId xmlns:a16="http://schemas.microsoft.com/office/drawing/2014/main" id="{394EF424-62D1-4289-9279-340D96E8CCC9}"/>
              </a:ext>
            </a:extLst>
          </p:cNvPr>
          <p:cNvSpPr/>
          <p:nvPr/>
        </p:nvSpPr>
        <p:spPr>
          <a:xfrm rot="10800000">
            <a:off x="4909856" y="1675851"/>
            <a:ext cx="2025253" cy="1282304"/>
          </a:xfrm>
          <a:custGeom>
            <a:avLst/>
            <a:gdLst>
              <a:gd name="connsiteX0" fmla="*/ 0 w 3096344"/>
              <a:gd name="connsiteY0" fmla="*/ 1728192 h 1728192"/>
              <a:gd name="connsiteX1" fmla="*/ 0 w 3096344"/>
              <a:gd name="connsiteY1" fmla="*/ 0 h 1728192"/>
              <a:gd name="connsiteX2" fmla="*/ 3096344 w 3096344"/>
              <a:gd name="connsiteY2" fmla="*/ 1728192 h 1728192"/>
              <a:gd name="connsiteX3" fmla="*/ 0 w 3096344"/>
              <a:gd name="connsiteY3" fmla="*/ 1728192 h 1728192"/>
              <a:gd name="connsiteX0" fmla="*/ 0 w 3096344"/>
              <a:gd name="connsiteY0" fmla="*/ 1691246 h 1691246"/>
              <a:gd name="connsiteX1" fmla="*/ 3057236 w 3096344"/>
              <a:gd name="connsiteY1" fmla="*/ 0 h 1691246"/>
              <a:gd name="connsiteX2" fmla="*/ 3096344 w 3096344"/>
              <a:gd name="connsiteY2" fmla="*/ 1691246 h 1691246"/>
              <a:gd name="connsiteX3" fmla="*/ 0 w 3096344"/>
              <a:gd name="connsiteY3" fmla="*/ 1691246 h 1691246"/>
              <a:gd name="connsiteX0" fmla="*/ 0 w 3059398"/>
              <a:gd name="connsiteY0" fmla="*/ 1691246 h 1709719"/>
              <a:gd name="connsiteX1" fmla="*/ 3057236 w 3059398"/>
              <a:gd name="connsiteY1" fmla="*/ 0 h 1709719"/>
              <a:gd name="connsiteX2" fmla="*/ 3059398 w 3059398"/>
              <a:gd name="connsiteY2" fmla="*/ 1709719 h 1709719"/>
              <a:gd name="connsiteX3" fmla="*/ 0 w 3059398"/>
              <a:gd name="connsiteY3" fmla="*/ 1691246 h 1709719"/>
            </a:gdLst>
            <a:ahLst/>
            <a:cxnLst>
              <a:cxn ang="0">
                <a:pos x="connsiteX0" y="connsiteY0"/>
              </a:cxn>
              <a:cxn ang="0">
                <a:pos x="connsiteX1" y="connsiteY1"/>
              </a:cxn>
              <a:cxn ang="0">
                <a:pos x="connsiteX2" y="connsiteY2"/>
              </a:cxn>
              <a:cxn ang="0">
                <a:pos x="connsiteX3" y="connsiteY3"/>
              </a:cxn>
            </a:cxnLst>
            <a:rect l="l" t="t" r="r" b="b"/>
            <a:pathLst>
              <a:path w="3059398" h="1709719">
                <a:moveTo>
                  <a:pt x="0" y="1691246"/>
                </a:moveTo>
                <a:lnTo>
                  <a:pt x="3057236" y="0"/>
                </a:lnTo>
                <a:cubicBezTo>
                  <a:pt x="3057957" y="569906"/>
                  <a:pt x="3058677" y="1139813"/>
                  <a:pt x="3059398" y="1709719"/>
                </a:cubicBezTo>
                <a:lnTo>
                  <a:pt x="0" y="1691246"/>
                </a:lnTo>
                <a:close/>
              </a:path>
            </a:pathLst>
          </a:custGeom>
          <a:gradFill flip="none" rotWithShape="1">
            <a:gsLst>
              <a:gs pos="65000">
                <a:srgbClr val="FF0000"/>
              </a:gs>
              <a:gs pos="100000">
                <a:srgbClr val="9CB86E"/>
              </a:gs>
              <a:gs pos="100000">
                <a:srgbClr val="156B13"/>
              </a:gs>
            </a:gsLst>
            <a:lin ang="10800000" scaled="1"/>
            <a:tileRect/>
          </a:gra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sv-SE" sz="1350">
              <a:solidFill>
                <a:srgbClr val="C00000"/>
              </a:solidFill>
            </a:endParaRPr>
          </a:p>
        </p:txBody>
      </p:sp>
      <p:sp>
        <p:nvSpPr>
          <p:cNvPr id="5" name="Rätvinklig triangel 6">
            <a:extLst>
              <a:ext uri="{FF2B5EF4-FFF2-40B4-BE49-F238E27FC236}">
                <a16:creationId xmlns:a16="http://schemas.microsoft.com/office/drawing/2014/main" id="{1E928AE4-AF74-466A-BD7D-962823E0F20E}"/>
              </a:ext>
            </a:extLst>
          </p:cNvPr>
          <p:cNvSpPr/>
          <p:nvPr/>
        </p:nvSpPr>
        <p:spPr>
          <a:xfrm>
            <a:off x="4909856" y="1699343"/>
            <a:ext cx="2039540" cy="1268015"/>
          </a:xfrm>
          <a:custGeom>
            <a:avLst/>
            <a:gdLst>
              <a:gd name="connsiteX0" fmla="*/ 0 w 3096344"/>
              <a:gd name="connsiteY0" fmla="*/ 1691246 h 1691246"/>
              <a:gd name="connsiteX1" fmla="*/ 0 w 3096344"/>
              <a:gd name="connsiteY1" fmla="*/ 0 h 1691246"/>
              <a:gd name="connsiteX2" fmla="*/ 3096344 w 3096344"/>
              <a:gd name="connsiteY2" fmla="*/ 1691246 h 1691246"/>
              <a:gd name="connsiteX3" fmla="*/ 0 w 3096344"/>
              <a:gd name="connsiteY3" fmla="*/ 1691246 h 1691246"/>
              <a:gd name="connsiteX0" fmla="*/ 0 w 3096344"/>
              <a:gd name="connsiteY0" fmla="*/ 1663537 h 1663537"/>
              <a:gd name="connsiteX1" fmla="*/ 3057236 w 3096344"/>
              <a:gd name="connsiteY1" fmla="*/ 0 h 1663537"/>
              <a:gd name="connsiteX2" fmla="*/ 3096344 w 3096344"/>
              <a:gd name="connsiteY2" fmla="*/ 1663537 h 1663537"/>
              <a:gd name="connsiteX3" fmla="*/ 0 w 3096344"/>
              <a:gd name="connsiteY3" fmla="*/ 1663537 h 1663537"/>
              <a:gd name="connsiteX0" fmla="*/ 0 w 3096344"/>
              <a:gd name="connsiteY0" fmla="*/ 1691247 h 1691247"/>
              <a:gd name="connsiteX1" fmla="*/ 3094181 w 3096344"/>
              <a:gd name="connsiteY1" fmla="*/ 0 h 1691247"/>
              <a:gd name="connsiteX2" fmla="*/ 3096344 w 3096344"/>
              <a:gd name="connsiteY2" fmla="*/ 1691247 h 1691247"/>
              <a:gd name="connsiteX3" fmla="*/ 0 w 3096344"/>
              <a:gd name="connsiteY3" fmla="*/ 1691247 h 1691247"/>
            </a:gdLst>
            <a:ahLst/>
            <a:cxnLst>
              <a:cxn ang="0">
                <a:pos x="connsiteX0" y="connsiteY0"/>
              </a:cxn>
              <a:cxn ang="0">
                <a:pos x="connsiteX1" y="connsiteY1"/>
              </a:cxn>
              <a:cxn ang="0">
                <a:pos x="connsiteX2" y="connsiteY2"/>
              </a:cxn>
              <a:cxn ang="0">
                <a:pos x="connsiteX3" y="connsiteY3"/>
              </a:cxn>
            </a:cxnLst>
            <a:rect l="l" t="t" r="r" b="b"/>
            <a:pathLst>
              <a:path w="3096344" h="1691247">
                <a:moveTo>
                  <a:pt x="0" y="1691247"/>
                </a:moveTo>
                <a:lnTo>
                  <a:pt x="3094181" y="0"/>
                </a:lnTo>
                <a:lnTo>
                  <a:pt x="3096344" y="1691247"/>
                </a:lnTo>
                <a:lnTo>
                  <a:pt x="0" y="1691247"/>
                </a:lnTo>
                <a:close/>
              </a:path>
            </a:pathLst>
          </a:custGeom>
          <a:gradFill flip="none" rotWithShape="1">
            <a:gsLst>
              <a:gs pos="0">
                <a:srgbClr val="DDEBCF"/>
              </a:gs>
              <a:gs pos="23000">
                <a:srgbClr val="9CB86E"/>
              </a:gs>
              <a:gs pos="100000">
                <a:srgbClr val="156B13"/>
              </a:gs>
            </a:gsLst>
            <a:lin ang="18900000" scaled="1"/>
            <a:tileRect/>
          </a:gradFill>
          <a:ln>
            <a:solidFill>
              <a:schemeClr val="tx1">
                <a:lumMod val="95000"/>
                <a:lumOff val="5000"/>
              </a:schemeClr>
            </a:solid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sv-SE" sz="1350" dirty="0"/>
          </a:p>
        </p:txBody>
      </p:sp>
      <p:sp>
        <p:nvSpPr>
          <p:cNvPr id="6" name="textruta 5">
            <a:extLst>
              <a:ext uri="{FF2B5EF4-FFF2-40B4-BE49-F238E27FC236}">
                <a16:creationId xmlns:a16="http://schemas.microsoft.com/office/drawing/2014/main" id="{98C5972B-DAA3-4E62-9A14-A187A43109BA}"/>
              </a:ext>
            </a:extLst>
          </p:cNvPr>
          <p:cNvSpPr txBox="1">
            <a:spLocks noChangeArrowheads="1"/>
          </p:cNvSpPr>
          <p:nvPr/>
        </p:nvSpPr>
        <p:spPr bwMode="auto">
          <a:xfrm>
            <a:off x="2266567" y="5023658"/>
            <a:ext cx="2324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Social investeringspolitik</a:t>
            </a:r>
          </a:p>
        </p:txBody>
      </p:sp>
      <p:sp>
        <p:nvSpPr>
          <p:cNvPr id="7" name="textruta 6">
            <a:extLst>
              <a:ext uri="{FF2B5EF4-FFF2-40B4-BE49-F238E27FC236}">
                <a16:creationId xmlns:a16="http://schemas.microsoft.com/office/drawing/2014/main" id="{F972E03D-DF06-480C-BB06-39C138CF0547}"/>
              </a:ext>
            </a:extLst>
          </p:cNvPr>
          <p:cNvSpPr txBox="1">
            <a:spLocks noChangeArrowheads="1"/>
          </p:cNvSpPr>
          <p:nvPr/>
        </p:nvSpPr>
        <p:spPr bwMode="auto">
          <a:xfrm>
            <a:off x="7285926" y="4921461"/>
            <a:ext cx="2330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Dialog och medskapande</a:t>
            </a:r>
          </a:p>
        </p:txBody>
      </p:sp>
      <p:sp>
        <p:nvSpPr>
          <p:cNvPr id="11" name="textruta 8">
            <a:extLst>
              <a:ext uri="{FF2B5EF4-FFF2-40B4-BE49-F238E27FC236}">
                <a16:creationId xmlns:a16="http://schemas.microsoft.com/office/drawing/2014/main" id="{BB270AD5-1BDD-4AD1-9D51-7CBEBC20B3B0}"/>
              </a:ext>
            </a:extLst>
          </p:cNvPr>
          <p:cNvSpPr txBox="1">
            <a:spLocks noChangeArrowheads="1"/>
          </p:cNvSpPr>
          <p:nvPr/>
        </p:nvSpPr>
        <p:spPr bwMode="auto">
          <a:xfrm>
            <a:off x="7691508" y="3319747"/>
            <a:ext cx="2061142"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i="1" dirty="0"/>
              <a:t>Positiv</a:t>
            </a:r>
            <a:r>
              <a:rPr lang="sv-SE" altLang="sv-SE" sz="900" b="1" i="1" dirty="0"/>
              <a:t> (offensiv) </a:t>
            </a:r>
            <a:r>
              <a:rPr lang="sv-SE" altLang="sv-SE" sz="1200" b="1" i="1" dirty="0"/>
              <a:t>Säkerhet</a:t>
            </a:r>
          </a:p>
          <a:p>
            <a:pPr algn="ctr" eaLnBrk="1" hangingPunct="1"/>
            <a:r>
              <a:rPr lang="sv-SE" altLang="sv-SE" sz="1050" dirty="0"/>
              <a:t>Tillitsskapande och </a:t>
            </a:r>
          </a:p>
          <a:p>
            <a:pPr algn="ctr" eaLnBrk="1" hangingPunct="1"/>
            <a:r>
              <a:rPr lang="sv-SE" altLang="sv-SE" sz="1050" dirty="0"/>
              <a:t>Trygghetsfrämjande åtgärder</a:t>
            </a:r>
          </a:p>
          <a:p>
            <a:pPr algn="ctr" eaLnBrk="1" hangingPunct="1"/>
            <a:r>
              <a:rPr lang="sv-SE" altLang="sv-SE" sz="1200" b="1" i="1" dirty="0">
                <a:solidFill>
                  <a:srgbClr val="FF0000"/>
                </a:solidFill>
              </a:rPr>
              <a:t>Individuell och</a:t>
            </a:r>
          </a:p>
          <a:p>
            <a:pPr algn="ctr" eaLnBrk="1" hangingPunct="1"/>
            <a:r>
              <a:rPr lang="sv-SE" altLang="sv-SE" sz="1200" b="1" i="1" dirty="0">
                <a:solidFill>
                  <a:srgbClr val="FF0000"/>
                </a:solidFill>
              </a:rPr>
              <a:t>Kollektiv förmåga</a:t>
            </a:r>
          </a:p>
          <a:p>
            <a:pPr algn="ctr" eaLnBrk="1" hangingPunct="1"/>
            <a:r>
              <a:rPr lang="sv-SE" altLang="sv-SE" sz="1400" b="1" dirty="0"/>
              <a:t>Förebygga, Främja</a:t>
            </a:r>
          </a:p>
          <a:p>
            <a:pPr algn="ctr" eaLnBrk="1" hangingPunct="1"/>
            <a:r>
              <a:rPr lang="sv-SE" altLang="sv-SE" sz="1200" dirty="0"/>
              <a:t>(strukturell, social prevention)</a:t>
            </a:r>
          </a:p>
          <a:p>
            <a:pPr algn="ctr" eaLnBrk="1" hangingPunct="1"/>
            <a:r>
              <a:rPr lang="sv-SE" altLang="sv-SE" sz="1200" b="1" i="1" dirty="0"/>
              <a:t>Underifrån</a:t>
            </a:r>
          </a:p>
        </p:txBody>
      </p:sp>
      <p:sp>
        <p:nvSpPr>
          <p:cNvPr id="13" name="textruta 12">
            <a:extLst>
              <a:ext uri="{FF2B5EF4-FFF2-40B4-BE49-F238E27FC236}">
                <a16:creationId xmlns:a16="http://schemas.microsoft.com/office/drawing/2014/main" id="{E3736360-CF78-4092-B655-5229D0187B8C}"/>
              </a:ext>
            </a:extLst>
          </p:cNvPr>
          <p:cNvSpPr txBox="1">
            <a:spLocks noChangeArrowheads="1"/>
          </p:cNvSpPr>
          <p:nvPr/>
        </p:nvSpPr>
        <p:spPr bwMode="auto">
          <a:xfrm>
            <a:off x="2254626" y="3321532"/>
            <a:ext cx="1890261" cy="1638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i="1" dirty="0"/>
              <a:t>Negativ </a:t>
            </a:r>
            <a:r>
              <a:rPr lang="sv-SE" altLang="sv-SE" sz="900" b="1" i="1" dirty="0"/>
              <a:t>(defensiv)</a:t>
            </a:r>
            <a:r>
              <a:rPr lang="sv-SE" altLang="sv-SE" sz="1350" b="1" dirty="0"/>
              <a:t> </a:t>
            </a:r>
            <a:r>
              <a:rPr lang="sv-SE" altLang="sv-SE" sz="1200" b="1" i="1" dirty="0"/>
              <a:t>Säkerhet</a:t>
            </a:r>
          </a:p>
          <a:p>
            <a:pPr algn="ctr" eaLnBrk="1" hangingPunct="1"/>
            <a:r>
              <a:rPr lang="sv-SE" altLang="sv-SE" sz="1050" dirty="0"/>
              <a:t>Brottsförebyggande åtgärder</a:t>
            </a:r>
          </a:p>
          <a:p>
            <a:pPr algn="ctr" eaLnBrk="1" hangingPunct="1"/>
            <a:r>
              <a:rPr lang="sv-SE" altLang="sv-SE" sz="1050" dirty="0" err="1"/>
              <a:t>Situationell</a:t>
            </a:r>
            <a:r>
              <a:rPr lang="sv-SE" altLang="sv-SE" sz="1050" dirty="0"/>
              <a:t> </a:t>
            </a:r>
          </a:p>
          <a:p>
            <a:pPr algn="ctr" eaLnBrk="1" hangingPunct="1"/>
            <a:r>
              <a:rPr lang="sv-SE" altLang="sv-SE" sz="1050" dirty="0"/>
              <a:t>trygghetsskapande prevention</a:t>
            </a:r>
          </a:p>
          <a:p>
            <a:pPr algn="ctr" eaLnBrk="1" hangingPunct="1"/>
            <a:r>
              <a:rPr lang="sv-SE" altLang="sv-SE" sz="1200" b="1" i="1" dirty="0">
                <a:solidFill>
                  <a:srgbClr val="FF0000"/>
                </a:solidFill>
              </a:rPr>
              <a:t>Institutionell förmåga</a:t>
            </a:r>
          </a:p>
          <a:p>
            <a:pPr algn="ctr" eaLnBrk="1" hangingPunct="1"/>
            <a:r>
              <a:rPr lang="sv-SE" altLang="sv-SE" sz="1050" dirty="0"/>
              <a:t>Stängsel, Kontroll, Övervakning</a:t>
            </a:r>
          </a:p>
          <a:p>
            <a:pPr algn="ctr" eaLnBrk="1" hangingPunct="1"/>
            <a:r>
              <a:rPr lang="sv-SE" altLang="sv-SE" sz="1050" dirty="0"/>
              <a:t>Regelbunden visitering</a:t>
            </a:r>
          </a:p>
          <a:p>
            <a:pPr algn="ctr" eaLnBrk="1" hangingPunct="1"/>
            <a:r>
              <a:rPr lang="sv-SE" altLang="sv-SE" sz="1050" dirty="0" err="1"/>
              <a:t>Bekymmringssamtal</a:t>
            </a:r>
            <a:endParaRPr lang="sv-SE" altLang="sv-SE" sz="1050" dirty="0"/>
          </a:p>
          <a:p>
            <a:pPr algn="ctr" eaLnBrk="1" hangingPunct="1"/>
            <a:r>
              <a:rPr lang="sv-SE" altLang="sv-SE" sz="1200" b="1" i="1" dirty="0"/>
              <a:t>Ovanifrån</a:t>
            </a:r>
          </a:p>
        </p:txBody>
      </p:sp>
      <p:pic>
        <p:nvPicPr>
          <p:cNvPr id="19" name="Picture 2">
            <a:extLst>
              <a:ext uri="{FF2B5EF4-FFF2-40B4-BE49-F238E27FC236}">
                <a16:creationId xmlns:a16="http://schemas.microsoft.com/office/drawing/2014/main" id="{3F67484B-D4FD-4937-AA27-CC6510B58F4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rot="9964402">
            <a:off x="6676773" y="1598759"/>
            <a:ext cx="2539917" cy="1333500"/>
          </a:xfrm>
        </p:spPr>
      </p:pic>
      <p:cxnSp>
        <p:nvCxnSpPr>
          <p:cNvPr id="22" name="Rak 21">
            <a:extLst>
              <a:ext uri="{FF2B5EF4-FFF2-40B4-BE49-F238E27FC236}">
                <a16:creationId xmlns:a16="http://schemas.microsoft.com/office/drawing/2014/main" id="{B1A6680C-14BE-4FFA-9E42-CF908A7C1671}"/>
              </a:ext>
            </a:extLst>
          </p:cNvPr>
          <p:cNvCxnSpPr>
            <a:cxnSpLocks/>
          </p:cNvCxnSpPr>
          <p:nvPr/>
        </p:nvCxnSpPr>
        <p:spPr>
          <a:xfrm flipV="1">
            <a:off x="6644102" y="1927312"/>
            <a:ext cx="1346331" cy="4021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ruta 15">
            <a:extLst>
              <a:ext uri="{FF2B5EF4-FFF2-40B4-BE49-F238E27FC236}">
                <a16:creationId xmlns:a16="http://schemas.microsoft.com/office/drawing/2014/main" id="{99851A5C-5B9E-4CAE-95B5-31EF36862590}"/>
              </a:ext>
            </a:extLst>
          </p:cNvPr>
          <p:cNvSpPr txBox="1">
            <a:spLocks noChangeArrowheads="1"/>
          </p:cNvSpPr>
          <p:nvPr/>
        </p:nvSpPr>
        <p:spPr bwMode="auto">
          <a:xfrm>
            <a:off x="2320696" y="2890573"/>
            <a:ext cx="17818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FF0000"/>
                </a:solidFill>
              </a:rPr>
              <a:t>Fokus på sociala risker</a:t>
            </a:r>
          </a:p>
          <a:p>
            <a:pPr algn="ctr" eaLnBrk="1" hangingPunct="1"/>
            <a:r>
              <a:rPr lang="sv-SE" altLang="sv-SE" sz="1350" b="1" dirty="0">
                <a:solidFill>
                  <a:srgbClr val="FF0000"/>
                </a:solidFill>
              </a:rPr>
              <a:t>och på individen</a:t>
            </a:r>
          </a:p>
        </p:txBody>
      </p:sp>
      <p:sp>
        <p:nvSpPr>
          <p:cNvPr id="17" name="textruta 16">
            <a:extLst>
              <a:ext uri="{FF2B5EF4-FFF2-40B4-BE49-F238E27FC236}">
                <a16:creationId xmlns:a16="http://schemas.microsoft.com/office/drawing/2014/main" id="{1C50F298-ABF9-4FEA-BF52-5FFA9BCEB35E}"/>
              </a:ext>
            </a:extLst>
          </p:cNvPr>
          <p:cNvSpPr txBox="1">
            <a:spLocks noChangeArrowheads="1"/>
          </p:cNvSpPr>
          <p:nvPr/>
        </p:nvSpPr>
        <p:spPr bwMode="auto">
          <a:xfrm>
            <a:off x="7998959" y="2889833"/>
            <a:ext cx="120270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00B050"/>
                </a:solidFill>
              </a:rPr>
              <a:t>Fokus på tillit </a:t>
            </a:r>
          </a:p>
          <a:p>
            <a:pPr algn="ctr" eaLnBrk="1" hangingPunct="1"/>
            <a:r>
              <a:rPr lang="sv-SE" altLang="sv-SE" sz="1350" b="1" dirty="0">
                <a:solidFill>
                  <a:srgbClr val="00B050"/>
                </a:solidFill>
              </a:rPr>
              <a:t>och strukturer</a:t>
            </a:r>
          </a:p>
        </p:txBody>
      </p:sp>
      <p:sp>
        <p:nvSpPr>
          <p:cNvPr id="3" name="textruta 2">
            <a:extLst>
              <a:ext uri="{FF2B5EF4-FFF2-40B4-BE49-F238E27FC236}">
                <a16:creationId xmlns:a16="http://schemas.microsoft.com/office/drawing/2014/main" id="{D7B276CC-D223-496C-963B-08D1EF8AEA03}"/>
              </a:ext>
            </a:extLst>
          </p:cNvPr>
          <p:cNvSpPr txBox="1">
            <a:spLocks noChangeArrowheads="1"/>
          </p:cNvSpPr>
          <p:nvPr/>
        </p:nvSpPr>
        <p:spPr bwMode="auto">
          <a:xfrm>
            <a:off x="5117301" y="5692000"/>
            <a:ext cx="2129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Känsla av samhörighet</a:t>
            </a:r>
          </a:p>
        </p:txBody>
      </p:sp>
      <p:pic>
        <p:nvPicPr>
          <p:cNvPr id="25" name="Picture 2">
            <a:extLst>
              <a:ext uri="{FF2B5EF4-FFF2-40B4-BE49-F238E27FC236}">
                <a16:creationId xmlns:a16="http://schemas.microsoft.com/office/drawing/2014/main" id="{92CDFB2F-F52B-4FC8-A995-0EBB434A4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8421">
            <a:off x="2719301" y="1395024"/>
            <a:ext cx="2353865" cy="120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Rak 26">
            <a:extLst>
              <a:ext uri="{FF2B5EF4-FFF2-40B4-BE49-F238E27FC236}">
                <a16:creationId xmlns:a16="http://schemas.microsoft.com/office/drawing/2014/main" id="{E77EA6FF-5A1E-41FD-B05A-EEE68676DADE}"/>
              </a:ext>
            </a:extLst>
          </p:cNvPr>
          <p:cNvCxnSpPr>
            <a:cxnSpLocks/>
          </p:cNvCxnSpPr>
          <p:nvPr/>
        </p:nvCxnSpPr>
        <p:spPr>
          <a:xfrm flipV="1">
            <a:off x="3613223" y="2128436"/>
            <a:ext cx="1430024" cy="4098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24018520-7BC4-4ECE-8BE5-392F3BB8D002}"/>
              </a:ext>
            </a:extLst>
          </p:cNvPr>
          <p:cNvSpPr txBox="1">
            <a:spLocks noChangeArrowheads="1"/>
          </p:cNvSpPr>
          <p:nvPr/>
        </p:nvSpPr>
        <p:spPr bwMode="auto">
          <a:xfrm rot="457728">
            <a:off x="8008118" y="1671646"/>
            <a:ext cx="10769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050" b="1" dirty="0"/>
              <a:t>Förmåga att </a:t>
            </a:r>
          </a:p>
          <a:p>
            <a:pPr algn="ctr" eaLnBrk="1" hangingPunct="1"/>
            <a:r>
              <a:rPr lang="sv-SE" altLang="sv-SE" sz="1050" b="1" dirty="0"/>
              <a:t>hantera</a:t>
            </a:r>
          </a:p>
          <a:p>
            <a:pPr algn="ctr" eaLnBrk="1" hangingPunct="1"/>
            <a:r>
              <a:rPr lang="sv-SE" altLang="sv-SE" sz="1050" b="1" dirty="0"/>
              <a:t>komplexa </a:t>
            </a:r>
          </a:p>
          <a:p>
            <a:pPr algn="ctr" eaLnBrk="1" hangingPunct="1"/>
            <a:r>
              <a:rPr lang="sv-SE" altLang="sv-SE" sz="1050" b="1" dirty="0"/>
              <a:t>samhällsfrågor</a:t>
            </a:r>
          </a:p>
        </p:txBody>
      </p:sp>
      <p:pic>
        <p:nvPicPr>
          <p:cNvPr id="3074" name="Picture 2" descr="http://www.retevo.se/images/products/30-14247-20120316140304.jpg">
            <a:extLst>
              <a:ext uri="{FF2B5EF4-FFF2-40B4-BE49-F238E27FC236}">
                <a16:creationId xmlns:a16="http://schemas.microsoft.com/office/drawing/2014/main" id="{F9DCAF73-DE19-4FE9-BE7D-53D80978A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770" y="4919267"/>
            <a:ext cx="971550" cy="810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ruta 31">
            <a:extLst>
              <a:ext uri="{FF2B5EF4-FFF2-40B4-BE49-F238E27FC236}">
                <a16:creationId xmlns:a16="http://schemas.microsoft.com/office/drawing/2014/main" id="{47E661CD-1C75-4259-9B73-4D97F6FA8702}"/>
              </a:ext>
            </a:extLst>
          </p:cNvPr>
          <p:cNvSpPr txBox="1">
            <a:spLocks noChangeArrowheads="1"/>
          </p:cNvSpPr>
          <p:nvPr/>
        </p:nvSpPr>
        <p:spPr bwMode="auto">
          <a:xfrm>
            <a:off x="5185322" y="1985416"/>
            <a:ext cx="1346331" cy="5078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350" b="1" dirty="0">
                <a:solidFill>
                  <a:srgbClr val="FF0000"/>
                </a:solidFill>
              </a:rPr>
              <a:t>Social Tillit är</a:t>
            </a:r>
          </a:p>
          <a:p>
            <a:pPr algn="ctr" eaLnBrk="1" hangingPunct="1"/>
            <a:r>
              <a:rPr lang="sv-SE" altLang="sv-SE" sz="1350" b="1" dirty="0">
                <a:solidFill>
                  <a:srgbClr val="FF0000"/>
                </a:solidFill>
              </a:rPr>
              <a:t>det skyddsvärda</a:t>
            </a:r>
          </a:p>
        </p:txBody>
      </p:sp>
      <p:sp>
        <p:nvSpPr>
          <p:cNvPr id="35" name="textruta 34">
            <a:extLst>
              <a:ext uri="{FF2B5EF4-FFF2-40B4-BE49-F238E27FC236}">
                <a16:creationId xmlns:a16="http://schemas.microsoft.com/office/drawing/2014/main" id="{D3C35C1D-597C-4DBB-A025-F51D135BDFE1}"/>
              </a:ext>
            </a:extLst>
          </p:cNvPr>
          <p:cNvSpPr txBox="1">
            <a:spLocks noChangeArrowheads="1"/>
          </p:cNvSpPr>
          <p:nvPr/>
        </p:nvSpPr>
        <p:spPr bwMode="auto">
          <a:xfrm>
            <a:off x="5097192" y="3582042"/>
            <a:ext cx="1881028" cy="13234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600" b="1" i="1" dirty="0">
                <a:solidFill>
                  <a:srgbClr val="7030A0"/>
                </a:solidFill>
              </a:rPr>
              <a:t>Polisiära insatser</a:t>
            </a:r>
          </a:p>
          <a:p>
            <a:pPr algn="ctr" eaLnBrk="1" hangingPunct="1"/>
            <a:r>
              <a:rPr lang="sv-SE" altLang="sv-SE" sz="1400" b="1" i="1" dirty="0">
                <a:solidFill>
                  <a:srgbClr val="7030A0"/>
                </a:solidFill>
              </a:rPr>
              <a:t>Lokalpoliser</a:t>
            </a:r>
          </a:p>
          <a:p>
            <a:pPr algn="ctr" eaLnBrk="1" hangingPunct="1"/>
            <a:r>
              <a:rPr lang="sv-SE" altLang="sv-SE" sz="1200" b="1" i="1" dirty="0" err="1">
                <a:solidFill>
                  <a:srgbClr val="7030A0"/>
                </a:solidFill>
              </a:rPr>
              <a:t>Policing</a:t>
            </a:r>
            <a:r>
              <a:rPr lang="sv-SE" altLang="sv-SE" sz="1200" b="1" i="1" dirty="0">
                <a:solidFill>
                  <a:srgbClr val="7030A0"/>
                </a:solidFill>
              </a:rPr>
              <a:t> by </a:t>
            </a:r>
            <a:r>
              <a:rPr lang="sv-SE" altLang="sv-SE" sz="1200" b="1" i="1" dirty="0" err="1">
                <a:solidFill>
                  <a:srgbClr val="7030A0"/>
                </a:solidFill>
              </a:rPr>
              <a:t>consent</a:t>
            </a:r>
            <a:endParaRPr lang="sv-SE" altLang="sv-SE" sz="1200" b="1" i="1" dirty="0">
              <a:solidFill>
                <a:srgbClr val="7030A0"/>
              </a:solidFill>
            </a:endParaRPr>
          </a:p>
          <a:p>
            <a:pPr algn="ctr"/>
            <a:r>
              <a:rPr lang="sv-SE" altLang="sv-SE" sz="1200" b="1" i="1" dirty="0">
                <a:solidFill>
                  <a:srgbClr val="7030A0"/>
                </a:solidFill>
              </a:rPr>
              <a:t>Synas, samtala, samverka</a:t>
            </a:r>
          </a:p>
          <a:p>
            <a:pPr algn="ctr"/>
            <a:r>
              <a:rPr lang="sv-SE" altLang="sv-SE" sz="1200" b="1" i="1" dirty="0">
                <a:solidFill>
                  <a:srgbClr val="7030A0"/>
                </a:solidFill>
              </a:rPr>
              <a:t>Relationsbyggande och </a:t>
            </a:r>
          </a:p>
          <a:p>
            <a:pPr algn="ctr"/>
            <a:r>
              <a:rPr lang="sv-SE" altLang="sv-SE" sz="1200" b="1" i="1" dirty="0">
                <a:solidFill>
                  <a:srgbClr val="7030A0"/>
                </a:solidFill>
              </a:rPr>
              <a:t>gränssättande bemötande</a:t>
            </a:r>
            <a:endParaRPr lang="sv-SE" altLang="sv-SE" sz="1350" b="1" i="1" dirty="0">
              <a:solidFill>
                <a:srgbClr val="7030A0"/>
              </a:solidFill>
            </a:endParaRPr>
          </a:p>
        </p:txBody>
      </p:sp>
      <p:pic>
        <p:nvPicPr>
          <p:cNvPr id="36" name="Picture 1" descr="http://rutgerspress.rutgers.edu/Custom/ProductImageHandler.ashx?ProductID=49&amp;endHeight=270&amp;endWidth=190">
            <a:extLst>
              <a:ext uri="{FF2B5EF4-FFF2-40B4-BE49-F238E27FC236}">
                <a16:creationId xmlns:a16="http://schemas.microsoft.com/office/drawing/2014/main" id="{A522B14A-C11A-4E00-BA97-15BC64EF03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173" y="4870601"/>
            <a:ext cx="810816" cy="112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a:extLst>
              <a:ext uri="{FF2B5EF4-FFF2-40B4-BE49-F238E27FC236}">
                <a16:creationId xmlns:a16="http://schemas.microsoft.com/office/drawing/2014/main" id="{C0B241DD-D168-4BE5-98FC-55E8E97817B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975" y="94990"/>
            <a:ext cx="1416018" cy="166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a:extLst>
              <a:ext uri="{FF2B5EF4-FFF2-40B4-BE49-F238E27FC236}">
                <a16:creationId xmlns:a16="http://schemas.microsoft.com/office/drawing/2014/main" id="{F467B535-86EB-4AC8-A729-9CCA50A9C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2485">
            <a:off x="1145332" y="919287"/>
            <a:ext cx="1330934" cy="62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Ellips 40">
            <a:extLst>
              <a:ext uri="{FF2B5EF4-FFF2-40B4-BE49-F238E27FC236}">
                <a16:creationId xmlns:a16="http://schemas.microsoft.com/office/drawing/2014/main" id="{0FDF95EE-79FC-4AB8-ACD3-3E8742583107}"/>
              </a:ext>
            </a:extLst>
          </p:cNvPr>
          <p:cNvSpPr/>
          <p:nvPr/>
        </p:nvSpPr>
        <p:spPr>
          <a:xfrm rot="20767515">
            <a:off x="1914853" y="1072492"/>
            <a:ext cx="681190" cy="1549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013"/>
          </a:p>
        </p:txBody>
      </p:sp>
      <p:sp>
        <p:nvSpPr>
          <p:cNvPr id="42" name="Ellips 41">
            <a:extLst>
              <a:ext uri="{FF2B5EF4-FFF2-40B4-BE49-F238E27FC236}">
                <a16:creationId xmlns:a16="http://schemas.microsoft.com/office/drawing/2014/main" id="{9CE33E9A-C66A-4D24-8FB3-BF6CABC8EAC6}"/>
              </a:ext>
            </a:extLst>
          </p:cNvPr>
          <p:cNvSpPr/>
          <p:nvPr/>
        </p:nvSpPr>
        <p:spPr>
          <a:xfrm rot="20767515">
            <a:off x="1465818" y="1313290"/>
            <a:ext cx="1147712" cy="1298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013"/>
          </a:p>
        </p:txBody>
      </p:sp>
      <p:sp>
        <p:nvSpPr>
          <p:cNvPr id="9" name="textruta 8">
            <a:extLst>
              <a:ext uri="{FF2B5EF4-FFF2-40B4-BE49-F238E27FC236}">
                <a16:creationId xmlns:a16="http://schemas.microsoft.com/office/drawing/2014/main" id="{D378E2A0-6233-466A-95D1-D11C37AED5CB}"/>
              </a:ext>
            </a:extLst>
          </p:cNvPr>
          <p:cNvSpPr txBox="1">
            <a:spLocks noChangeArrowheads="1"/>
          </p:cNvSpPr>
          <p:nvPr/>
        </p:nvSpPr>
        <p:spPr bwMode="auto">
          <a:xfrm rot="18980573">
            <a:off x="182514" y="3330375"/>
            <a:ext cx="18982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500" b="1" i="1" dirty="0">
                <a:solidFill>
                  <a:srgbClr val="00B0F0"/>
                </a:solidFill>
              </a:rPr>
              <a:t>Vertikal tillit</a:t>
            </a:r>
          </a:p>
          <a:p>
            <a:pPr algn="ctr" eaLnBrk="1" hangingPunct="1"/>
            <a:r>
              <a:rPr lang="sv-SE" altLang="sv-SE" sz="1050" b="1" dirty="0">
                <a:solidFill>
                  <a:srgbClr val="00B0F0"/>
                </a:solidFill>
              </a:rPr>
              <a:t>Institutionellt kapital</a:t>
            </a:r>
          </a:p>
          <a:p>
            <a:pPr algn="ctr" eaLnBrk="1" hangingPunct="1"/>
            <a:r>
              <a:rPr lang="sv-SE" altLang="sv-SE" sz="1050" b="1" dirty="0">
                <a:solidFill>
                  <a:srgbClr val="00B0F0"/>
                </a:solidFill>
              </a:rPr>
              <a:t>(</a:t>
            </a:r>
            <a:r>
              <a:rPr lang="sv-SE" altLang="sv-SE" sz="900" b="1" dirty="0">
                <a:solidFill>
                  <a:srgbClr val="00B0F0"/>
                </a:solidFill>
              </a:rPr>
              <a:t>Förvaltningens mottagarkapacitet)</a:t>
            </a:r>
          </a:p>
          <a:p>
            <a:pPr algn="ctr" eaLnBrk="1" hangingPunct="1"/>
            <a:r>
              <a:rPr lang="sv-SE" altLang="sv-SE" sz="1200" dirty="0"/>
              <a:t>Kontroll av det </a:t>
            </a:r>
          </a:p>
          <a:p>
            <a:pPr algn="ctr" eaLnBrk="1" hangingPunct="1"/>
            <a:r>
              <a:rPr lang="sv-SE" altLang="sv-SE" sz="1200" dirty="0"/>
              <a:t>offentliga rummet</a:t>
            </a:r>
          </a:p>
          <a:p>
            <a:pPr algn="ctr" eaLnBrk="1" hangingPunct="1"/>
            <a:r>
              <a:rPr lang="sv-SE" altLang="sv-SE" sz="1200" b="1" dirty="0">
                <a:solidFill>
                  <a:srgbClr val="FF0000"/>
                </a:solidFill>
              </a:rPr>
              <a:t>Faktisk säkerhet</a:t>
            </a:r>
          </a:p>
        </p:txBody>
      </p:sp>
      <p:sp>
        <p:nvSpPr>
          <p:cNvPr id="10" name="textruta 9">
            <a:extLst>
              <a:ext uri="{FF2B5EF4-FFF2-40B4-BE49-F238E27FC236}">
                <a16:creationId xmlns:a16="http://schemas.microsoft.com/office/drawing/2014/main" id="{F8DAA156-6863-4FFB-9FA2-E25E7CECBE2C}"/>
              </a:ext>
            </a:extLst>
          </p:cNvPr>
          <p:cNvSpPr txBox="1">
            <a:spLocks noChangeArrowheads="1"/>
          </p:cNvSpPr>
          <p:nvPr/>
        </p:nvSpPr>
        <p:spPr bwMode="auto">
          <a:xfrm rot="2476667">
            <a:off x="9798127" y="3208172"/>
            <a:ext cx="1914307"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500" b="1" i="1" dirty="0">
                <a:solidFill>
                  <a:srgbClr val="00B0F0"/>
                </a:solidFill>
              </a:rPr>
              <a:t>Horisontell tillit</a:t>
            </a:r>
          </a:p>
          <a:p>
            <a:pPr algn="ctr" eaLnBrk="1" hangingPunct="1"/>
            <a:r>
              <a:rPr lang="sv-SE" altLang="sv-SE" sz="1050" b="1" dirty="0">
                <a:solidFill>
                  <a:srgbClr val="00B0F0"/>
                </a:solidFill>
              </a:rPr>
              <a:t>Socialt kapital</a:t>
            </a:r>
          </a:p>
          <a:p>
            <a:pPr algn="ctr" eaLnBrk="1" hangingPunct="1"/>
            <a:r>
              <a:rPr lang="sv-SE" altLang="sv-SE" sz="900" b="1" dirty="0">
                <a:solidFill>
                  <a:srgbClr val="00B0F0"/>
                </a:solidFill>
              </a:rPr>
              <a:t>(sammanlänkande/ överbryggande)</a:t>
            </a:r>
          </a:p>
          <a:p>
            <a:pPr algn="ctr" eaLnBrk="1" hangingPunct="1"/>
            <a:r>
              <a:rPr lang="sv-SE" altLang="sv-SE" sz="1200" dirty="0"/>
              <a:t>Samhällskontraktets</a:t>
            </a:r>
          </a:p>
          <a:p>
            <a:pPr algn="ctr" eaLnBrk="1" hangingPunct="1"/>
            <a:r>
              <a:rPr lang="sv-SE" altLang="sv-SE" sz="1200" dirty="0"/>
              <a:t>alternativa normer</a:t>
            </a:r>
          </a:p>
          <a:p>
            <a:pPr algn="ctr" eaLnBrk="1" hangingPunct="1"/>
            <a:r>
              <a:rPr lang="sv-SE" altLang="sv-SE" sz="1200" b="1" dirty="0">
                <a:solidFill>
                  <a:srgbClr val="FF0000"/>
                </a:solidFill>
              </a:rPr>
              <a:t>Upplevd trygghet</a:t>
            </a:r>
          </a:p>
        </p:txBody>
      </p:sp>
      <p:sp>
        <p:nvSpPr>
          <p:cNvPr id="12" name="textruta 11">
            <a:extLst>
              <a:ext uri="{FF2B5EF4-FFF2-40B4-BE49-F238E27FC236}">
                <a16:creationId xmlns:a16="http://schemas.microsoft.com/office/drawing/2014/main" id="{5848257F-B8AF-480F-A5B4-1D0C9EC9121B}"/>
              </a:ext>
            </a:extLst>
          </p:cNvPr>
          <p:cNvSpPr txBox="1">
            <a:spLocks noChangeArrowheads="1"/>
          </p:cNvSpPr>
          <p:nvPr/>
        </p:nvSpPr>
        <p:spPr bwMode="auto">
          <a:xfrm>
            <a:off x="1305251" y="1870080"/>
            <a:ext cx="1247136" cy="64633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dirty="0">
                <a:solidFill>
                  <a:schemeClr val="bg1"/>
                </a:solidFill>
              </a:rPr>
              <a:t>Social oro som</a:t>
            </a:r>
          </a:p>
          <a:p>
            <a:pPr algn="ctr" eaLnBrk="1" hangingPunct="1"/>
            <a:r>
              <a:rPr lang="sv-SE" altLang="sv-SE" sz="1200" b="1" dirty="0">
                <a:solidFill>
                  <a:schemeClr val="bg1"/>
                </a:solidFill>
              </a:rPr>
              <a:t>en icke önskvärd</a:t>
            </a:r>
          </a:p>
          <a:p>
            <a:pPr algn="ctr" eaLnBrk="1" hangingPunct="1"/>
            <a:r>
              <a:rPr lang="sv-SE" altLang="sv-SE" sz="1200" b="1" dirty="0">
                <a:solidFill>
                  <a:schemeClr val="bg1"/>
                </a:solidFill>
              </a:rPr>
              <a:t>händelse</a:t>
            </a:r>
          </a:p>
        </p:txBody>
      </p:sp>
      <p:sp>
        <p:nvSpPr>
          <p:cNvPr id="14" name="textruta 13">
            <a:extLst>
              <a:ext uri="{FF2B5EF4-FFF2-40B4-BE49-F238E27FC236}">
                <a16:creationId xmlns:a16="http://schemas.microsoft.com/office/drawing/2014/main" id="{B1A85BC6-8166-45E4-880E-B7C03656DCF9}"/>
              </a:ext>
            </a:extLst>
          </p:cNvPr>
          <p:cNvSpPr txBox="1">
            <a:spLocks noChangeArrowheads="1"/>
          </p:cNvSpPr>
          <p:nvPr/>
        </p:nvSpPr>
        <p:spPr bwMode="auto">
          <a:xfrm>
            <a:off x="9235478" y="1905713"/>
            <a:ext cx="1613968" cy="64633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200" b="1" dirty="0">
                <a:solidFill>
                  <a:schemeClr val="bg1"/>
                </a:solidFill>
              </a:rPr>
              <a:t>Social oro som</a:t>
            </a:r>
          </a:p>
          <a:p>
            <a:pPr algn="ctr" eaLnBrk="1" hangingPunct="1"/>
            <a:r>
              <a:rPr lang="sv-SE" altLang="sv-SE" sz="1200" b="1" dirty="0">
                <a:solidFill>
                  <a:schemeClr val="bg1"/>
                </a:solidFill>
              </a:rPr>
              <a:t> uttryck för </a:t>
            </a:r>
          </a:p>
          <a:p>
            <a:pPr algn="ctr" eaLnBrk="1" hangingPunct="1"/>
            <a:r>
              <a:rPr lang="sv-SE" altLang="sv-SE" sz="1200" b="1" dirty="0">
                <a:solidFill>
                  <a:schemeClr val="bg1"/>
                </a:solidFill>
              </a:rPr>
              <a:t>otillfredsställda behov</a:t>
            </a:r>
          </a:p>
        </p:txBody>
      </p:sp>
      <p:sp>
        <p:nvSpPr>
          <p:cNvPr id="37" name="textruta 36">
            <a:extLst>
              <a:ext uri="{FF2B5EF4-FFF2-40B4-BE49-F238E27FC236}">
                <a16:creationId xmlns:a16="http://schemas.microsoft.com/office/drawing/2014/main" id="{70BE055F-F1D8-4FDD-AED3-2BCAA96B8AD2}"/>
              </a:ext>
            </a:extLst>
          </p:cNvPr>
          <p:cNvSpPr txBox="1"/>
          <p:nvPr/>
        </p:nvSpPr>
        <p:spPr>
          <a:xfrm>
            <a:off x="4012708" y="79604"/>
            <a:ext cx="4256102" cy="646331"/>
          </a:xfrm>
          <a:prstGeom prst="rect">
            <a:avLst/>
          </a:prstGeom>
          <a:noFill/>
        </p:spPr>
        <p:txBody>
          <a:bodyPr wrap="none" rtlCol="0">
            <a:spAutoFit/>
          </a:bodyPr>
          <a:lstStyle/>
          <a:p>
            <a:pPr algn="ctr"/>
            <a:r>
              <a:rPr lang="sv-SE" b="1" dirty="0"/>
              <a:t>Sociala risker</a:t>
            </a:r>
          </a:p>
          <a:p>
            <a:pPr algn="ctr"/>
            <a:r>
              <a:rPr lang="sv-SE" dirty="0"/>
              <a:t>Hot mot det skyddsvärda / Öka säkerheten!</a:t>
            </a:r>
          </a:p>
        </p:txBody>
      </p:sp>
      <p:pic>
        <p:nvPicPr>
          <p:cNvPr id="43" name="Picture 4" descr="Myndigheten för samhällsskydd och beredskap">
            <a:extLst>
              <a:ext uri="{FF2B5EF4-FFF2-40B4-BE49-F238E27FC236}">
                <a16:creationId xmlns:a16="http://schemas.microsoft.com/office/drawing/2014/main" id="{6996ABE3-7B18-4447-8DA1-5B6D69D84E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2206" y="90747"/>
            <a:ext cx="1521913" cy="63640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lansstyrelsen.se/halland/SiteCollectionImages/Sv/nyheter/2012/LST_logo2.jpg">
            <a:extLst>
              <a:ext uri="{FF2B5EF4-FFF2-40B4-BE49-F238E27FC236}">
                <a16:creationId xmlns:a16="http://schemas.microsoft.com/office/drawing/2014/main" id="{09071D65-C84F-49BA-9976-0ECD65162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2899" y="83041"/>
            <a:ext cx="1179038" cy="598303"/>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4C99D06D-E2C5-41AC-82B3-8688B9ECBA24}"/>
              </a:ext>
            </a:extLst>
          </p:cNvPr>
          <p:cNvSpPr txBox="1"/>
          <p:nvPr/>
        </p:nvSpPr>
        <p:spPr>
          <a:xfrm>
            <a:off x="373694" y="5993361"/>
            <a:ext cx="1477392" cy="276999"/>
          </a:xfrm>
          <a:prstGeom prst="rect">
            <a:avLst/>
          </a:prstGeom>
          <a:noFill/>
        </p:spPr>
        <p:txBody>
          <a:bodyPr wrap="none" rtlCol="0">
            <a:spAutoFit/>
          </a:bodyPr>
          <a:lstStyle/>
          <a:p>
            <a:r>
              <a:rPr lang="sv-SE" sz="1200" b="1" dirty="0"/>
              <a:t>Trygghetsparadoxen</a:t>
            </a:r>
          </a:p>
        </p:txBody>
      </p:sp>
      <p:sp>
        <p:nvSpPr>
          <p:cNvPr id="15" name="textruta 14">
            <a:extLst>
              <a:ext uri="{FF2B5EF4-FFF2-40B4-BE49-F238E27FC236}">
                <a16:creationId xmlns:a16="http://schemas.microsoft.com/office/drawing/2014/main" id="{FB8311E0-72D4-447F-86B5-C1D9C3BF206F}"/>
              </a:ext>
            </a:extLst>
          </p:cNvPr>
          <p:cNvSpPr txBox="1"/>
          <p:nvPr/>
        </p:nvSpPr>
        <p:spPr>
          <a:xfrm>
            <a:off x="3457061" y="779430"/>
            <a:ext cx="5272797" cy="738664"/>
          </a:xfrm>
          <a:prstGeom prst="rect">
            <a:avLst/>
          </a:prstGeom>
          <a:noFill/>
        </p:spPr>
        <p:txBody>
          <a:bodyPr wrap="square" rtlCol="0">
            <a:spAutoFit/>
          </a:bodyPr>
          <a:lstStyle/>
          <a:p>
            <a:pPr algn="ctr"/>
            <a:r>
              <a:rPr lang="sv-SE" sz="1400" b="1" dirty="0"/>
              <a:t>Freds- och utvecklingsforskningen skiljer på </a:t>
            </a:r>
          </a:p>
          <a:p>
            <a:pPr algn="ctr"/>
            <a:r>
              <a:rPr lang="sv-SE" sz="1400" b="1" dirty="0"/>
              <a:t>Peace </a:t>
            </a:r>
            <a:r>
              <a:rPr lang="sv-SE" sz="1400" b="1" dirty="0" err="1"/>
              <a:t>Making</a:t>
            </a:r>
            <a:r>
              <a:rPr lang="sv-SE" sz="1400" b="1" dirty="0"/>
              <a:t> ”negativ fred” (otillräcklig)</a:t>
            </a:r>
          </a:p>
          <a:p>
            <a:pPr algn="ctr"/>
            <a:r>
              <a:rPr lang="sv-SE" sz="1400" b="1" dirty="0"/>
              <a:t>och Peace </a:t>
            </a:r>
            <a:r>
              <a:rPr lang="sv-SE" sz="1400" b="1" dirty="0" err="1"/>
              <a:t>building</a:t>
            </a:r>
            <a:r>
              <a:rPr lang="sv-SE" sz="1400" b="1" dirty="0"/>
              <a:t> ”positiv fred” (utvecklingsaspekten) </a:t>
            </a:r>
          </a:p>
        </p:txBody>
      </p:sp>
      <p:sp>
        <p:nvSpPr>
          <p:cNvPr id="45" name="textruta 44">
            <a:extLst>
              <a:ext uri="{FF2B5EF4-FFF2-40B4-BE49-F238E27FC236}">
                <a16:creationId xmlns:a16="http://schemas.microsoft.com/office/drawing/2014/main" id="{D2D6400D-B37E-4997-AF71-EDA597AFA7EC}"/>
              </a:ext>
            </a:extLst>
          </p:cNvPr>
          <p:cNvSpPr txBox="1"/>
          <p:nvPr/>
        </p:nvSpPr>
        <p:spPr>
          <a:xfrm>
            <a:off x="4451441" y="5988733"/>
            <a:ext cx="3468908" cy="830997"/>
          </a:xfrm>
          <a:prstGeom prst="rect">
            <a:avLst/>
          </a:prstGeom>
          <a:noFill/>
        </p:spPr>
        <p:txBody>
          <a:bodyPr wrap="square">
            <a:spAutoFit/>
          </a:bodyPr>
          <a:lstStyle/>
          <a:p>
            <a:pPr algn="ctr" eaLnBrk="1" hangingPunct="1"/>
            <a:r>
              <a:rPr lang="sv-SE" sz="1200" b="1" dirty="0">
                <a:solidFill>
                  <a:srgbClr val="7030A0"/>
                </a:solidFill>
              </a:rPr>
              <a:t>Tillerkänna människor sina demokratiska </a:t>
            </a:r>
          </a:p>
          <a:p>
            <a:pPr algn="ctr" eaLnBrk="1" hangingPunct="1"/>
            <a:r>
              <a:rPr lang="sv-SE" sz="1200" b="1" dirty="0">
                <a:solidFill>
                  <a:srgbClr val="7030A0"/>
                </a:solidFill>
              </a:rPr>
              <a:t>och mänskliga rättigheter</a:t>
            </a:r>
          </a:p>
          <a:p>
            <a:pPr algn="ctr" eaLnBrk="1" hangingPunct="1"/>
            <a:r>
              <a:rPr lang="sv-SE" sz="1200" b="1" dirty="0">
                <a:solidFill>
                  <a:srgbClr val="7030A0"/>
                </a:solidFill>
              </a:rPr>
              <a:t>Tillgång till det politiska rummet – att kunna göra sin röst hörd och påverka politiska beslut</a:t>
            </a:r>
          </a:p>
        </p:txBody>
      </p:sp>
      <p:sp>
        <p:nvSpPr>
          <p:cNvPr id="46" name="textruta 45">
            <a:extLst>
              <a:ext uri="{FF2B5EF4-FFF2-40B4-BE49-F238E27FC236}">
                <a16:creationId xmlns:a16="http://schemas.microsoft.com/office/drawing/2014/main" id="{E7684407-F35A-46C9-BCA0-F53CC8E9E8E7}"/>
              </a:ext>
            </a:extLst>
          </p:cNvPr>
          <p:cNvSpPr txBox="1"/>
          <p:nvPr/>
        </p:nvSpPr>
        <p:spPr>
          <a:xfrm>
            <a:off x="1865230" y="5303111"/>
            <a:ext cx="3617558" cy="461665"/>
          </a:xfrm>
          <a:prstGeom prst="rect">
            <a:avLst/>
          </a:prstGeom>
          <a:noFill/>
        </p:spPr>
        <p:txBody>
          <a:bodyPr wrap="square">
            <a:spAutoFit/>
          </a:bodyPr>
          <a:lstStyle/>
          <a:p>
            <a:pPr algn="ctr" eaLnBrk="1" hangingPunct="1"/>
            <a:r>
              <a:rPr lang="sv-SE" altLang="sv-SE" sz="1200" b="1" i="1" dirty="0">
                <a:solidFill>
                  <a:srgbClr val="7030A0"/>
                </a:solidFill>
              </a:rPr>
              <a:t>Sociala insatser en investering</a:t>
            </a:r>
            <a:r>
              <a:rPr lang="sv-SE" altLang="sv-SE" sz="1200" b="1" dirty="0"/>
              <a:t> </a:t>
            </a:r>
            <a:r>
              <a:rPr lang="sv-SE" altLang="sv-SE" sz="1200" b="1" dirty="0">
                <a:solidFill>
                  <a:srgbClr val="7030A0"/>
                </a:solidFill>
              </a:rPr>
              <a:t>och inte en kostnad</a:t>
            </a:r>
          </a:p>
          <a:p>
            <a:pPr algn="ctr" eaLnBrk="1" hangingPunct="1"/>
            <a:r>
              <a:rPr lang="sv-SE" sz="1200" b="1" dirty="0">
                <a:solidFill>
                  <a:srgbClr val="7030A0"/>
                </a:solidFill>
              </a:rPr>
              <a:t>Arr bryta med utanförskapets onda cirklar</a:t>
            </a:r>
            <a:endParaRPr lang="sv-SE" sz="1200" dirty="0"/>
          </a:p>
        </p:txBody>
      </p:sp>
      <p:sp>
        <p:nvSpPr>
          <p:cNvPr id="47" name="textruta 46">
            <a:extLst>
              <a:ext uri="{FF2B5EF4-FFF2-40B4-BE49-F238E27FC236}">
                <a16:creationId xmlns:a16="http://schemas.microsoft.com/office/drawing/2014/main" id="{23324770-5F96-4DC9-8E85-1EFB82E84247}"/>
              </a:ext>
            </a:extLst>
          </p:cNvPr>
          <p:cNvSpPr txBox="1"/>
          <p:nvPr/>
        </p:nvSpPr>
        <p:spPr>
          <a:xfrm>
            <a:off x="6726496" y="5194649"/>
            <a:ext cx="3487138" cy="892552"/>
          </a:xfrm>
          <a:prstGeom prst="rect">
            <a:avLst/>
          </a:prstGeom>
          <a:noFill/>
        </p:spPr>
        <p:txBody>
          <a:bodyPr wrap="square">
            <a:spAutoFit/>
          </a:bodyPr>
          <a:lstStyle/>
          <a:p>
            <a:pPr algn="ctr" eaLnBrk="1" hangingPunct="1"/>
            <a:r>
              <a:rPr lang="sv-SE" altLang="sv-SE" sz="1200" b="1" i="1" dirty="0">
                <a:solidFill>
                  <a:srgbClr val="7030A0"/>
                </a:solidFill>
              </a:rPr>
              <a:t>från passivt objekt till aktivt subjekt </a:t>
            </a:r>
          </a:p>
          <a:p>
            <a:pPr algn="ctr" eaLnBrk="1" hangingPunct="1"/>
            <a:r>
              <a:rPr lang="sv-SE" altLang="sv-SE" sz="1200" b="1" i="1" dirty="0">
                <a:solidFill>
                  <a:srgbClr val="7030A0"/>
                </a:solidFill>
              </a:rPr>
              <a:t>Maktdelning: problemformulering/åtgärdsförslag</a:t>
            </a:r>
          </a:p>
          <a:p>
            <a:pPr algn="ctr" eaLnBrk="1" hangingPunct="1"/>
            <a:r>
              <a:rPr lang="sv-SE" sz="1400" b="1" dirty="0">
                <a:solidFill>
                  <a:srgbClr val="7030A0"/>
                </a:solidFill>
              </a:rPr>
              <a:t>Medskapade frisk och sociala</a:t>
            </a:r>
          </a:p>
          <a:p>
            <a:pPr algn="ctr" eaLnBrk="1" hangingPunct="1"/>
            <a:r>
              <a:rPr lang="sv-SE" sz="1400" b="1" dirty="0">
                <a:solidFill>
                  <a:srgbClr val="7030A0"/>
                </a:solidFill>
              </a:rPr>
              <a:t>hållbarhetsanalyser</a:t>
            </a:r>
          </a:p>
        </p:txBody>
      </p:sp>
      <p:sp>
        <p:nvSpPr>
          <p:cNvPr id="20" name="textruta 19">
            <a:extLst>
              <a:ext uri="{FF2B5EF4-FFF2-40B4-BE49-F238E27FC236}">
                <a16:creationId xmlns:a16="http://schemas.microsoft.com/office/drawing/2014/main" id="{49137AB2-1DDB-4C1D-8BB7-A83A499EA153}"/>
              </a:ext>
            </a:extLst>
          </p:cNvPr>
          <p:cNvSpPr txBox="1"/>
          <p:nvPr/>
        </p:nvSpPr>
        <p:spPr>
          <a:xfrm>
            <a:off x="4739226" y="3029526"/>
            <a:ext cx="2550464" cy="523220"/>
          </a:xfrm>
          <a:prstGeom prst="rect">
            <a:avLst/>
          </a:prstGeom>
          <a:noFill/>
        </p:spPr>
        <p:txBody>
          <a:bodyPr wrap="square" rtlCol="0">
            <a:spAutoFit/>
          </a:bodyPr>
          <a:lstStyle/>
          <a:p>
            <a:pPr algn="ctr"/>
            <a:r>
              <a:rPr lang="sv-SE" sz="1400" b="1" dirty="0"/>
              <a:t>Konsten av värna demokratin och den sociala hållbarheten</a:t>
            </a:r>
          </a:p>
        </p:txBody>
      </p:sp>
      <p:sp>
        <p:nvSpPr>
          <p:cNvPr id="18" name="textruta 17">
            <a:extLst>
              <a:ext uri="{FF2B5EF4-FFF2-40B4-BE49-F238E27FC236}">
                <a16:creationId xmlns:a16="http://schemas.microsoft.com/office/drawing/2014/main" id="{B6055BEB-3EA0-47DE-B371-C36CDBC00E0A}"/>
              </a:ext>
            </a:extLst>
          </p:cNvPr>
          <p:cNvSpPr txBox="1"/>
          <p:nvPr/>
        </p:nvSpPr>
        <p:spPr>
          <a:xfrm rot="19939499">
            <a:off x="7080841" y="4185467"/>
            <a:ext cx="900695" cy="461665"/>
          </a:xfrm>
          <a:prstGeom prst="rect">
            <a:avLst/>
          </a:prstGeom>
          <a:noFill/>
        </p:spPr>
        <p:txBody>
          <a:bodyPr wrap="none" rtlCol="0">
            <a:spAutoFit/>
          </a:bodyPr>
          <a:lstStyle/>
          <a:p>
            <a:pPr algn="ctr"/>
            <a:r>
              <a:rPr lang="sv-SE" sz="1200" b="1" dirty="0"/>
              <a:t>Välvilja</a:t>
            </a:r>
          </a:p>
          <a:p>
            <a:pPr algn="ctr"/>
            <a:r>
              <a:rPr lang="sv-SE" sz="1200" b="1" dirty="0"/>
              <a:t>Förtroende</a:t>
            </a:r>
          </a:p>
        </p:txBody>
      </p:sp>
      <p:sp>
        <p:nvSpPr>
          <p:cNvPr id="50" name="textruta 49">
            <a:extLst>
              <a:ext uri="{FF2B5EF4-FFF2-40B4-BE49-F238E27FC236}">
                <a16:creationId xmlns:a16="http://schemas.microsoft.com/office/drawing/2014/main" id="{EB88EC25-7025-4006-97E8-A67335BD9274}"/>
              </a:ext>
            </a:extLst>
          </p:cNvPr>
          <p:cNvSpPr txBox="1"/>
          <p:nvPr/>
        </p:nvSpPr>
        <p:spPr>
          <a:xfrm rot="1566091">
            <a:off x="4066612" y="4270320"/>
            <a:ext cx="987386" cy="461665"/>
          </a:xfrm>
          <a:prstGeom prst="rect">
            <a:avLst/>
          </a:prstGeom>
          <a:noFill/>
        </p:spPr>
        <p:txBody>
          <a:bodyPr wrap="none" rtlCol="0">
            <a:spAutoFit/>
          </a:bodyPr>
          <a:lstStyle/>
          <a:p>
            <a:pPr algn="ctr"/>
            <a:r>
              <a:rPr lang="sv-SE" sz="1200" b="1" dirty="0"/>
              <a:t>Kontroll</a:t>
            </a:r>
          </a:p>
          <a:p>
            <a:pPr algn="ctr"/>
            <a:r>
              <a:rPr lang="sv-SE" sz="1200" b="1" dirty="0"/>
              <a:t>Misstroende</a:t>
            </a:r>
          </a:p>
        </p:txBody>
      </p:sp>
      <p:cxnSp>
        <p:nvCxnSpPr>
          <p:cNvPr id="23" name="Rak pilkoppling 22">
            <a:extLst>
              <a:ext uri="{FF2B5EF4-FFF2-40B4-BE49-F238E27FC236}">
                <a16:creationId xmlns:a16="http://schemas.microsoft.com/office/drawing/2014/main" id="{CF43C040-0837-4BF8-A420-284C8B9E4A65}"/>
              </a:ext>
            </a:extLst>
          </p:cNvPr>
          <p:cNvCxnSpPr>
            <a:cxnSpLocks/>
          </p:cNvCxnSpPr>
          <p:nvPr/>
        </p:nvCxnSpPr>
        <p:spPr>
          <a:xfrm>
            <a:off x="4220458" y="4055288"/>
            <a:ext cx="798839" cy="386378"/>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ak pilkoppling 25">
            <a:extLst>
              <a:ext uri="{FF2B5EF4-FFF2-40B4-BE49-F238E27FC236}">
                <a16:creationId xmlns:a16="http://schemas.microsoft.com/office/drawing/2014/main" id="{975A969C-86AE-400F-A35C-9755184C208E}"/>
              </a:ext>
            </a:extLst>
          </p:cNvPr>
          <p:cNvCxnSpPr>
            <a:cxnSpLocks/>
          </p:cNvCxnSpPr>
          <p:nvPr/>
        </p:nvCxnSpPr>
        <p:spPr>
          <a:xfrm flipV="1">
            <a:off x="6931289" y="4058499"/>
            <a:ext cx="812716" cy="449226"/>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1" name="Picture 3">
            <a:extLst>
              <a:ext uri="{FF2B5EF4-FFF2-40B4-BE49-F238E27FC236}">
                <a16:creationId xmlns:a16="http://schemas.microsoft.com/office/drawing/2014/main" id="{98FCDE47-6C9D-4851-8A58-A9AC3A304CA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4562" y="1621680"/>
            <a:ext cx="1026319" cy="8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ruta 51">
            <a:extLst>
              <a:ext uri="{FF2B5EF4-FFF2-40B4-BE49-F238E27FC236}">
                <a16:creationId xmlns:a16="http://schemas.microsoft.com/office/drawing/2014/main" id="{E5B0224A-6B6A-42B7-99F3-AE5454F867D0}"/>
              </a:ext>
            </a:extLst>
          </p:cNvPr>
          <p:cNvSpPr txBox="1"/>
          <p:nvPr/>
        </p:nvSpPr>
        <p:spPr>
          <a:xfrm rot="19941955">
            <a:off x="6788515" y="3627111"/>
            <a:ext cx="1027845" cy="646331"/>
          </a:xfrm>
          <a:prstGeom prst="rect">
            <a:avLst/>
          </a:prstGeom>
          <a:noFill/>
        </p:spPr>
        <p:txBody>
          <a:bodyPr wrap="none" rtlCol="0">
            <a:spAutoFit/>
          </a:bodyPr>
          <a:lstStyle/>
          <a:p>
            <a:pPr algn="ctr"/>
            <a:r>
              <a:rPr lang="sv-SE" sz="1200" b="1" dirty="0"/>
              <a:t>Dialogpoliser</a:t>
            </a:r>
          </a:p>
          <a:p>
            <a:pPr algn="ctr"/>
            <a:r>
              <a:rPr lang="sv-SE" sz="1200" b="1" dirty="0"/>
              <a:t>Relationer</a:t>
            </a:r>
          </a:p>
          <a:p>
            <a:pPr algn="ctr"/>
            <a:r>
              <a:rPr lang="sv-SE" sz="1200" b="1" dirty="0"/>
              <a:t>Lång sikt</a:t>
            </a:r>
          </a:p>
        </p:txBody>
      </p:sp>
      <p:sp>
        <p:nvSpPr>
          <p:cNvPr id="56" name="textruta 55">
            <a:extLst>
              <a:ext uri="{FF2B5EF4-FFF2-40B4-BE49-F238E27FC236}">
                <a16:creationId xmlns:a16="http://schemas.microsoft.com/office/drawing/2014/main" id="{F4B853D9-6B2D-4817-9FFE-8CCECEE931E1}"/>
              </a:ext>
            </a:extLst>
          </p:cNvPr>
          <p:cNvSpPr txBox="1"/>
          <p:nvPr/>
        </p:nvSpPr>
        <p:spPr>
          <a:xfrm rot="1650092">
            <a:off x="4184937" y="3750248"/>
            <a:ext cx="1197764" cy="556178"/>
          </a:xfrm>
          <a:prstGeom prst="rect">
            <a:avLst/>
          </a:prstGeom>
          <a:noFill/>
        </p:spPr>
        <p:txBody>
          <a:bodyPr wrap="none" rtlCol="0">
            <a:spAutoFit/>
          </a:bodyPr>
          <a:lstStyle/>
          <a:p>
            <a:pPr algn="ctr">
              <a:lnSpc>
                <a:spcPts val="1200"/>
              </a:lnSpc>
            </a:pPr>
            <a:r>
              <a:rPr lang="sv-SE" sz="1200" b="1" dirty="0"/>
              <a:t>Övervakning</a:t>
            </a:r>
          </a:p>
          <a:p>
            <a:pPr algn="ctr">
              <a:lnSpc>
                <a:spcPts val="1200"/>
              </a:lnSpc>
            </a:pPr>
            <a:r>
              <a:rPr lang="sv-SE" sz="1200" b="1" dirty="0"/>
              <a:t>”Hårt mot hårt”</a:t>
            </a:r>
          </a:p>
          <a:p>
            <a:pPr algn="ctr">
              <a:lnSpc>
                <a:spcPts val="1200"/>
              </a:lnSpc>
            </a:pPr>
            <a:r>
              <a:rPr lang="sv-SE" sz="1200" b="1" dirty="0"/>
              <a:t>Kort sikt</a:t>
            </a:r>
          </a:p>
        </p:txBody>
      </p:sp>
      <p:pic>
        <p:nvPicPr>
          <p:cNvPr id="24" name="Picture 2" descr="Kanslichef, PolisförbundetAltinget - Allt om politik: altinget.se">
            <a:extLst>
              <a:ext uri="{FF2B5EF4-FFF2-40B4-BE49-F238E27FC236}">
                <a16:creationId xmlns:a16="http://schemas.microsoft.com/office/drawing/2014/main" id="{07042759-76F5-AB6C-F49E-34684DFDDA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71766" y="5409015"/>
            <a:ext cx="2129494" cy="776746"/>
          </a:xfrm>
          <a:prstGeom prst="rect">
            <a:avLst/>
          </a:prstGeom>
          <a:noFill/>
          <a:extLst>
            <a:ext uri="{909E8E84-426E-40DD-AFC4-6F175D3DCCD1}">
              <a14:hiddenFill xmlns:a14="http://schemas.microsoft.com/office/drawing/2010/main">
                <a:solidFill>
                  <a:srgbClr val="FFFFFF"/>
                </a:solidFill>
              </a14:hiddenFill>
            </a:ext>
          </a:extLst>
        </p:spPr>
      </p:pic>
      <p:sp>
        <p:nvSpPr>
          <p:cNvPr id="28" name="textruta 27">
            <a:extLst>
              <a:ext uri="{FF2B5EF4-FFF2-40B4-BE49-F238E27FC236}">
                <a16:creationId xmlns:a16="http://schemas.microsoft.com/office/drawing/2014/main" id="{267EA1DD-359B-86A3-51E9-02960FE687AD}"/>
              </a:ext>
            </a:extLst>
          </p:cNvPr>
          <p:cNvSpPr txBox="1"/>
          <p:nvPr/>
        </p:nvSpPr>
        <p:spPr>
          <a:xfrm>
            <a:off x="10120749" y="6090732"/>
            <a:ext cx="1831527" cy="633443"/>
          </a:xfrm>
          <a:prstGeom prst="rect">
            <a:avLst/>
          </a:prstGeom>
          <a:noFill/>
        </p:spPr>
        <p:txBody>
          <a:bodyPr wrap="none" rtlCol="0">
            <a:spAutoFit/>
          </a:bodyPr>
          <a:lstStyle/>
          <a:p>
            <a:pPr algn="ctr">
              <a:lnSpc>
                <a:spcPts val="1400"/>
              </a:lnSpc>
            </a:pPr>
            <a:r>
              <a:rPr lang="sv-SE" sz="1400" b="1" dirty="0">
                <a:solidFill>
                  <a:srgbClr val="004070"/>
                </a:solidFill>
              </a:rPr>
              <a:t>Saknar frågan om </a:t>
            </a:r>
          </a:p>
          <a:p>
            <a:pPr algn="ctr">
              <a:lnSpc>
                <a:spcPts val="1400"/>
              </a:lnSpc>
            </a:pPr>
            <a:r>
              <a:rPr lang="sv-SE" sz="1400" b="1" dirty="0">
                <a:solidFill>
                  <a:srgbClr val="004070"/>
                </a:solidFill>
              </a:rPr>
              <a:t>förebyggande insatser</a:t>
            </a:r>
          </a:p>
          <a:p>
            <a:pPr algn="ctr">
              <a:lnSpc>
                <a:spcPts val="1400"/>
              </a:lnSpc>
            </a:pPr>
            <a:r>
              <a:rPr lang="sv-SE" sz="1400" b="1" dirty="0">
                <a:solidFill>
                  <a:srgbClr val="004070"/>
                </a:solidFill>
              </a:rPr>
              <a:t>i Tidö-avtalet</a:t>
            </a:r>
          </a:p>
        </p:txBody>
      </p:sp>
      <p:sp>
        <p:nvSpPr>
          <p:cNvPr id="29" name="textruta 28">
            <a:extLst>
              <a:ext uri="{FF2B5EF4-FFF2-40B4-BE49-F238E27FC236}">
                <a16:creationId xmlns:a16="http://schemas.microsoft.com/office/drawing/2014/main" id="{137A5CA1-426E-AB9D-8118-066B04D6DE30}"/>
              </a:ext>
            </a:extLst>
          </p:cNvPr>
          <p:cNvSpPr txBox="1">
            <a:spLocks noChangeArrowheads="1"/>
          </p:cNvSpPr>
          <p:nvPr/>
        </p:nvSpPr>
        <p:spPr bwMode="auto">
          <a:xfrm rot="1478165">
            <a:off x="9668639" y="924561"/>
            <a:ext cx="2361615" cy="102143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v-SE" altLang="sv-SE" sz="2100" b="1" dirty="0">
                <a:solidFill>
                  <a:srgbClr val="FF0000"/>
                </a:solidFill>
                <a:latin typeface="Monotype Corsiva" panose="03010101010201010101" pitchFamily="66" charset="0"/>
              </a:rPr>
              <a:t>         Synvända</a:t>
            </a:r>
          </a:p>
          <a:p>
            <a:pPr algn="ctr" eaLnBrk="1" hangingPunct="1"/>
            <a:r>
              <a:rPr lang="sv-SE" altLang="sv-SE" sz="1400" b="1" dirty="0">
                <a:solidFill>
                  <a:srgbClr val="FF0000"/>
                </a:solidFill>
                <a:latin typeface="Monotype Corsiva" panose="03010101010201010101" pitchFamily="66" charset="0"/>
              </a:rPr>
              <a:t>Serviceuppdrag: trygghet -välfärd</a:t>
            </a:r>
          </a:p>
          <a:p>
            <a:pPr algn="ctr">
              <a:lnSpc>
                <a:spcPts val="1500"/>
              </a:lnSpc>
            </a:pPr>
            <a:r>
              <a:rPr lang="sv-SE" altLang="sv-SE" sz="1400" b="1" dirty="0">
                <a:solidFill>
                  <a:srgbClr val="FF0000"/>
                </a:solidFill>
                <a:latin typeface="Monotype Corsiva" panose="03010101010201010101" pitchFamily="66" charset="0"/>
              </a:rPr>
              <a:t>Trygghet genom  vaktbolag</a:t>
            </a:r>
          </a:p>
          <a:p>
            <a:pPr algn="ctr">
              <a:lnSpc>
                <a:spcPts val="1500"/>
              </a:lnSpc>
            </a:pPr>
            <a:r>
              <a:rPr lang="sv-SE" altLang="sv-SE" sz="1400" b="1" dirty="0" err="1">
                <a:solidFill>
                  <a:srgbClr val="FF0000"/>
                </a:solidFill>
                <a:latin typeface="Monotype Corsiva" panose="03010101010201010101" pitchFamily="66" charset="0"/>
              </a:rPr>
              <a:t>versus</a:t>
            </a:r>
            <a:r>
              <a:rPr lang="sv-SE" altLang="sv-SE" sz="1400" b="1" dirty="0">
                <a:solidFill>
                  <a:srgbClr val="FF0000"/>
                </a:solidFill>
                <a:latin typeface="Monotype Corsiva" panose="03010101010201010101" pitchFamily="66" charset="0"/>
              </a:rPr>
              <a:t> relationsbyggande dialog</a:t>
            </a:r>
          </a:p>
        </p:txBody>
      </p:sp>
      <p:sp>
        <p:nvSpPr>
          <p:cNvPr id="34" name="Stjärna: 5 punkter 33">
            <a:extLst>
              <a:ext uri="{FF2B5EF4-FFF2-40B4-BE49-F238E27FC236}">
                <a16:creationId xmlns:a16="http://schemas.microsoft.com/office/drawing/2014/main" id="{DECEC9F9-1653-FC6F-68A4-0E634B4D4F92}"/>
              </a:ext>
            </a:extLst>
          </p:cNvPr>
          <p:cNvSpPr/>
          <p:nvPr/>
        </p:nvSpPr>
        <p:spPr>
          <a:xfrm>
            <a:off x="11110352" y="122976"/>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textruta 37">
            <a:extLst>
              <a:ext uri="{FF2B5EF4-FFF2-40B4-BE49-F238E27FC236}">
                <a16:creationId xmlns:a16="http://schemas.microsoft.com/office/drawing/2014/main" id="{93D937E7-59D0-E2A7-7F4F-0F2AA8BEAC9B}"/>
              </a:ext>
            </a:extLst>
          </p:cNvPr>
          <p:cNvSpPr txBox="1"/>
          <p:nvPr/>
        </p:nvSpPr>
        <p:spPr>
          <a:xfrm>
            <a:off x="11396874" y="395510"/>
            <a:ext cx="460334" cy="369332"/>
          </a:xfrm>
          <a:prstGeom prst="rect">
            <a:avLst/>
          </a:prstGeom>
          <a:noFill/>
          <a:ln w="38100">
            <a:noFill/>
          </a:ln>
        </p:spPr>
        <p:txBody>
          <a:bodyPr wrap="square" rtlCol="0">
            <a:spAutoFit/>
          </a:bodyPr>
          <a:lstStyle/>
          <a:p>
            <a:r>
              <a:rPr lang="sv-SE" b="1" dirty="0"/>
              <a:t>1</a:t>
            </a:r>
          </a:p>
        </p:txBody>
      </p:sp>
      <p:sp>
        <p:nvSpPr>
          <p:cNvPr id="21" name="textruta 20">
            <a:extLst>
              <a:ext uri="{FF2B5EF4-FFF2-40B4-BE49-F238E27FC236}">
                <a16:creationId xmlns:a16="http://schemas.microsoft.com/office/drawing/2014/main" id="{BF50A18E-E3E4-2EC7-DE8D-09E6BAC94F12}"/>
              </a:ext>
            </a:extLst>
          </p:cNvPr>
          <p:cNvSpPr txBox="1"/>
          <p:nvPr/>
        </p:nvSpPr>
        <p:spPr>
          <a:xfrm>
            <a:off x="2051696" y="5814063"/>
            <a:ext cx="2545826" cy="913070"/>
          </a:xfrm>
          <a:prstGeom prst="rect">
            <a:avLst/>
          </a:prstGeom>
          <a:noFill/>
        </p:spPr>
        <p:txBody>
          <a:bodyPr wrap="none" rtlCol="0">
            <a:spAutoFit/>
          </a:bodyPr>
          <a:lstStyle/>
          <a:p>
            <a:pPr algn="ctr">
              <a:lnSpc>
                <a:spcPts val="1600"/>
              </a:lnSpc>
            </a:pPr>
            <a:r>
              <a:rPr lang="sv-SE" sz="1600" b="1" i="1" dirty="0"/>
              <a:t>Riktade insatser och</a:t>
            </a:r>
          </a:p>
          <a:p>
            <a:pPr algn="ctr">
              <a:lnSpc>
                <a:spcPts val="1600"/>
              </a:lnSpc>
            </a:pPr>
            <a:r>
              <a:rPr lang="sv-SE" sz="1600" b="1" i="1" dirty="0"/>
              <a:t>universella sociala reformer</a:t>
            </a:r>
          </a:p>
          <a:p>
            <a:pPr algn="ctr">
              <a:lnSpc>
                <a:spcPts val="1600"/>
              </a:lnSpc>
            </a:pPr>
            <a:r>
              <a:rPr lang="sv-SE" sz="1400" b="1" dirty="0"/>
              <a:t>Socialtjänst och</a:t>
            </a:r>
          </a:p>
          <a:p>
            <a:pPr algn="ctr">
              <a:lnSpc>
                <a:spcPts val="1600"/>
              </a:lnSpc>
            </a:pPr>
            <a:r>
              <a:rPr lang="sv-SE" sz="1400" b="1" dirty="0"/>
              <a:t>Folkhälsa  i samverkan</a:t>
            </a:r>
            <a:endParaRPr lang="en-GB" sz="1400" dirty="0"/>
          </a:p>
        </p:txBody>
      </p:sp>
    </p:spTree>
    <p:extLst>
      <p:ext uri="{BB962C8B-B14F-4D97-AF65-F5344CB8AC3E}">
        <p14:creationId xmlns:p14="http://schemas.microsoft.com/office/powerpoint/2010/main" val="13853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additive="base">
                                        <p:cTn id="69" dur="500" fill="hold"/>
                                        <p:tgtEl>
                                          <p:spTgt spid="36"/>
                                        </p:tgtEl>
                                        <p:attrNameLst>
                                          <p:attrName>ppt_x</p:attrName>
                                        </p:attrNameLst>
                                      </p:cBhvr>
                                      <p:tavLst>
                                        <p:tav tm="0">
                                          <p:val>
                                            <p:strVal val="#ppt_x"/>
                                          </p:val>
                                        </p:tav>
                                        <p:tav tm="100000">
                                          <p:val>
                                            <p:strVal val="#ppt_x"/>
                                          </p:val>
                                        </p:tav>
                                      </p:tavLst>
                                    </p:anim>
                                    <p:anim calcmode="lin" valueType="num">
                                      <p:cBhvr additive="base">
                                        <p:cTn id="70" dur="500" fill="hold"/>
                                        <p:tgtEl>
                                          <p:spTgt spid="3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fill="hold"/>
                                        <p:tgtEl>
                                          <p:spTgt spid="32"/>
                                        </p:tgtEl>
                                        <p:attrNameLst>
                                          <p:attrName>ppt_x</p:attrName>
                                        </p:attrNameLst>
                                      </p:cBhvr>
                                      <p:tavLst>
                                        <p:tav tm="0">
                                          <p:val>
                                            <p:strVal val="#ppt_x"/>
                                          </p:val>
                                        </p:tav>
                                        <p:tav tm="100000">
                                          <p:val>
                                            <p:strVal val="#ppt_x"/>
                                          </p:val>
                                        </p:tav>
                                      </p:tavLst>
                                    </p:anim>
                                    <p:anim calcmode="lin" valueType="num">
                                      <p:cBhvr additive="base">
                                        <p:cTn id="84" dur="500" fill="hold"/>
                                        <p:tgtEl>
                                          <p:spTgt spid="32"/>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500" fill="hold"/>
                                        <p:tgtEl>
                                          <p:spTgt spid="5"/>
                                        </p:tgtEl>
                                        <p:attrNameLst>
                                          <p:attrName>ppt_x</p:attrName>
                                        </p:attrNameLst>
                                      </p:cBhvr>
                                      <p:tavLst>
                                        <p:tav tm="0">
                                          <p:val>
                                            <p:strVal val="#ppt_x"/>
                                          </p:val>
                                        </p:tav>
                                        <p:tav tm="100000">
                                          <p:val>
                                            <p:strVal val="#ppt_x"/>
                                          </p:val>
                                        </p:tav>
                                      </p:tavLst>
                                    </p:anim>
                                    <p:anim calcmode="lin" valueType="num">
                                      <p:cBhvr additive="base">
                                        <p:cTn id="88" dur="500" fill="hold"/>
                                        <p:tgtEl>
                                          <p:spTgt spid="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additive="base">
                                        <p:cTn id="91" dur="500" fill="hold"/>
                                        <p:tgtEl>
                                          <p:spTgt spid="2"/>
                                        </p:tgtEl>
                                        <p:attrNameLst>
                                          <p:attrName>ppt_x</p:attrName>
                                        </p:attrNameLst>
                                      </p:cBhvr>
                                      <p:tavLst>
                                        <p:tav tm="0">
                                          <p:val>
                                            <p:strVal val="#ppt_x"/>
                                          </p:val>
                                        </p:tav>
                                        <p:tav tm="100000">
                                          <p:val>
                                            <p:strVal val="#ppt_x"/>
                                          </p:val>
                                        </p:tav>
                                      </p:tavLst>
                                    </p:anim>
                                    <p:anim calcmode="lin" valueType="num">
                                      <p:cBhvr additive="base">
                                        <p:cTn id="92" dur="500" fill="hold"/>
                                        <p:tgtEl>
                                          <p:spTgt spid="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additive="base">
                                        <p:cTn id="95" dur="500" fill="hold"/>
                                        <p:tgtEl>
                                          <p:spTgt spid="19"/>
                                        </p:tgtEl>
                                        <p:attrNameLst>
                                          <p:attrName>ppt_x</p:attrName>
                                        </p:attrNameLst>
                                      </p:cBhvr>
                                      <p:tavLst>
                                        <p:tav tm="0">
                                          <p:val>
                                            <p:strVal val="#ppt_x"/>
                                          </p:val>
                                        </p:tav>
                                        <p:tav tm="100000">
                                          <p:val>
                                            <p:strVal val="#ppt_x"/>
                                          </p:val>
                                        </p:tav>
                                      </p:tavLst>
                                    </p:anim>
                                    <p:anim calcmode="lin" valueType="num">
                                      <p:cBhvr additive="base">
                                        <p:cTn id="96" dur="500" fill="hold"/>
                                        <p:tgtEl>
                                          <p:spTgt spid="19"/>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additive="base">
                                        <p:cTn id="99" dur="500" fill="hold"/>
                                        <p:tgtEl>
                                          <p:spTgt spid="22"/>
                                        </p:tgtEl>
                                        <p:attrNameLst>
                                          <p:attrName>ppt_x</p:attrName>
                                        </p:attrNameLst>
                                      </p:cBhvr>
                                      <p:tavLst>
                                        <p:tav tm="0">
                                          <p:val>
                                            <p:strVal val="#ppt_x"/>
                                          </p:val>
                                        </p:tav>
                                        <p:tav tm="100000">
                                          <p:val>
                                            <p:strVal val="#ppt_x"/>
                                          </p:val>
                                        </p:tav>
                                      </p:tavLst>
                                    </p:anim>
                                    <p:anim calcmode="lin" valueType="num">
                                      <p:cBhvr additive="base">
                                        <p:cTn id="100" dur="500" fill="hold"/>
                                        <p:tgtEl>
                                          <p:spTgt spid="2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additive="base">
                                        <p:cTn id="103" dur="500" fill="hold"/>
                                        <p:tgtEl>
                                          <p:spTgt spid="17"/>
                                        </p:tgtEl>
                                        <p:attrNameLst>
                                          <p:attrName>ppt_x</p:attrName>
                                        </p:attrNameLst>
                                      </p:cBhvr>
                                      <p:tavLst>
                                        <p:tav tm="0">
                                          <p:val>
                                            <p:strVal val="#ppt_x"/>
                                          </p:val>
                                        </p:tav>
                                        <p:tav tm="100000">
                                          <p:val>
                                            <p:strVal val="#ppt_x"/>
                                          </p:val>
                                        </p:tav>
                                      </p:tavLst>
                                    </p:anim>
                                    <p:anim calcmode="lin" valueType="num">
                                      <p:cBhvr additive="base">
                                        <p:cTn id="104" dur="500" fill="hold"/>
                                        <p:tgtEl>
                                          <p:spTgt spid="1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500" fill="hold"/>
                                        <p:tgtEl>
                                          <p:spTgt spid="11"/>
                                        </p:tgtEl>
                                        <p:attrNameLst>
                                          <p:attrName>ppt_x</p:attrName>
                                        </p:attrNameLst>
                                      </p:cBhvr>
                                      <p:tavLst>
                                        <p:tav tm="0">
                                          <p:val>
                                            <p:strVal val="#ppt_x"/>
                                          </p:val>
                                        </p:tav>
                                        <p:tav tm="100000">
                                          <p:val>
                                            <p:strVal val="#ppt_x"/>
                                          </p:val>
                                        </p:tav>
                                      </p:tavLst>
                                    </p:anim>
                                    <p:anim calcmode="lin" valueType="num">
                                      <p:cBhvr additive="base">
                                        <p:cTn id="108" dur="500" fill="hold"/>
                                        <p:tgtEl>
                                          <p:spTgt spid="1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fill="hold"/>
                                        <p:tgtEl>
                                          <p:spTgt spid="10"/>
                                        </p:tgtEl>
                                        <p:attrNameLst>
                                          <p:attrName>ppt_x</p:attrName>
                                        </p:attrNameLst>
                                      </p:cBhvr>
                                      <p:tavLst>
                                        <p:tav tm="0">
                                          <p:val>
                                            <p:strVal val="#ppt_x"/>
                                          </p:val>
                                        </p:tav>
                                        <p:tav tm="100000">
                                          <p:val>
                                            <p:strVal val="#ppt_x"/>
                                          </p:val>
                                        </p:tav>
                                      </p:tavLst>
                                    </p:anim>
                                    <p:anim calcmode="lin" valueType="num">
                                      <p:cBhvr additive="base">
                                        <p:cTn id="112" dur="500" fill="hold"/>
                                        <p:tgtEl>
                                          <p:spTgt spid="1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 calcmode="lin" valueType="num">
                                      <p:cBhvr additive="base">
                                        <p:cTn id="115" dur="500" fill="hold"/>
                                        <p:tgtEl>
                                          <p:spTgt spid="14"/>
                                        </p:tgtEl>
                                        <p:attrNameLst>
                                          <p:attrName>ppt_x</p:attrName>
                                        </p:attrNameLst>
                                      </p:cBhvr>
                                      <p:tavLst>
                                        <p:tav tm="0">
                                          <p:val>
                                            <p:strVal val="#ppt_x"/>
                                          </p:val>
                                        </p:tav>
                                        <p:tav tm="100000">
                                          <p:val>
                                            <p:strVal val="#ppt_x"/>
                                          </p:val>
                                        </p:tav>
                                      </p:tavLst>
                                    </p:anim>
                                    <p:anim calcmode="lin" valueType="num">
                                      <p:cBhvr additive="base">
                                        <p:cTn id="1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additive="base">
                                        <p:cTn id="121" dur="500" fill="hold"/>
                                        <p:tgtEl>
                                          <p:spTgt spid="39"/>
                                        </p:tgtEl>
                                        <p:attrNameLst>
                                          <p:attrName>ppt_x</p:attrName>
                                        </p:attrNameLst>
                                      </p:cBhvr>
                                      <p:tavLst>
                                        <p:tav tm="0">
                                          <p:val>
                                            <p:strVal val="#ppt_x"/>
                                          </p:val>
                                        </p:tav>
                                        <p:tav tm="100000">
                                          <p:val>
                                            <p:strVal val="#ppt_x"/>
                                          </p:val>
                                        </p:tav>
                                      </p:tavLst>
                                    </p:anim>
                                    <p:anim calcmode="lin" valueType="num">
                                      <p:cBhvr additive="base">
                                        <p:cTn id="122" dur="500" fill="hold"/>
                                        <p:tgtEl>
                                          <p:spTgt spid="39"/>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additive="base">
                                        <p:cTn id="125" dur="500" fill="hold"/>
                                        <p:tgtEl>
                                          <p:spTgt spid="40"/>
                                        </p:tgtEl>
                                        <p:attrNameLst>
                                          <p:attrName>ppt_x</p:attrName>
                                        </p:attrNameLst>
                                      </p:cBhvr>
                                      <p:tavLst>
                                        <p:tav tm="0">
                                          <p:val>
                                            <p:strVal val="#ppt_x"/>
                                          </p:val>
                                        </p:tav>
                                        <p:tav tm="100000">
                                          <p:val>
                                            <p:strVal val="#ppt_x"/>
                                          </p:val>
                                        </p:tav>
                                      </p:tavLst>
                                    </p:anim>
                                    <p:anim calcmode="lin" valueType="num">
                                      <p:cBhvr additive="base">
                                        <p:cTn id="126" dur="500" fill="hold"/>
                                        <p:tgtEl>
                                          <p:spTgt spid="4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anim calcmode="lin" valueType="num">
                                      <p:cBhvr additive="base">
                                        <p:cTn id="129" dur="500" fill="hold"/>
                                        <p:tgtEl>
                                          <p:spTgt spid="42"/>
                                        </p:tgtEl>
                                        <p:attrNameLst>
                                          <p:attrName>ppt_x</p:attrName>
                                        </p:attrNameLst>
                                      </p:cBhvr>
                                      <p:tavLst>
                                        <p:tav tm="0">
                                          <p:val>
                                            <p:strVal val="#ppt_x"/>
                                          </p:val>
                                        </p:tav>
                                        <p:tav tm="100000">
                                          <p:val>
                                            <p:strVal val="#ppt_x"/>
                                          </p:val>
                                        </p:tav>
                                      </p:tavLst>
                                    </p:anim>
                                    <p:anim calcmode="lin" valueType="num">
                                      <p:cBhvr additive="base">
                                        <p:cTn id="130" dur="500" fill="hold"/>
                                        <p:tgtEl>
                                          <p:spTgt spid="42"/>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additive="base">
                                        <p:cTn id="139" dur="500" fill="hold"/>
                                        <p:tgtEl>
                                          <p:spTgt spid="20"/>
                                        </p:tgtEl>
                                        <p:attrNameLst>
                                          <p:attrName>ppt_x</p:attrName>
                                        </p:attrNameLst>
                                      </p:cBhvr>
                                      <p:tavLst>
                                        <p:tav tm="0">
                                          <p:val>
                                            <p:strVal val="#ppt_x"/>
                                          </p:val>
                                        </p:tav>
                                        <p:tav tm="100000">
                                          <p:val>
                                            <p:strVal val="#ppt_x"/>
                                          </p:val>
                                        </p:tav>
                                      </p:tavLst>
                                    </p:anim>
                                    <p:anim calcmode="lin" valueType="num">
                                      <p:cBhvr additive="base">
                                        <p:cTn id="140" dur="500" fill="hold"/>
                                        <p:tgtEl>
                                          <p:spTgt spid="20"/>
                                        </p:tgtEl>
                                        <p:attrNameLst>
                                          <p:attrName>ppt_y</p:attrName>
                                        </p:attrNameLst>
                                      </p:cBhvr>
                                      <p:tavLst>
                                        <p:tav tm="0">
                                          <p:val>
                                            <p:strVal val="1+#ppt_h/2"/>
                                          </p:val>
                                        </p:tav>
                                        <p:tav tm="100000">
                                          <p:val>
                                            <p:strVal val="#ppt_y"/>
                                          </p:val>
                                        </p:tav>
                                      </p:tavLst>
                                    </p:anim>
                                  </p:childTnLst>
                                </p:cTn>
                              </p:par>
                              <p:par>
                                <p:cTn id="141" presetID="2" presetClass="entr" presetSubtype="4" fill="hold" nodeType="withEffect">
                                  <p:stCondLst>
                                    <p:cond delay="0"/>
                                  </p:stCondLst>
                                  <p:childTnLst>
                                    <p:set>
                                      <p:cBhvr>
                                        <p:cTn id="142" dur="1" fill="hold">
                                          <p:stCondLst>
                                            <p:cond delay="0"/>
                                          </p:stCondLst>
                                        </p:cTn>
                                        <p:tgtEl>
                                          <p:spTgt spid="3074"/>
                                        </p:tgtEl>
                                        <p:attrNameLst>
                                          <p:attrName>style.visibility</p:attrName>
                                        </p:attrNameLst>
                                      </p:cBhvr>
                                      <p:to>
                                        <p:strVal val="visible"/>
                                      </p:to>
                                    </p:set>
                                    <p:anim calcmode="lin" valueType="num">
                                      <p:cBhvr additive="base">
                                        <p:cTn id="143" dur="500" fill="hold"/>
                                        <p:tgtEl>
                                          <p:spTgt spid="3074"/>
                                        </p:tgtEl>
                                        <p:attrNameLst>
                                          <p:attrName>ppt_x</p:attrName>
                                        </p:attrNameLst>
                                      </p:cBhvr>
                                      <p:tavLst>
                                        <p:tav tm="0">
                                          <p:val>
                                            <p:strVal val="#ppt_x"/>
                                          </p:val>
                                        </p:tav>
                                        <p:tav tm="100000">
                                          <p:val>
                                            <p:strVal val="#ppt_x"/>
                                          </p:val>
                                        </p:tav>
                                      </p:tavLst>
                                    </p:anim>
                                    <p:anim calcmode="lin" valueType="num">
                                      <p:cBhvr additive="base">
                                        <p:cTn id="14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35"/>
                                        </p:tgtEl>
                                        <p:attrNameLst>
                                          <p:attrName>style.visibility</p:attrName>
                                        </p:attrNameLst>
                                      </p:cBhvr>
                                      <p:to>
                                        <p:strVal val="visible"/>
                                      </p:to>
                                    </p:set>
                                    <p:anim calcmode="lin" valueType="num">
                                      <p:cBhvr additive="base">
                                        <p:cTn id="149" dur="500" fill="hold"/>
                                        <p:tgtEl>
                                          <p:spTgt spid="35"/>
                                        </p:tgtEl>
                                        <p:attrNameLst>
                                          <p:attrName>ppt_x</p:attrName>
                                        </p:attrNameLst>
                                      </p:cBhvr>
                                      <p:tavLst>
                                        <p:tav tm="0">
                                          <p:val>
                                            <p:strVal val="#ppt_x"/>
                                          </p:val>
                                        </p:tav>
                                        <p:tav tm="100000">
                                          <p:val>
                                            <p:strVal val="#ppt_x"/>
                                          </p:val>
                                        </p:tav>
                                      </p:tavLst>
                                    </p:anim>
                                    <p:anim calcmode="lin" valueType="num">
                                      <p:cBhvr additive="base">
                                        <p:cTn id="1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23"/>
                                        </p:tgtEl>
                                        <p:attrNameLst>
                                          <p:attrName>style.visibility</p:attrName>
                                        </p:attrNameLst>
                                      </p:cBhvr>
                                      <p:to>
                                        <p:strVal val="visible"/>
                                      </p:to>
                                    </p:set>
                                    <p:anim calcmode="lin" valueType="num">
                                      <p:cBhvr additive="base">
                                        <p:cTn id="155" dur="500" fill="hold"/>
                                        <p:tgtEl>
                                          <p:spTgt spid="23"/>
                                        </p:tgtEl>
                                        <p:attrNameLst>
                                          <p:attrName>ppt_x</p:attrName>
                                        </p:attrNameLst>
                                      </p:cBhvr>
                                      <p:tavLst>
                                        <p:tav tm="0">
                                          <p:val>
                                            <p:strVal val="#ppt_x"/>
                                          </p:val>
                                        </p:tav>
                                        <p:tav tm="100000">
                                          <p:val>
                                            <p:strVal val="#ppt_x"/>
                                          </p:val>
                                        </p:tav>
                                      </p:tavLst>
                                    </p:anim>
                                    <p:anim calcmode="lin" valueType="num">
                                      <p:cBhvr additive="base">
                                        <p:cTn id="156" dur="500" fill="hold"/>
                                        <p:tgtEl>
                                          <p:spTgt spid="23"/>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 calcmode="lin" valueType="num">
                                      <p:cBhvr additive="base">
                                        <p:cTn id="159" dur="500" fill="hold"/>
                                        <p:tgtEl>
                                          <p:spTgt spid="56"/>
                                        </p:tgtEl>
                                        <p:attrNameLst>
                                          <p:attrName>ppt_x</p:attrName>
                                        </p:attrNameLst>
                                      </p:cBhvr>
                                      <p:tavLst>
                                        <p:tav tm="0">
                                          <p:val>
                                            <p:strVal val="#ppt_x"/>
                                          </p:val>
                                        </p:tav>
                                        <p:tav tm="100000">
                                          <p:val>
                                            <p:strVal val="#ppt_x"/>
                                          </p:val>
                                        </p:tav>
                                      </p:tavLst>
                                    </p:anim>
                                    <p:anim calcmode="lin" valueType="num">
                                      <p:cBhvr additive="base">
                                        <p:cTn id="160" dur="500" fill="hold"/>
                                        <p:tgtEl>
                                          <p:spTgt spid="56"/>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50"/>
                                        </p:tgtEl>
                                        <p:attrNameLst>
                                          <p:attrName>style.visibility</p:attrName>
                                        </p:attrNameLst>
                                      </p:cBhvr>
                                      <p:to>
                                        <p:strVal val="visible"/>
                                      </p:to>
                                    </p:set>
                                    <p:anim calcmode="lin" valueType="num">
                                      <p:cBhvr additive="base">
                                        <p:cTn id="163" dur="500" fill="hold"/>
                                        <p:tgtEl>
                                          <p:spTgt spid="50"/>
                                        </p:tgtEl>
                                        <p:attrNameLst>
                                          <p:attrName>ppt_x</p:attrName>
                                        </p:attrNameLst>
                                      </p:cBhvr>
                                      <p:tavLst>
                                        <p:tav tm="0">
                                          <p:val>
                                            <p:strVal val="#ppt_x"/>
                                          </p:val>
                                        </p:tav>
                                        <p:tav tm="100000">
                                          <p:val>
                                            <p:strVal val="#ppt_x"/>
                                          </p:val>
                                        </p:tav>
                                      </p:tavLst>
                                    </p:anim>
                                    <p:anim calcmode="lin" valueType="num">
                                      <p:cBhvr additive="base">
                                        <p:cTn id="1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nodeType="clickEffect">
                                  <p:stCondLst>
                                    <p:cond delay="0"/>
                                  </p:stCondLst>
                                  <p:childTnLst>
                                    <p:set>
                                      <p:cBhvr>
                                        <p:cTn id="168" dur="1" fill="hold">
                                          <p:stCondLst>
                                            <p:cond delay="0"/>
                                          </p:stCondLst>
                                        </p:cTn>
                                        <p:tgtEl>
                                          <p:spTgt spid="26"/>
                                        </p:tgtEl>
                                        <p:attrNameLst>
                                          <p:attrName>style.visibility</p:attrName>
                                        </p:attrNameLst>
                                      </p:cBhvr>
                                      <p:to>
                                        <p:strVal val="visible"/>
                                      </p:to>
                                    </p:set>
                                    <p:anim calcmode="lin" valueType="num">
                                      <p:cBhvr additive="base">
                                        <p:cTn id="169" dur="500" fill="hold"/>
                                        <p:tgtEl>
                                          <p:spTgt spid="26"/>
                                        </p:tgtEl>
                                        <p:attrNameLst>
                                          <p:attrName>ppt_x</p:attrName>
                                        </p:attrNameLst>
                                      </p:cBhvr>
                                      <p:tavLst>
                                        <p:tav tm="0">
                                          <p:val>
                                            <p:strVal val="#ppt_x"/>
                                          </p:val>
                                        </p:tav>
                                        <p:tav tm="100000">
                                          <p:val>
                                            <p:strVal val="#ppt_x"/>
                                          </p:val>
                                        </p:tav>
                                      </p:tavLst>
                                    </p:anim>
                                    <p:anim calcmode="lin" valueType="num">
                                      <p:cBhvr additive="base">
                                        <p:cTn id="170" dur="500" fill="hold"/>
                                        <p:tgtEl>
                                          <p:spTgt spid="26"/>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52"/>
                                        </p:tgtEl>
                                        <p:attrNameLst>
                                          <p:attrName>style.visibility</p:attrName>
                                        </p:attrNameLst>
                                      </p:cBhvr>
                                      <p:to>
                                        <p:strVal val="visible"/>
                                      </p:to>
                                    </p:set>
                                    <p:anim calcmode="lin" valueType="num">
                                      <p:cBhvr additive="base">
                                        <p:cTn id="173" dur="500" fill="hold"/>
                                        <p:tgtEl>
                                          <p:spTgt spid="52"/>
                                        </p:tgtEl>
                                        <p:attrNameLst>
                                          <p:attrName>ppt_x</p:attrName>
                                        </p:attrNameLst>
                                      </p:cBhvr>
                                      <p:tavLst>
                                        <p:tav tm="0">
                                          <p:val>
                                            <p:strVal val="#ppt_x"/>
                                          </p:val>
                                        </p:tav>
                                        <p:tav tm="100000">
                                          <p:val>
                                            <p:strVal val="#ppt_x"/>
                                          </p:val>
                                        </p:tav>
                                      </p:tavLst>
                                    </p:anim>
                                    <p:anim calcmode="lin" valueType="num">
                                      <p:cBhvr additive="base">
                                        <p:cTn id="174" dur="500" fill="hold"/>
                                        <p:tgtEl>
                                          <p:spTgt spid="52"/>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18"/>
                                        </p:tgtEl>
                                        <p:attrNameLst>
                                          <p:attrName>style.visibility</p:attrName>
                                        </p:attrNameLst>
                                      </p:cBhvr>
                                      <p:to>
                                        <p:strVal val="visible"/>
                                      </p:to>
                                    </p:set>
                                    <p:anim calcmode="lin" valueType="num">
                                      <p:cBhvr additive="base">
                                        <p:cTn id="177" dur="500" fill="hold"/>
                                        <p:tgtEl>
                                          <p:spTgt spid="18"/>
                                        </p:tgtEl>
                                        <p:attrNameLst>
                                          <p:attrName>ppt_x</p:attrName>
                                        </p:attrNameLst>
                                      </p:cBhvr>
                                      <p:tavLst>
                                        <p:tav tm="0">
                                          <p:val>
                                            <p:strVal val="#ppt_x"/>
                                          </p:val>
                                        </p:tav>
                                        <p:tav tm="100000">
                                          <p:val>
                                            <p:strVal val="#ppt_x"/>
                                          </p:val>
                                        </p:tav>
                                      </p:tavLst>
                                    </p:anim>
                                    <p:anim calcmode="lin" valueType="num">
                                      <p:cBhvr additive="base">
                                        <p:cTn id="1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additive="base">
                                        <p:cTn id="183" dur="500" fill="hold"/>
                                        <p:tgtEl>
                                          <p:spTgt spid="46"/>
                                        </p:tgtEl>
                                        <p:attrNameLst>
                                          <p:attrName>ppt_x</p:attrName>
                                        </p:attrNameLst>
                                      </p:cBhvr>
                                      <p:tavLst>
                                        <p:tav tm="0">
                                          <p:val>
                                            <p:strVal val="#ppt_x"/>
                                          </p:val>
                                        </p:tav>
                                        <p:tav tm="100000">
                                          <p:val>
                                            <p:strVal val="#ppt_x"/>
                                          </p:val>
                                        </p:tav>
                                      </p:tavLst>
                                    </p:anim>
                                    <p:anim calcmode="lin" valueType="num">
                                      <p:cBhvr additive="base">
                                        <p:cTn id="184" dur="500" fill="hold"/>
                                        <p:tgtEl>
                                          <p:spTgt spid="4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
                                        </p:tgtEl>
                                        <p:attrNameLst>
                                          <p:attrName>style.visibility</p:attrName>
                                        </p:attrNameLst>
                                      </p:cBhvr>
                                      <p:to>
                                        <p:strVal val="visible"/>
                                      </p:to>
                                    </p:set>
                                    <p:anim calcmode="lin" valueType="num">
                                      <p:cBhvr additive="base">
                                        <p:cTn id="187" dur="500" fill="hold"/>
                                        <p:tgtEl>
                                          <p:spTgt spid="6"/>
                                        </p:tgtEl>
                                        <p:attrNameLst>
                                          <p:attrName>ppt_x</p:attrName>
                                        </p:attrNameLst>
                                      </p:cBhvr>
                                      <p:tavLst>
                                        <p:tav tm="0">
                                          <p:val>
                                            <p:strVal val="#ppt_x"/>
                                          </p:val>
                                        </p:tav>
                                        <p:tav tm="100000">
                                          <p:val>
                                            <p:strVal val="#ppt_x"/>
                                          </p:val>
                                        </p:tav>
                                      </p:tavLst>
                                    </p:anim>
                                    <p:anim calcmode="lin" valueType="num">
                                      <p:cBhvr additive="base">
                                        <p:cTn id="188" dur="500" fill="hold"/>
                                        <p:tgtEl>
                                          <p:spTgt spid="6"/>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1"/>
                                        </p:tgtEl>
                                        <p:attrNameLst>
                                          <p:attrName>style.visibility</p:attrName>
                                        </p:attrNameLst>
                                      </p:cBhvr>
                                      <p:to>
                                        <p:strVal val="visible"/>
                                      </p:to>
                                    </p:set>
                                    <p:anim calcmode="lin" valueType="num">
                                      <p:cBhvr additive="base">
                                        <p:cTn id="191" dur="500" fill="hold"/>
                                        <p:tgtEl>
                                          <p:spTgt spid="21"/>
                                        </p:tgtEl>
                                        <p:attrNameLst>
                                          <p:attrName>ppt_x</p:attrName>
                                        </p:attrNameLst>
                                      </p:cBhvr>
                                      <p:tavLst>
                                        <p:tav tm="0">
                                          <p:val>
                                            <p:strVal val="#ppt_x"/>
                                          </p:val>
                                        </p:tav>
                                        <p:tav tm="100000">
                                          <p:val>
                                            <p:strVal val="#ppt_x"/>
                                          </p:val>
                                        </p:tav>
                                      </p:tavLst>
                                    </p:anim>
                                    <p:anim calcmode="lin" valueType="num">
                                      <p:cBhvr additive="base">
                                        <p:cTn id="1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3"/>
                                        </p:tgtEl>
                                        <p:attrNameLst>
                                          <p:attrName>style.visibility</p:attrName>
                                        </p:attrNameLst>
                                      </p:cBhvr>
                                      <p:to>
                                        <p:strVal val="visible"/>
                                      </p:to>
                                    </p:set>
                                    <p:anim calcmode="lin" valueType="num">
                                      <p:cBhvr additive="base">
                                        <p:cTn id="197" dur="500" fill="hold"/>
                                        <p:tgtEl>
                                          <p:spTgt spid="3"/>
                                        </p:tgtEl>
                                        <p:attrNameLst>
                                          <p:attrName>ppt_x</p:attrName>
                                        </p:attrNameLst>
                                      </p:cBhvr>
                                      <p:tavLst>
                                        <p:tav tm="0">
                                          <p:val>
                                            <p:strVal val="#ppt_x"/>
                                          </p:val>
                                        </p:tav>
                                        <p:tav tm="100000">
                                          <p:val>
                                            <p:strVal val="#ppt_x"/>
                                          </p:val>
                                        </p:tav>
                                      </p:tavLst>
                                    </p:anim>
                                    <p:anim calcmode="lin" valueType="num">
                                      <p:cBhvr additive="base">
                                        <p:cTn id="198" dur="500" fill="hold"/>
                                        <p:tgtEl>
                                          <p:spTgt spid="3"/>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45"/>
                                        </p:tgtEl>
                                        <p:attrNameLst>
                                          <p:attrName>style.visibility</p:attrName>
                                        </p:attrNameLst>
                                      </p:cBhvr>
                                      <p:to>
                                        <p:strVal val="visible"/>
                                      </p:to>
                                    </p:set>
                                    <p:anim calcmode="lin" valueType="num">
                                      <p:cBhvr additive="base">
                                        <p:cTn id="201" dur="500" fill="hold"/>
                                        <p:tgtEl>
                                          <p:spTgt spid="45"/>
                                        </p:tgtEl>
                                        <p:attrNameLst>
                                          <p:attrName>ppt_x</p:attrName>
                                        </p:attrNameLst>
                                      </p:cBhvr>
                                      <p:tavLst>
                                        <p:tav tm="0">
                                          <p:val>
                                            <p:strVal val="#ppt_x"/>
                                          </p:val>
                                        </p:tav>
                                        <p:tav tm="100000">
                                          <p:val>
                                            <p:strVal val="#ppt_x"/>
                                          </p:val>
                                        </p:tav>
                                      </p:tavLst>
                                    </p:anim>
                                    <p:anim calcmode="lin" valueType="num">
                                      <p:cBhvr additive="base">
                                        <p:cTn id="20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47"/>
                                        </p:tgtEl>
                                        <p:attrNameLst>
                                          <p:attrName>style.visibility</p:attrName>
                                        </p:attrNameLst>
                                      </p:cBhvr>
                                      <p:to>
                                        <p:strVal val="visible"/>
                                      </p:to>
                                    </p:set>
                                    <p:anim calcmode="lin" valueType="num">
                                      <p:cBhvr additive="base">
                                        <p:cTn id="207" dur="500" fill="hold"/>
                                        <p:tgtEl>
                                          <p:spTgt spid="47"/>
                                        </p:tgtEl>
                                        <p:attrNameLst>
                                          <p:attrName>ppt_x</p:attrName>
                                        </p:attrNameLst>
                                      </p:cBhvr>
                                      <p:tavLst>
                                        <p:tav tm="0">
                                          <p:val>
                                            <p:strVal val="#ppt_x"/>
                                          </p:val>
                                        </p:tav>
                                        <p:tav tm="100000">
                                          <p:val>
                                            <p:strVal val="#ppt_x"/>
                                          </p:val>
                                        </p:tav>
                                      </p:tavLst>
                                    </p:anim>
                                    <p:anim calcmode="lin" valueType="num">
                                      <p:cBhvr additive="base">
                                        <p:cTn id="208" dur="500" fill="hold"/>
                                        <p:tgtEl>
                                          <p:spTgt spid="47"/>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7"/>
                                        </p:tgtEl>
                                        <p:attrNameLst>
                                          <p:attrName>style.visibility</p:attrName>
                                        </p:attrNameLst>
                                      </p:cBhvr>
                                      <p:to>
                                        <p:strVal val="visible"/>
                                      </p:to>
                                    </p:set>
                                    <p:anim calcmode="lin" valueType="num">
                                      <p:cBhvr additive="base">
                                        <p:cTn id="211" dur="500" fill="hold"/>
                                        <p:tgtEl>
                                          <p:spTgt spid="7"/>
                                        </p:tgtEl>
                                        <p:attrNameLst>
                                          <p:attrName>ppt_x</p:attrName>
                                        </p:attrNameLst>
                                      </p:cBhvr>
                                      <p:tavLst>
                                        <p:tav tm="0">
                                          <p:val>
                                            <p:strVal val="#ppt_x"/>
                                          </p:val>
                                        </p:tav>
                                        <p:tav tm="100000">
                                          <p:val>
                                            <p:strVal val="#ppt_x"/>
                                          </p:val>
                                        </p:tav>
                                      </p:tavLst>
                                    </p:anim>
                                    <p:anim calcmode="lin" valueType="num">
                                      <p:cBhvr additive="base">
                                        <p:cTn id="2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28"/>
                                        </p:tgtEl>
                                        <p:attrNameLst>
                                          <p:attrName>style.visibility</p:attrName>
                                        </p:attrNameLst>
                                      </p:cBhvr>
                                      <p:to>
                                        <p:strVal val="visible"/>
                                      </p:to>
                                    </p:set>
                                    <p:anim calcmode="lin" valueType="num">
                                      <p:cBhvr additive="base">
                                        <p:cTn id="217" dur="500" fill="hold"/>
                                        <p:tgtEl>
                                          <p:spTgt spid="28"/>
                                        </p:tgtEl>
                                        <p:attrNameLst>
                                          <p:attrName>ppt_x</p:attrName>
                                        </p:attrNameLst>
                                      </p:cBhvr>
                                      <p:tavLst>
                                        <p:tav tm="0">
                                          <p:val>
                                            <p:strVal val="#ppt_x"/>
                                          </p:val>
                                        </p:tav>
                                        <p:tav tm="100000">
                                          <p:val>
                                            <p:strVal val="#ppt_x"/>
                                          </p:val>
                                        </p:tav>
                                      </p:tavLst>
                                    </p:anim>
                                    <p:anim calcmode="lin" valueType="num">
                                      <p:cBhvr additive="base">
                                        <p:cTn id="218" dur="500" fill="hold"/>
                                        <p:tgtEl>
                                          <p:spTgt spid="28"/>
                                        </p:tgtEl>
                                        <p:attrNameLst>
                                          <p:attrName>ppt_y</p:attrName>
                                        </p:attrNameLst>
                                      </p:cBhvr>
                                      <p:tavLst>
                                        <p:tav tm="0">
                                          <p:val>
                                            <p:strVal val="1+#ppt_h/2"/>
                                          </p:val>
                                        </p:tav>
                                        <p:tav tm="100000">
                                          <p:val>
                                            <p:strVal val="#ppt_y"/>
                                          </p:val>
                                        </p:tav>
                                      </p:tavLst>
                                    </p:anim>
                                  </p:childTnLst>
                                </p:cTn>
                              </p:par>
                              <p:par>
                                <p:cTn id="219" presetID="2" presetClass="entr" presetSubtype="4" fill="hold" nodeType="withEffect">
                                  <p:stCondLst>
                                    <p:cond delay="0"/>
                                  </p:stCondLst>
                                  <p:childTnLst>
                                    <p:set>
                                      <p:cBhvr>
                                        <p:cTn id="220" dur="1" fill="hold">
                                          <p:stCondLst>
                                            <p:cond delay="0"/>
                                          </p:stCondLst>
                                        </p:cTn>
                                        <p:tgtEl>
                                          <p:spTgt spid="24"/>
                                        </p:tgtEl>
                                        <p:attrNameLst>
                                          <p:attrName>style.visibility</p:attrName>
                                        </p:attrNameLst>
                                      </p:cBhvr>
                                      <p:to>
                                        <p:strVal val="visible"/>
                                      </p:to>
                                    </p:set>
                                    <p:anim calcmode="lin" valueType="num">
                                      <p:cBhvr additive="base">
                                        <p:cTn id="221" dur="500" fill="hold"/>
                                        <p:tgtEl>
                                          <p:spTgt spid="24"/>
                                        </p:tgtEl>
                                        <p:attrNameLst>
                                          <p:attrName>ppt_x</p:attrName>
                                        </p:attrNameLst>
                                      </p:cBhvr>
                                      <p:tavLst>
                                        <p:tav tm="0">
                                          <p:val>
                                            <p:strVal val="#ppt_x"/>
                                          </p:val>
                                        </p:tav>
                                        <p:tav tm="100000">
                                          <p:val>
                                            <p:strVal val="#ppt_x"/>
                                          </p:val>
                                        </p:tav>
                                      </p:tavLst>
                                    </p:anim>
                                    <p:anim calcmode="lin" valueType="num">
                                      <p:cBhvr additive="base">
                                        <p:cTn id="2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11" grpId="0"/>
      <p:bldP spid="13" grpId="0"/>
      <p:bldP spid="16" grpId="0"/>
      <p:bldP spid="17" grpId="0"/>
      <p:bldP spid="3" grpId="0"/>
      <p:bldP spid="2" grpId="0"/>
      <p:bldP spid="32" grpId="0" animBg="1"/>
      <p:bldP spid="35" grpId="0" animBg="1"/>
      <p:bldP spid="41" grpId="0" animBg="1"/>
      <p:bldP spid="42" grpId="0" animBg="1"/>
      <p:bldP spid="9" grpId="0"/>
      <p:bldP spid="10" grpId="0"/>
      <p:bldP spid="12" grpId="0" animBg="1"/>
      <p:bldP spid="14" grpId="0" animBg="1"/>
      <p:bldP spid="37" grpId="0"/>
      <p:bldP spid="8" grpId="0"/>
      <p:bldP spid="15" grpId="0"/>
      <p:bldP spid="45" grpId="0"/>
      <p:bldP spid="46" grpId="0"/>
      <p:bldP spid="47" grpId="0"/>
      <p:bldP spid="20" grpId="0"/>
      <p:bldP spid="18" grpId="0"/>
      <p:bldP spid="50" grpId="0"/>
      <p:bldP spid="52" grpId="0"/>
      <p:bldP spid="56" grpId="0"/>
      <p:bldP spid="28" grpId="0"/>
      <p:bldP spid="29" grpId="0" animBg="1"/>
      <p:bldP spid="34" grpId="0" animBg="1"/>
      <p:bldP spid="38"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p:cNvSpPr txBox="1"/>
          <p:nvPr/>
        </p:nvSpPr>
        <p:spPr>
          <a:xfrm>
            <a:off x="1815349" y="3874320"/>
            <a:ext cx="2431563" cy="2369880"/>
          </a:xfrm>
          <a:prstGeom prst="rect">
            <a:avLst/>
          </a:prstGeom>
          <a:noFill/>
        </p:spPr>
        <p:txBody>
          <a:bodyPr wrap="none" rtlCol="0">
            <a:spAutoFit/>
          </a:bodyPr>
          <a:lstStyle/>
          <a:p>
            <a:pPr algn="ctr"/>
            <a:r>
              <a:rPr lang="sv-SE" b="1" dirty="0">
                <a:solidFill>
                  <a:srgbClr val="FF0000"/>
                </a:solidFill>
              </a:rPr>
              <a:t>Ny välfärdsregim</a:t>
            </a:r>
            <a:endParaRPr lang="sv-SE" sz="1600" b="1" dirty="0">
              <a:solidFill>
                <a:srgbClr val="00B050"/>
              </a:solidFill>
            </a:endParaRPr>
          </a:p>
          <a:p>
            <a:pPr algn="ctr"/>
            <a:r>
              <a:rPr lang="sv-SE" sz="1600" b="1" dirty="0"/>
              <a:t>Proportionell universalism</a:t>
            </a:r>
          </a:p>
          <a:p>
            <a:pPr algn="ctr"/>
            <a:r>
              <a:rPr lang="sv-SE" sz="1400" b="1" i="1" dirty="0"/>
              <a:t>(a) Generell välfärdspolitik</a:t>
            </a:r>
          </a:p>
          <a:p>
            <a:pPr algn="ctr"/>
            <a:r>
              <a:rPr lang="sv-SE" sz="1200" b="1" dirty="0">
                <a:solidFill>
                  <a:srgbClr val="0070C0"/>
                </a:solidFill>
              </a:rPr>
              <a:t>Stötdämpare för att hantera</a:t>
            </a:r>
          </a:p>
          <a:p>
            <a:pPr algn="ctr"/>
            <a:r>
              <a:rPr lang="sv-SE" sz="1200" b="1" dirty="0">
                <a:solidFill>
                  <a:srgbClr val="0070C0"/>
                </a:solidFill>
              </a:rPr>
              <a:t>målkonflikterna</a:t>
            </a:r>
          </a:p>
          <a:p>
            <a:pPr algn="ctr"/>
            <a:r>
              <a:rPr lang="sv-SE" sz="1400" b="1" i="1" dirty="0"/>
              <a:t>(b) Riktad Social </a:t>
            </a:r>
          </a:p>
          <a:p>
            <a:pPr algn="ctr"/>
            <a:r>
              <a:rPr lang="sv-SE" sz="1400" b="1" i="1" dirty="0"/>
              <a:t>investeringspolitik</a:t>
            </a:r>
          </a:p>
          <a:p>
            <a:pPr algn="ctr"/>
            <a:r>
              <a:rPr lang="sv-SE" sz="1200" b="1" dirty="0">
                <a:solidFill>
                  <a:srgbClr val="0070C0"/>
                </a:solidFill>
              </a:rPr>
              <a:t>Ökad heterogenitet medför</a:t>
            </a:r>
          </a:p>
          <a:p>
            <a:pPr algn="ctr"/>
            <a:r>
              <a:rPr lang="sv-SE" sz="1200" b="1" dirty="0">
                <a:solidFill>
                  <a:srgbClr val="0070C0"/>
                </a:solidFill>
              </a:rPr>
              <a:t>skilda behov och förutsättningar</a:t>
            </a:r>
          </a:p>
          <a:p>
            <a:pPr algn="ctr"/>
            <a:r>
              <a:rPr lang="sv-SE" sz="1200" b="1" dirty="0">
                <a:solidFill>
                  <a:srgbClr val="0070C0"/>
                </a:solidFill>
              </a:rPr>
              <a:t>Kompensatoriskt ansvar</a:t>
            </a:r>
          </a:p>
          <a:p>
            <a:pPr algn="ctr"/>
            <a:r>
              <a:rPr lang="sv-SE" sz="1200" b="1" dirty="0">
                <a:solidFill>
                  <a:srgbClr val="0070C0"/>
                </a:solidFill>
              </a:rPr>
              <a:t>Inte en fråga om omprioritering</a:t>
            </a:r>
          </a:p>
        </p:txBody>
      </p:sp>
      <p:sp>
        <p:nvSpPr>
          <p:cNvPr id="14" name="textruta 13"/>
          <p:cNvSpPr txBox="1"/>
          <p:nvPr/>
        </p:nvSpPr>
        <p:spPr>
          <a:xfrm>
            <a:off x="3977979" y="252059"/>
            <a:ext cx="3595856" cy="1200329"/>
          </a:xfrm>
          <a:prstGeom prst="rect">
            <a:avLst/>
          </a:prstGeom>
          <a:solidFill>
            <a:srgbClr val="FFFF00"/>
          </a:solidFill>
        </p:spPr>
        <p:txBody>
          <a:bodyPr wrap="none" rtlCol="0">
            <a:spAutoFit/>
          </a:bodyPr>
          <a:lstStyle/>
          <a:p>
            <a:pPr algn="ctr"/>
            <a:r>
              <a:rPr lang="sv-SE" b="1" i="1" dirty="0">
                <a:solidFill>
                  <a:srgbClr val="7030A0"/>
                </a:solidFill>
                <a:latin typeface="Arial" panose="020B0604020202020204" pitchFamily="34" charset="0"/>
                <a:cs typeface="Arial" panose="020B0604020202020204" pitchFamily="34" charset="0"/>
              </a:rPr>
              <a:t>INKLUDERANDE UTVECKLING</a:t>
            </a:r>
          </a:p>
          <a:p>
            <a:pPr algn="ctr"/>
            <a:r>
              <a:rPr lang="sv-SE" b="1" i="1" dirty="0">
                <a:solidFill>
                  <a:srgbClr val="7030A0"/>
                </a:solidFill>
                <a:latin typeface="Arial" panose="020B0604020202020204" pitchFamily="34" charset="0"/>
                <a:cs typeface="Arial" panose="020B0604020202020204" pitchFamily="34" charset="0"/>
              </a:rPr>
              <a:t>Ompröva synen på</a:t>
            </a:r>
          </a:p>
          <a:p>
            <a:pPr algn="ctr"/>
            <a:r>
              <a:rPr lang="sv-SE" b="1" i="1" dirty="0">
                <a:solidFill>
                  <a:srgbClr val="7030A0"/>
                </a:solidFill>
                <a:latin typeface="Arial" panose="020B0604020202020204" pitchFamily="34" charset="0"/>
                <a:cs typeface="Arial" panose="020B0604020202020204" pitchFamily="34" charset="0"/>
              </a:rPr>
              <a:t>sambanden </a:t>
            </a:r>
          </a:p>
          <a:p>
            <a:pPr algn="ctr"/>
            <a:r>
              <a:rPr lang="sv-SE" b="1" i="1" dirty="0">
                <a:solidFill>
                  <a:srgbClr val="7030A0"/>
                </a:solidFill>
                <a:latin typeface="Arial" panose="020B0604020202020204" pitchFamily="34" charset="0"/>
                <a:cs typeface="Arial" panose="020B0604020202020204" pitchFamily="34" charset="0"/>
              </a:rPr>
              <a:t>mellan tillväxt och välfärd</a:t>
            </a:r>
          </a:p>
        </p:txBody>
      </p:sp>
      <p:sp>
        <p:nvSpPr>
          <p:cNvPr id="5" name="textruta 4"/>
          <p:cNvSpPr txBox="1"/>
          <p:nvPr/>
        </p:nvSpPr>
        <p:spPr>
          <a:xfrm>
            <a:off x="2049667" y="3531933"/>
            <a:ext cx="1984710" cy="400110"/>
          </a:xfrm>
          <a:prstGeom prst="rect">
            <a:avLst/>
          </a:prstGeom>
          <a:noFill/>
        </p:spPr>
        <p:txBody>
          <a:bodyPr wrap="none" rtlCol="0">
            <a:spAutoFit/>
          </a:bodyPr>
          <a:lstStyle/>
          <a:p>
            <a:r>
              <a:rPr lang="sv-SE" sz="2000" b="1" dirty="0">
                <a:solidFill>
                  <a:srgbClr val="00B050"/>
                </a:solidFill>
              </a:rPr>
              <a:t>Social Hållbarhet</a:t>
            </a:r>
            <a:endParaRPr lang="sv-SE" sz="2000" dirty="0"/>
          </a:p>
        </p:txBody>
      </p:sp>
      <p:sp>
        <p:nvSpPr>
          <p:cNvPr id="9" name="textruta 8"/>
          <p:cNvSpPr txBox="1"/>
          <p:nvPr/>
        </p:nvSpPr>
        <p:spPr>
          <a:xfrm>
            <a:off x="8037100" y="3316831"/>
            <a:ext cx="2336537" cy="707886"/>
          </a:xfrm>
          <a:prstGeom prst="rect">
            <a:avLst/>
          </a:prstGeom>
          <a:noFill/>
        </p:spPr>
        <p:txBody>
          <a:bodyPr wrap="none" rtlCol="0">
            <a:spAutoFit/>
          </a:bodyPr>
          <a:lstStyle/>
          <a:p>
            <a:pPr algn="ctr"/>
            <a:r>
              <a:rPr lang="sv-SE" sz="2000" b="1" dirty="0">
                <a:solidFill>
                  <a:srgbClr val="00B050"/>
                </a:solidFill>
              </a:rPr>
              <a:t>Ekonomisk och</a:t>
            </a:r>
          </a:p>
          <a:p>
            <a:pPr algn="ctr"/>
            <a:r>
              <a:rPr lang="sv-SE" sz="2000" b="1" dirty="0">
                <a:solidFill>
                  <a:srgbClr val="00B050"/>
                </a:solidFill>
              </a:rPr>
              <a:t>Ekologisk hållbarhet</a:t>
            </a:r>
          </a:p>
        </p:txBody>
      </p:sp>
      <p:sp>
        <p:nvSpPr>
          <p:cNvPr id="4" name="textruta 3"/>
          <p:cNvSpPr txBox="1"/>
          <p:nvPr/>
        </p:nvSpPr>
        <p:spPr>
          <a:xfrm>
            <a:off x="8227518" y="9182975"/>
            <a:ext cx="1715534" cy="1077218"/>
          </a:xfrm>
          <a:prstGeom prst="rect">
            <a:avLst/>
          </a:prstGeom>
          <a:noFill/>
        </p:spPr>
        <p:txBody>
          <a:bodyPr wrap="none" rtlCol="0">
            <a:spAutoFit/>
          </a:bodyPr>
          <a:lstStyle/>
          <a:p>
            <a:pPr algn="ctr"/>
            <a:r>
              <a:rPr lang="sv-SE" sz="1400" b="1" dirty="0">
                <a:solidFill>
                  <a:srgbClr val="7030A0"/>
                </a:solidFill>
              </a:rPr>
              <a:t>Ekonomi ett </a:t>
            </a:r>
            <a:r>
              <a:rPr lang="sv-SE" sz="1400" b="1" i="1" dirty="0">
                <a:solidFill>
                  <a:srgbClr val="7030A0"/>
                </a:solidFill>
              </a:rPr>
              <a:t>medel</a:t>
            </a:r>
          </a:p>
          <a:p>
            <a:pPr algn="ctr"/>
            <a:r>
              <a:rPr lang="sv-SE" sz="1400" b="1" dirty="0">
                <a:solidFill>
                  <a:srgbClr val="7030A0"/>
                </a:solidFill>
              </a:rPr>
              <a:t>för att färdas väl</a:t>
            </a:r>
          </a:p>
          <a:p>
            <a:pPr algn="ctr"/>
            <a:r>
              <a:rPr lang="sv-SE" sz="1200" b="1" dirty="0">
                <a:solidFill>
                  <a:srgbClr val="7030A0"/>
                </a:solidFill>
              </a:rPr>
              <a:t>Karl </a:t>
            </a:r>
            <a:r>
              <a:rPr lang="sv-SE" sz="1200" b="1" dirty="0" err="1">
                <a:solidFill>
                  <a:srgbClr val="7030A0"/>
                </a:solidFill>
              </a:rPr>
              <a:t>Polanyi</a:t>
            </a:r>
            <a:r>
              <a:rPr lang="sv-SE" sz="1200" b="1" dirty="0">
                <a:solidFill>
                  <a:srgbClr val="7030A0"/>
                </a:solidFill>
              </a:rPr>
              <a:t> (1944)</a:t>
            </a:r>
          </a:p>
          <a:p>
            <a:pPr algn="ctr"/>
            <a:r>
              <a:rPr lang="sv-SE" sz="1200" b="1" dirty="0">
                <a:solidFill>
                  <a:srgbClr val="7030A0"/>
                </a:solidFill>
              </a:rPr>
              <a:t>IMF (2014)</a:t>
            </a:r>
          </a:p>
          <a:p>
            <a:pPr algn="ctr"/>
            <a:r>
              <a:rPr lang="sv-SE" sz="1200" b="1" dirty="0">
                <a:solidFill>
                  <a:srgbClr val="7030A0"/>
                </a:solidFill>
              </a:rPr>
              <a:t>Global Utmaning (2015)</a:t>
            </a:r>
          </a:p>
        </p:txBody>
      </p:sp>
      <p:sp>
        <p:nvSpPr>
          <p:cNvPr id="8" name="Högerböjd 7"/>
          <p:cNvSpPr/>
          <p:nvPr/>
        </p:nvSpPr>
        <p:spPr>
          <a:xfrm rot="5400000">
            <a:off x="5373367" y="1518909"/>
            <a:ext cx="1087190" cy="3595845"/>
          </a:xfrm>
          <a:prstGeom prst="curvedRightArrow">
            <a:avLst>
              <a:gd name="adj1" fmla="val 50000"/>
              <a:gd name="adj2" fmla="val 50000"/>
              <a:gd name="adj3" fmla="val 25000"/>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11" name="Vänsterböjd 10"/>
          <p:cNvSpPr/>
          <p:nvPr/>
        </p:nvSpPr>
        <p:spPr>
          <a:xfrm rot="16200000">
            <a:off x="5546637" y="1378433"/>
            <a:ext cx="977029" cy="3491496"/>
          </a:xfrm>
          <a:prstGeom prst="curvedLeftArrow">
            <a:avLst>
              <a:gd name="adj1" fmla="val 25000"/>
              <a:gd name="adj2" fmla="val 50000"/>
              <a:gd name="adj3" fmla="val 4871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3" name="textruta 2"/>
          <p:cNvSpPr txBox="1"/>
          <p:nvPr/>
        </p:nvSpPr>
        <p:spPr>
          <a:xfrm>
            <a:off x="8026020" y="2924719"/>
            <a:ext cx="2118529" cy="400110"/>
          </a:xfrm>
          <a:prstGeom prst="rect">
            <a:avLst/>
          </a:prstGeom>
          <a:noFill/>
        </p:spPr>
        <p:txBody>
          <a:bodyPr wrap="none" rtlCol="0">
            <a:spAutoFit/>
          </a:bodyPr>
          <a:lstStyle/>
          <a:p>
            <a:r>
              <a:rPr lang="sv-SE" sz="2000" b="1" i="1" dirty="0">
                <a:solidFill>
                  <a:srgbClr val="00B050"/>
                </a:solidFill>
              </a:rPr>
              <a:t>Ekonomisk tillväxt</a:t>
            </a:r>
          </a:p>
        </p:txBody>
      </p:sp>
      <p:sp>
        <p:nvSpPr>
          <p:cNvPr id="12" name="textruta 11"/>
          <p:cNvSpPr txBox="1"/>
          <p:nvPr/>
        </p:nvSpPr>
        <p:spPr>
          <a:xfrm>
            <a:off x="2600790" y="2861639"/>
            <a:ext cx="960584" cy="400110"/>
          </a:xfrm>
          <a:prstGeom prst="rect">
            <a:avLst/>
          </a:prstGeom>
          <a:noFill/>
        </p:spPr>
        <p:txBody>
          <a:bodyPr wrap="none" rtlCol="0">
            <a:spAutoFit/>
          </a:bodyPr>
          <a:lstStyle/>
          <a:p>
            <a:r>
              <a:rPr lang="sv-SE" sz="2000" b="1" i="1" dirty="0">
                <a:solidFill>
                  <a:srgbClr val="00B050"/>
                </a:solidFill>
              </a:rPr>
              <a:t>Välfärd</a:t>
            </a:r>
          </a:p>
        </p:txBody>
      </p:sp>
      <p:sp>
        <p:nvSpPr>
          <p:cNvPr id="35" name="textruta 34"/>
          <p:cNvSpPr txBox="1"/>
          <p:nvPr/>
        </p:nvSpPr>
        <p:spPr>
          <a:xfrm>
            <a:off x="4197495" y="1537064"/>
            <a:ext cx="3016403" cy="523220"/>
          </a:xfrm>
          <a:prstGeom prst="rect">
            <a:avLst/>
          </a:prstGeom>
          <a:noFill/>
        </p:spPr>
        <p:txBody>
          <a:bodyPr wrap="none" rtlCol="0">
            <a:spAutoFit/>
          </a:bodyPr>
          <a:lstStyle/>
          <a:p>
            <a:pPr algn="ctr"/>
            <a:r>
              <a:rPr lang="sv-SE" sz="1400" b="1" dirty="0">
                <a:solidFill>
                  <a:srgbClr val="00B050"/>
                </a:solidFill>
              </a:rPr>
              <a:t>Vår tids produktionssystem förändrar </a:t>
            </a:r>
          </a:p>
          <a:p>
            <a:pPr algn="ctr"/>
            <a:r>
              <a:rPr lang="sv-SE" sz="1400" b="1" dirty="0">
                <a:solidFill>
                  <a:srgbClr val="00B050"/>
                </a:solidFill>
              </a:rPr>
              <a:t>sambanden mellan tillväxt och välfärd</a:t>
            </a:r>
          </a:p>
        </p:txBody>
      </p:sp>
      <p:sp>
        <p:nvSpPr>
          <p:cNvPr id="36" name="textruta 35"/>
          <p:cNvSpPr txBox="1"/>
          <p:nvPr/>
        </p:nvSpPr>
        <p:spPr>
          <a:xfrm>
            <a:off x="4088490" y="1988840"/>
            <a:ext cx="3234412" cy="738664"/>
          </a:xfrm>
          <a:prstGeom prst="rect">
            <a:avLst/>
          </a:prstGeom>
          <a:noFill/>
        </p:spPr>
        <p:txBody>
          <a:bodyPr wrap="none" rtlCol="0">
            <a:spAutoFit/>
          </a:bodyPr>
          <a:lstStyle/>
          <a:p>
            <a:pPr algn="ctr"/>
            <a:r>
              <a:rPr lang="sv-SE" sz="1400" b="1" dirty="0"/>
              <a:t>Innovation och kreativitet kräver </a:t>
            </a:r>
          </a:p>
          <a:p>
            <a:pPr algn="ctr"/>
            <a:r>
              <a:rPr lang="sv-SE" sz="1400" b="1" dirty="0"/>
              <a:t>ökad kognitiv förmåga och medskapande</a:t>
            </a:r>
          </a:p>
          <a:p>
            <a:pPr algn="ctr"/>
            <a:r>
              <a:rPr lang="sv-SE" sz="1400" b="1" dirty="0">
                <a:solidFill>
                  <a:srgbClr val="FF0000"/>
                </a:solidFill>
              </a:rPr>
              <a:t>Folkhälsans betydelse</a:t>
            </a:r>
          </a:p>
        </p:txBody>
      </p:sp>
      <p:sp>
        <p:nvSpPr>
          <p:cNvPr id="10" name="AutoShape 4" descr="Image result for västra götalandsregione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7" name="textruta 28"/>
          <p:cNvSpPr txBox="1"/>
          <p:nvPr/>
        </p:nvSpPr>
        <p:spPr>
          <a:xfrm>
            <a:off x="7862477" y="2572935"/>
            <a:ext cx="2621151" cy="307777"/>
          </a:xfrm>
          <a:prstGeom prst="rect">
            <a:avLst/>
          </a:prstGeom>
          <a:gradFill flip="none" rotWithShape="1">
            <a:gsLst>
              <a:gs pos="0">
                <a:srgbClr val="CC3399">
                  <a:shade val="30000"/>
                  <a:satMod val="115000"/>
                </a:srgbClr>
              </a:gs>
              <a:gs pos="50000">
                <a:srgbClr val="CC3399">
                  <a:shade val="67500"/>
                  <a:satMod val="115000"/>
                </a:srgbClr>
              </a:gs>
              <a:gs pos="100000">
                <a:srgbClr val="CC3399">
                  <a:shade val="100000"/>
                  <a:satMod val="115000"/>
                </a:srgbClr>
              </a:gs>
            </a:gsLst>
            <a:lin ang="5400000" scaled="1"/>
            <a:tileRect/>
          </a:gradFill>
          <a:effectLst>
            <a:innerShdw blurRad="63500" dist="50800" dir="10800000">
              <a:prstClr val="black">
                <a:alpha val="50000"/>
              </a:prstClr>
            </a:innerShdw>
          </a:effectLst>
        </p:spPr>
        <p:txBody>
          <a:bodyPr wrap="square" rtlCol="0">
            <a:spAutoFit/>
          </a:bodyPr>
          <a:lstStyle/>
          <a:p>
            <a:pPr algn="ctr"/>
            <a:r>
              <a:rPr lang="sv-SE" sz="1400" b="1" i="1" dirty="0">
                <a:solidFill>
                  <a:srgbClr val="00B050"/>
                </a:solidFill>
              </a:rPr>
              <a:t>En kommunal utveckling för alla</a:t>
            </a:r>
          </a:p>
        </p:txBody>
      </p:sp>
      <p:sp>
        <p:nvSpPr>
          <p:cNvPr id="21" name="textruta 20"/>
          <p:cNvSpPr txBox="1"/>
          <p:nvPr/>
        </p:nvSpPr>
        <p:spPr>
          <a:xfrm rot="20099427">
            <a:off x="1939391" y="2246016"/>
            <a:ext cx="1544012" cy="523220"/>
          </a:xfrm>
          <a:prstGeom prst="rect">
            <a:avLst/>
          </a:prstGeom>
          <a:solidFill>
            <a:srgbClr val="FFFF00"/>
          </a:solidFill>
        </p:spPr>
        <p:txBody>
          <a:bodyPr wrap="none" rtlCol="0">
            <a:spAutoFit/>
          </a:bodyPr>
          <a:lstStyle/>
          <a:p>
            <a:r>
              <a:rPr lang="sv-SE" sz="2800" b="1" dirty="0">
                <a:solidFill>
                  <a:srgbClr val="FF0000"/>
                </a:solidFill>
                <a:latin typeface="Monotype Corsiva" panose="03010101010201010101" pitchFamily="66" charset="0"/>
              </a:rPr>
              <a:t>Synvändor</a:t>
            </a:r>
          </a:p>
        </p:txBody>
      </p:sp>
      <p:pic>
        <p:nvPicPr>
          <p:cNvPr id="2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3916" y="333303"/>
            <a:ext cx="824626" cy="47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www.regeringen.se/contentassets/7dc48a17781040499e02dbca6bae116d/alla-malen-farg-12.png?preset=Landscape_3x2_330x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6528" y="785763"/>
            <a:ext cx="848760" cy="4709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7846" y="351845"/>
            <a:ext cx="896216" cy="44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5018" y="725096"/>
            <a:ext cx="891656" cy="469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6611" y="351845"/>
            <a:ext cx="809041" cy="442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68158" y="762009"/>
            <a:ext cx="871169" cy="49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97329" y="339930"/>
            <a:ext cx="875989" cy="466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7810" y="776207"/>
            <a:ext cx="868786" cy="48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0290" y="1226652"/>
            <a:ext cx="844999" cy="46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ruta 40"/>
          <p:cNvSpPr txBox="1"/>
          <p:nvPr/>
        </p:nvSpPr>
        <p:spPr>
          <a:xfrm>
            <a:off x="4313428" y="5059261"/>
            <a:ext cx="3248648" cy="584775"/>
          </a:xfrm>
          <a:prstGeom prst="rect">
            <a:avLst/>
          </a:prstGeom>
          <a:solidFill>
            <a:srgbClr val="FFFF00"/>
          </a:solidFill>
        </p:spPr>
        <p:txBody>
          <a:bodyPr wrap="square" rtlCol="0">
            <a:spAutoFit/>
          </a:bodyPr>
          <a:lstStyle/>
          <a:p>
            <a:pPr algn="ctr"/>
            <a:r>
              <a:rPr lang="sv-SE" sz="1600" b="1" i="1" dirty="0">
                <a:solidFill>
                  <a:srgbClr val="FF0000"/>
                </a:solidFill>
              </a:rPr>
              <a:t>Offentlig sektor – </a:t>
            </a:r>
          </a:p>
          <a:p>
            <a:pPr algn="ctr"/>
            <a:r>
              <a:rPr lang="sv-SE" sz="1600" b="1" i="1" dirty="0">
                <a:solidFill>
                  <a:srgbClr val="FF0000"/>
                </a:solidFill>
              </a:rPr>
              <a:t>gemensam sektor</a:t>
            </a:r>
          </a:p>
        </p:txBody>
      </p:sp>
      <p:sp>
        <p:nvSpPr>
          <p:cNvPr id="47" name="textruta 46"/>
          <p:cNvSpPr txBox="1"/>
          <p:nvPr/>
        </p:nvSpPr>
        <p:spPr>
          <a:xfrm>
            <a:off x="7873944" y="3949231"/>
            <a:ext cx="2822119" cy="1600438"/>
          </a:xfrm>
          <a:prstGeom prst="rect">
            <a:avLst/>
          </a:prstGeom>
          <a:noFill/>
        </p:spPr>
        <p:txBody>
          <a:bodyPr wrap="none" rtlCol="0">
            <a:spAutoFit/>
          </a:bodyPr>
          <a:lstStyle/>
          <a:p>
            <a:pPr algn="ctr"/>
            <a:r>
              <a:rPr lang="sv-SE" b="1" dirty="0">
                <a:solidFill>
                  <a:srgbClr val="FF0000"/>
                </a:solidFill>
              </a:rPr>
              <a:t>Ny tillväxtregim</a:t>
            </a:r>
            <a:endParaRPr lang="sv-SE" sz="1600" b="1" dirty="0">
              <a:solidFill>
                <a:srgbClr val="00B050"/>
              </a:solidFill>
            </a:endParaRPr>
          </a:p>
          <a:p>
            <a:pPr algn="ctr"/>
            <a:r>
              <a:rPr lang="sv-SE" sz="1600" b="1" dirty="0"/>
              <a:t>(a) Att definiera &amp; mäta tillväxt</a:t>
            </a:r>
          </a:p>
          <a:p>
            <a:pPr algn="ctr"/>
            <a:r>
              <a:rPr lang="sv-SE" sz="1200" b="1" i="1" dirty="0">
                <a:solidFill>
                  <a:schemeClr val="accent1"/>
                </a:solidFill>
              </a:rPr>
              <a:t>Frikoppling: Livskvalitet/välbefinnande</a:t>
            </a:r>
          </a:p>
          <a:p>
            <a:pPr algn="ctr"/>
            <a:r>
              <a:rPr lang="sv-SE" sz="1600" b="1" i="1" dirty="0"/>
              <a:t>(b) Produktionsinriktning</a:t>
            </a:r>
          </a:p>
          <a:p>
            <a:pPr algn="ctr"/>
            <a:r>
              <a:rPr lang="sv-SE" sz="1200" b="1" dirty="0">
                <a:solidFill>
                  <a:srgbClr val="0070C0"/>
                </a:solidFill>
              </a:rPr>
              <a:t>Ökad lokal resursmobilisering medger </a:t>
            </a:r>
          </a:p>
          <a:p>
            <a:pPr algn="ctr"/>
            <a:r>
              <a:rPr lang="sv-SE" sz="1200" b="1" dirty="0">
                <a:solidFill>
                  <a:srgbClr val="0070C0"/>
                </a:solidFill>
              </a:rPr>
              <a:t>gradvis minskat exportberoende</a:t>
            </a:r>
          </a:p>
          <a:p>
            <a:pPr algn="ctr"/>
            <a:r>
              <a:rPr lang="sv-SE" sz="1200" b="1" dirty="0"/>
              <a:t>(när- och hemmamarknadens betydelse)</a:t>
            </a:r>
          </a:p>
        </p:txBody>
      </p:sp>
      <p:sp>
        <p:nvSpPr>
          <p:cNvPr id="48" name="textruta 47"/>
          <p:cNvSpPr txBox="1"/>
          <p:nvPr/>
        </p:nvSpPr>
        <p:spPr>
          <a:xfrm>
            <a:off x="4350534" y="4025555"/>
            <a:ext cx="3248648" cy="861774"/>
          </a:xfrm>
          <a:prstGeom prst="rect">
            <a:avLst/>
          </a:prstGeom>
          <a:solidFill>
            <a:srgbClr val="FFFF00"/>
          </a:solidFill>
        </p:spPr>
        <p:txBody>
          <a:bodyPr wrap="square" rtlCol="0">
            <a:spAutoFit/>
          </a:bodyPr>
          <a:lstStyle/>
          <a:p>
            <a:pPr algn="ctr"/>
            <a:r>
              <a:rPr lang="sv-SE" b="1" dirty="0">
                <a:solidFill>
                  <a:srgbClr val="7030A0"/>
                </a:solidFill>
              </a:rPr>
              <a:t>Välfärdens politiska </a:t>
            </a:r>
          </a:p>
          <a:p>
            <a:pPr algn="ctr"/>
            <a:r>
              <a:rPr lang="sv-SE" b="1" dirty="0">
                <a:solidFill>
                  <a:srgbClr val="7030A0"/>
                </a:solidFill>
              </a:rPr>
              <a:t>och sociala betydelse </a:t>
            </a:r>
          </a:p>
          <a:p>
            <a:pPr algn="ctr"/>
            <a:r>
              <a:rPr lang="sv-SE" sz="1400" b="1" i="1" dirty="0">
                <a:solidFill>
                  <a:srgbClr val="7030A0"/>
                </a:solidFill>
              </a:rPr>
              <a:t>Tron på den kollektiva förmågan</a:t>
            </a:r>
          </a:p>
        </p:txBody>
      </p:sp>
      <p:sp>
        <p:nvSpPr>
          <p:cNvPr id="2" name="textruta 1"/>
          <p:cNvSpPr txBox="1"/>
          <p:nvPr/>
        </p:nvSpPr>
        <p:spPr>
          <a:xfrm>
            <a:off x="2550200" y="3166771"/>
            <a:ext cx="1154675" cy="461665"/>
          </a:xfrm>
          <a:prstGeom prst="rect">
            <a:avLst/>
          </a:prstGeom>
          <a:noFill/>
        </p:spPr>
        <p:txBody>
          <a:bodyPr wrap="none" rtlCol="0">
            <a:spAutoFit/>
          </a:bodyPr>
          <a:lstStyle/>
          <a:p>
            <a:pPr algn="ctr"/>
            <a:r>
              <a:rPr lang="sv-SE" sz="1200" b="1" dirty="0"/>
              <a:t>”</a:t>
            </a:r>
            <a:r>
              <a:rPr lang="sv-SE" sz="1200" b="1" dirty="0" err="1"/>
              <a:t>crowding</a:t>
            </a:r>
            <a:r>
              <a:rPr lang="sv-SE" sz="1200" b="1" dirty="0"/>
              <a:t> </a:t>
            </a:r>
            <a:r>
              <a:rPr lang="sv-SE" sz="1200" b="1" dirty="0" err="1"/>
              <a:t>out</a:t>
            </a:r>
            <a:r>
              <a:rPr lang="sv-SE" sz="1200" b="1" dirty="0"/>
              <a:t>/</a:t>
            </a:r>
          </a:p>
          <a:p>
            <a:pPr algn="ctr"/>
            <a:r>
              <a:rPr lang="sv-SE" sz="1200" b="1" dirty="0" err="1"/>
              <a:t>crowding</a:t>
            </a:r>
            <a:r>
              <a:rPr lang="sv-SE" sz="1200" b="1" dirty="0"/>
              <a:t> in”</a:t>
            </a:r>
          </a:p>
        </p:txBody>
      </p:sp>
      <p:sp>
        <p:nvSpPr>
          <p:cNvPr id="40" name="textruta 27"/>
          <p:cNvSpPr txBox="1"/>
          <p:nvPr/>
        </p:nvSpPr>
        <p:spPr>
          <a:xfrm>
            <a:off x="7837063" y="5561452"/>
            <a:ext cx="2917618" cy="1015663"/>
          </a:xfrm>
          <a:prstGeom prst="rect">
            <a:avLst/>
          </a:pr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lin ang="0" scaled="1"/>
            <a:tileRect/>
          </a:gradFill>
        </p:spPr>
        <p:txBody>
          <a:bodyPr wrap="square" rtlCol="0">
            <a:spAutoFit/>
          </a:bodyPr>
          <a:lstStyle/>
          <a:p>
            <a:pPr algn="ctr"/>
            <a:r>
              <a:rPr lang="sv-SE" b="1" i="1" dirty="0">
                <a:solidFill>
                  <a:srgbClr val="7030A0"/>
                </a:solidFill>
              </a:rPr>
              <a:t>Förstärk samspelet mellan stad och land</a:t>
            </a:r>
          </a:p>
          <a:p>
            <a:pPr algn="ctr"/>
            <a:r>
              <a:rPr lang="sv-SE" sz="1200" b="1" i="1" dirty="0">
                <a:solidFill>
                  <a:srgbClr val="7030A0"/>
                </a:solidFill>
              </a:rPr>
              <a:t>Offentlig upphandling </a:t>
            </a:r>
          </a:p>
          <a:p>
            <a:pPr algn="ctr"/>
            <a:r>
              <a:rPr lang="sv-SE" sz="1200" b="1" i="1" dirty="0">
                <a:solidFill>
                  <a:srgbClr val="7030A0"/>
                </a:solidFill>
              </a:rPr>
              <a:t>som incitament till lokal resursmobilisering</a:t>
            </a:r>
          </a:p>
        </p:txBody>
      </p:sp>
      <p:sp>
        <p:nvSpPr>
          <p:cNvPr id="7" name="textruta 6"/>
          <p:cNvSpPr txBox="1"/>
          <p:nvPr/>
        </p:nvSpPr>
        <p:spPr>
          <a:xfrm>
            <a:off x="4368950" y="5644036"/>
            <a:ext cx="3230232" cy="830997"/>
          </a:xfrm>
          <a:prstGeom prst="rect">
            <a:avLst/>
          </a:prstGeom>
          <a:solidFill>
            <a:srgbClr val="FFFF00"/>
          </a:solidFill>
        </p:spPr>
        <p:txBody>
          <a:bodyPr wrap="square" rtlCol="0">
            <a:spAutoFit/>
          </a:bodyPr>
          <a:lstStyle/>
          <a:p>
            <a:pPr algn="ctr"/>
            <a:r>
              <a:rPr lang="sv-SE" sz="1600" b="1" i="1" dirty="0" err="1">
                <a:solidFill>
                  <a:srgbClr val="FF0000"/>
                </a:solidFill>
              </a:rPr>
              <a:t>Work</a:t>
            </a:r>
            <a:r>
              <a:rPr lang="sv-SE" sz="1600" b="1" i="1" dirty="0">
                <a:solidFill>
                  <a:srgbClr val="FF0000"/>
                </a:solidFill>
              </a:rPr>
              <a:t> / </a:t>
            </a:r>
            <a:r>
              <a:rPr lang="sv-SE" sz="1600" b="1" i="1" dirty="0" err="1">
                <a:solidFill>
                  <a:srgbClr val="FF0000"/>
                </a:solidFill>
              </a:rPr>
              <a:t>labour</a:t>
            </a:r>
            <a:r>
              <a:rPr lang="sv-SE" sz="1600" b="1" i="1" dirty="0">
                <a:solidFill>
                  <a:srgbClr val="FF0000"/>
                </a:solidFill>
              </a:rPr>
              <a:t> </a:t>
            </a:r>
          </a:p>
          <a:p>
            <a:pPr algn="ctr"/>
            <a:r>
              <a:rPr lang="sv-SE" sz="1600" b="1" i="1" dirty="0">
                <a:solidFill>
                  <a:srgbClr val="FF0000"/>
                </a:solidFill>
              </a:rPr>
              <a:t>– oavlönat arbete</a:t>
            </a:r>
          </a:p>
          <a:p>
            <a:pPr algn="ctr"/>
            <a:r>
              <a:rPr lang="sv-SE" sz="1600" b="1" i="1" dirty="0">
                <a:solidFill>
                  <a:srgbClr val="FF0000"/>
                </a:solidFill>
              </a:rPr>
              <a:t>Medborgarlön/samhällstjänst</a:t>
            </a:r>
            <a:endParaRPr lang="sv-SE" sz="1600" dirty="0"/>
          </a:p>
        </p:txBody>
      </p:sp>
      <p:pic>
        <p:nvPicPr>
          <p:cNvPr id="1026" name="Picture 2" descr="Hela Sverige ska leva 2&quot; av Michael Erhardsson - Mostphotos">
            <a:extLst>
              <a:ext uri="{FF2B5EF4-FFF2-40B4-BE49-F238E27FC236}">
                <a16:creationId xmlns:a16="http://schemas.microsoft.com/office/drawing/2014/main" id="{CFCB2C57-2964-4538-9A61-38C4D10EF0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0700" y="273023"/>
            <a:ext cx="1384690" cy="21000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een New Deal: Here's what the climate change proposal actually says - CNN  Politics">
            <a:extLst>
              <a:ext uri="{FF2B5EF4-FFF2-40B4-BE49-F238E27FC236}">
                <a16:creationId xmlns:a16="http://schemas.microsoft.com/office/drawing/2014/main" id="{CD5530A6-C860-4264-996E-BAE595D1DB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285343">
            <a:off x="10490786" y="3300034"/>
            <a:ext cx="1486232" cy="780499"/>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a:extLst>
              <a:ext uri="{FF2B5EF4-FFF2-40B4-BE49-F238E27FC236}">
                <a16:creationId xmlns:a16="http://schemas.microsoft.com/office/drawing/2014/main" id="{5AA9023E-3992-4519-AA5C-D45D82D1913F}"/>
              </a:ext>
            </a:extLst>
          </p:cNvPr>
          <p:cNvPicPr>
            <a:picLocks noChangeAspect="1"/>
          </p:cNvPicPr>
          <p:nvPr/>
        </p:nvPicPr>
        <p:blipFill>
          <a:blip r:embed="rId13"/>
          <a:stretch>
            <a:fillRect/>
          </a:stretch>
        </p:blipFill>
        <p:spPr>
          <a:xfrm rot="19232380">
            <a:off x="177108" y="3561002"/>
            <a:ext cx="1984710" cy="589494"/>
          </a:xfrm>
          <a:prstGeom prst="rect">
            <a:avLst/>
          </a:prstGeom>
        </p:spPr>
      </p:pic>
      <p:sp>
        <p:nvSpPr>
          <p:cNvPr id="17" name="textruta 16">
            <a:extLst>
              <a:ext uri="{FF2B5EF4-FFF2-40B4-BE49-F238E27FC236}">
                <a16:creationId xmlns:a16="http://schemas.microsoft.com/office/drawing/2014/main" id="{783DF2E5-1760-481D-8649-64EFFCB55D03}"/>
              </a:ext>
            </a:extLst>
          </p:cNvPr>
          <p:cNvSpPr txBox="1"/>
          <p:nvPr/>
        </p:nvSpPr>
        <p:spPr>
          <a:xfrm rot="19102814">
            <a:off x="364169" y="3926934"/>
            <a:ext cx="2211183" cy="276999"/>
          </a:xfrm>
          <a:prstGeom prst="rect">
            <a:avLst/>
          </a:prstGeom>
          <a:noFill/>
        </p:spPr>
        <p:txBody>
          <a:bodyPr wrap="none" rtlCol="0">
            <a:spAutoFit/>
          </a:bodyPr>
          <a:lstStyle/>
          <a:p>
            <a:r>
              <a:rPr lang="sv-SE" sz="1200" b="1" dirty="0"/>
              <a:t>Att göra jämlikt är att göra olika</a:t>
            </a:r>
          </a:p>
        </p:txBody>
      </p:sp>
      <p:sp>
        <p:nvSpPr>
          <p:cNvPr id="38" name="textruta 37">
            <a:extLst>
              <a:ext uri="{FF2B5EF4-FFF2-40B4-BE49-F238E27FC236}">
                <a16:creationId xmlns:a16="http://schemas.microsoft.com/office/drawing/2014/main" id="{F55D9BFA-819F-48DC-AEBC-7C8474B3FDB9}"/>
              </a:ext>
            </a:extLst>
          </p:cNvPr>
          <p:cNvSpPr txBox="1"/>
          <p:nvPr/>
        </p:nvSpPr>
        <p:spPr>
          <a:xfrm rot="2506043">
            <a:off x="9763610" y="764010"/>
            <a:ext cx="2350248" cy="733534"/>
          </a:xfrm>
          <a:prstGeom prst="rect">
            <a:avLst/>
          </a:prstGeom>
          <a:noFill/>
        </p:spPr>
        <p:txBody>
          <a:bodyPr wrap="square" rtlCol="0">
            <a:spAutoFit/>
          </a:bodyPr>
          <a:lstStyle/>
          <a:p>
            <a:pPr algn="ctr">
              <a:lnSpc>
                <a:spcPts val="2500"/>
              </a:lnSpc>
            </a:pPr>
            <a:r>
              <a:rPr lang="sv-SE" sz="2400" dirty="0">
                <a:solidFill>
                  <a:srgbClr val="00B050"/>
                </a:solidFill>
                <a:latin typeface="Algerian" panose="04020705040A02060702" pitchFamily="82" charset="0"/>
              </a:rPr>
              <a:t>ANOTHER </a:t>
            </a:r>
          </a:p>
          <a:p>
            <a:pPr algn="ctr">
              <a:lnSpc>
                <a:spcPts val="2500"/>
              </a:lnSpc>
            </a:pPr>
            <a:r>
              <a:rPr lang="sv-SE" sz="2400" dirty="0">
                <a:solidFill>
                  <a:srgbClr val="00B050"/>
                </a:solidFill>
                <a:latin typeface="Algerian" panose="04020705040A02060702" pitchFamily="82" charset="0"/>
              </a:rPr>
              <a:t>DEVELOPMENT</a:t>
            </a:r>
          </a:p>
        </p:txBody>
      </p:sp>
      <p:pic>
        <p:nvPicPr>
          <p:cNvPr id="42" name="Bildobjekt 41">
            <a:extLst>
              <a:ext uri="{FF2B5EF4-FFF2-40B4-BE49-F238E27FC236}">
                <a16:creationId xmlns:a16="http://schemas.microsoft.com/office/drawing/2014/main" id="{2239746D-2DBC-4E6A-9CC3-7599215B0DD9}"/>
              </a:ext>
            </a:extLst>
          </p:cNvPr>
          <p:cNvPicPr>
            <a:picLocks noChangeAspect="1"/>
          </p:cNvPicPr>
          <p:nvPr/>
        </p:nvPicPr>
        <p:blipFill>
          <a:blip r:embed="rId14"/>
          <a:stretch>
            <a:fillRect/>
          </a:stretch>
        </p:blipFill>
        <p:spPr>
          <a:xfrm rot="2549975">
            <a:off x="9823971" y="1339162"/>
            <a:ext cx="1447146" cy="487429"/>
          </a:xfrm>
          <a:prstGeom prst="rect">
            <a:avLst/>
          </a:prstGeom>
        </p:spPr>
      </p:pic>
      <p:sp>
        <p:nvSpPr>
          <p:cNvPr id="44" name="Stjärna: 5 punkter 43">
            <a:extLst>
              <a:ext uri="{FF2B5EF4-FFF2-40B4-BE49-F238E27FC236}">
                <a16:creationId xmlns:a16="http://schemas.microsoft.com/office/drawing/2014/main" id="{768157F1-602E-4B2E-A191-8F21B466C435}"/>
              </a:ext>
            </a:extLst>
          </p:cNvPr>
          <p:cNvSpPr/>
          <p:nvPr/>
        </p:nvSpPr>
        <p:spPr>
          <a:xfrm>
            <a:off x="1026940" y="1818164"/>
            <a:ext cx="599557" cy="558513"/>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textruta 44">
            <a:extLst>
              <a:ext uri="{FF2B5EF4-FFF2-40B4-BE49-F238E27FC236}">
                <a16:creationId xmlns:a16="http://schemas.microsoft.com/office/drawing/2014/main" id="{211DD89E-89C9-4522-95BB-2A36D2197404}"/>
              </a:ext>
            </a:extLst>
          </p:cNvPr>
          <p:cNvSpPr txBox="1"/>
          <p:nvPr/>
        </p:nvSpPr>
        <p:spPr>
          <a:xfrm>
            <a:off x="1198709" y="1958920"/>
            <a:ext cx="345251" cy="369332"/>
          </a:xfrm>
          <a:prstGeom prst="rect">
            <a:avLst/>
          </a:prstGeom>
          <a:noFill/>
          <a:ln w="38100">
            <a:noFill/>
          </a:ln>
        </p:spPr>
        <p:txBody>
          <a:bodyPr wrap="square" rtlCol="0">
            <a:spAutoFit/>
          </a:bodyPr>
          <a:lstStyle/>
          <a:p>
            <a:r>
              <a:rPr lang="sv-SE" b="1" dirty="0"/>
              <a:t>2</a:t>
            </a:r>
          </a:p>
        </p:txBody>
      </p:sp>
    </p:spTree>
    <p:extLst>
      <p:ext uri="{BB962C8B-B14F-4D97-AF65-F5344CB8AC3E}">
        <p14:creationId xmlns:p14="http://schemas.microsoft.com/office/powerpoint/2010/main" val="40827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500" fill="hold"/>
                                        <p:tgtEl>
                                          <p:spTgt spid="35"/>
                                        </p:tgtEl>
                                        <p:attrNameLst>
                                          <p:attrName>ppt_x</p:attrName>
                                        </p:attrNameLst>
                                      </p:cBhvr>
                                      <p:tavLst>
                                        <p:tav tm="0">
                                          <p:val>
                                            <p:strVal val="#ppt_x"/>
                                          </p:val>
                                        </p:tav>
                                        <p:tav tm="100000">
                                          <p:val>
                                            <p:strVal val="#ppt_x"/>
                                          </p:val>
                                        </p:tav>
                                      </p:tavLst>
                                    </p:anim>
                                    <p:anim calcmode="lin" valueType="num">
                                      <p:cBhvr additive="base">
                                        <p:cTn id="62" dur="5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fill="hold"/>
                                        <p:tgtEl>
                                          <p:spTgt spid="11"/>
                                        </p:tgtEl>
                                        <p:attrNameLst>
                                          <p:attrName>ppt_x</p:attrName>
                                        </p:attrNameLst>
                                      </p:cBhvr>
                                      <p:tavLst>
                                        <p:tav tm="0">
                                          <p:val>
                                            <p:strVal val="#ppt_x"/>
                                          </p:val>
                                        </p:tav>
                                        <p:tav tm="100000">
                                          <p:val>
                                            <p:strVal val="#ppt_x"/>
                                          </p:val>
                                        </p:tav>
                                      </p:tavLst>
                                    </p:anim>
                                    <p:anim calcmode="lin" valueType="num">
                                      <p:cBhvr additive="base">
                                        <p:cTn id="70" dur="500" fill="hold"/>
                                        <p:tgtEl>
                                          <p:spTgt spid="1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ppt_x"/>
                                          </p:val>
                                        </p:tav>
                                        <p:tav tm="100000">
                                          <p:val>
                                            <p:strVal val="#ppt_x"/>
                                          </p:val>
                                        </p:tav>
                                      </p:tavLst>
                                    </p:anim>
                                    <p:anim calcmode="lin" valueType="num">
                                      <p:cBhvr additive="base">
                                        <p:cTn id="74" dur="500" fill="hold"/>
                                        <p:tgtEl>
                                          <p:spTgt spid="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additive="base">
                                        <p:cTn id="89" dur="500" fill="hold"/>
                                        <p:tgtEl>
                                          <p:spTgt spid="3"/>
                                        </p:tgtEl>
                                        <p:attrNameLst>
                                          <p:attrName>ppt_x</p:attrName>
                                        </p:attrNameLst>
                                      </p:cBhvr>
                                      <p:tavLst>
                                        <p:tav tm="0">
                                          <p:val>
                                            <p:strVal val="#ppt_x"/>
                                          </p:val>
                                        </p:tav>
                                        <p:tav tm="100000">
                                          <p:val>
                                            <p:strVal val="#ppt_x"/>
                                          </p:val>
                                        </p:tav>
                                      </p:tavLst>
                                    </p:anim>
                                    <p:anim calcmode="lin" valueType="num">
                                      <p:cBhvr additive="base">
                                        <p:cTn id="90" dur="500" fill="hold"/>
                                        <p:tgtEl>
                                          <p:spTgt spid="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additive="base">
                                        <p:cTn id="93" dur="500" fill="hold"/>
                                        <p:tgtEl>
                                          <p:spTgt spid="9"/>
                                        </p:tgtEl>
                                        <p:attrNameLst>
                                          <p:attrName>ppt_x</p:attrName>
                                        </p:attrNameLst>
                                      </p:cBhvr>
                                      <p:tavLst>
                                        <p:tav tm="0">
                                          <p:val>
                                            <p:strVal val="#ppt_x"/>
                                          </p:val>
                                        </p:tav>
                                        <p:tav tm="100000">
                                          <p:val>
                                            <p:strVal val="#ppt_x"/>
                                          </p:val>
                                        </p:tav>
                                      </p:tavLst>
                                    </p:anim>
                                    <p:anim calcmode="lin" valueType="num">
                                      <p:cBhvr additive="base">
                                        <p:cTn id="9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7"/>
                                        </p:tgtEl>
                                        <p:attrNameLst>
                                          <p:attrName>style.visibility</p:attrName>
                                        </p:attrNameLst>
                                      </p:cBhvr>
                                      <p:to>
                                        <p:strVal val="visible"/>
                                      </p:to>
                                    </p:set>
                                    <p:anim calcmode="lin" valueType="num">
                                      <p:cBhvr additive="base">
                                        <p:cTn id="103" dur="500" fill="hold"/>
                                        <p:tgtEl>
                                          <p:spTgt spid="47"/>
                                        </p:tgtEl>
                                        <p:attrNameLst>
                                          <p:attrName>ppt_x</p:attrName>
                                        </p:attrNameLst>
                                      </p:cBhvr>
                                      <p:tavLst>
                                        <p:tav tm="0">
                                          <p:val>
                                            <p:strVal val="#ppt_x"/>
                                          </p:val>
                                        </p:tav>
                                        <p:tav tm="100000">
                                          <p:val>
                                            <p:strVal val="#ppt_x"/>
                                          </p:val>
                                        </p:tav>
                                      </p:tavLst>
                                    </p:anim>
                                    <p:anim calcmode="lin" valueType="num">
                                      <p:cBhvr additive="base">
                                        <p:cTn id="104" dur="500" fill="hold"/>
                                        <p:tgtEl>
                                          <p:spTgt spid="4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028"/>
                                        </p:tgtEl>
                                        <p:attrNameLst>
                                          <p:attrName>style.visibility</p:attrName>
                                        </p:attrNameLst>
                                      </p:cBhvr>
                                      <p:to>
                                        <p:strVal val="visible"/>
                                      </p:to>
                                    </p:set>
                                    <p:anim calcmode="lin" valueType="num">
                                      <p:cBhvr additive="base">
                                        <p:cTn id="111" dur="500" fill="hold"/>
                                        <p:tgtEl>
                                          <p:spTgt spid="1028"/>
                                        </p:tgtEl>
                                        <p:attrNameLst>
                                          <p:attrName>ppt_x</p:attrName>
                                        </p:attrNameLst>
                                      </p:cBhvr>
                                      <p:tavLst>
                                        <p:tav tm="0">
                                          <p:val>
                                            <p:strVal val="#ppt_x"/>
                                          </p:val>
                                        </p:tav>
                                        <p:tav tm="100000">
                                          <p:val>
                                            <p:strVal val="#ppt_x"/>
                                          </p:val>
                                        </p:tav>
                                      </p:tavLst>
                                    </p:anim>
                                    <p:anim calcmode="lin" valueType="num">
                                      <p:cBhvr additive="base">
                                        <p:cTn id="112" dur="500" fill="hold"/>
                                        <p:tgtEl>
                                          <p:spTgt spid="102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ppt_x"/>
                                          </p:val>
                                        </p:tav>
                                        <p:tav tm="100000">
                                          <p:val>
                                            <p:strVal val="#ppt_x"/>
                                          </p:val>
                                        </p:tav>
                                      </p:tavLst>
                                    </p:anim>
                                    <p:anim calcmode="lin" valueType="num">
                                      <p:cBhvr additive="base">
                                        <p:cTn id="120" dur="500" fill="hold"/>
                                        <p:tgtEl>
                                          <p:spTgt spid="42"/>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26"/>
                                        </p:tgtEl>
                                        <p:attrNameLst>
                                          <p:attrName>style.visibility</p:attrName>
                                        </p:attrNameLst>
                                      </p:cBhvr>
                                      <p:to>
                                        <p:strVal val="visible"/>
                                      </p:to>
                                    </p:set>
                                    <p:anim calcmode="lin" valueType="num">
                                      <p:cBhvr additive="base">
                                        <p:cTn id="123" dur="500" fill="hold"/>
                                        <p:tgtEl>
                                          <p:spTgt spid="1026"/>
                                        </p:tgtEl>
                                        <p:attrNameLst>
                                          <p:attrName>ppt_x</p:attrName>
                                        </p:attrNameLst>
                                      </p:cBhvr>
                                      <p:tavLst>
                                        <p:tav tm="0">
                                          <p:val>
                                            <p:strVal val="#ppt_x"/>
                                          </p:val>
                                        </p:tav>
                                        <p:tav tm="100000">
                                          <p:val>
                                            <p:strVal val="#ppt_x"/>
                                          </p:val>
                                        </p:tav>
                                      </p:tavLst>
                                    </p:anim>
                                    <p:anim calcmode="lin" valueType="num">
                                      <p:cBhvr additive="base">
                                        <p:cTn id="1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6"/>
                                        </p:tgtEl>
                                        <p:attrNameLst>
                                          <p:attrName>style.visibility</p:attrName>
                                        </p:attrNameLst>
                                      </p:cBhvr>
                                      <p:to>
                                        <p:strVal val="visible"/>
                                      </p:to>
                                    </p:set>
                                    <p:anim calcmode="lin" valueType="num">
                                      <p:cBhvr additive="base">
                                        <p:cTn id="129" dur="500" fill="hold"/>
                                        <p:tgtEl>
                                          <p:spTgt spid="6"/>
                                        </p:tgtEl>
                                        <p:attrNameLst>
                                          <p:attrName>ppt_x</p:attrName>
                                        </p:attrNameLst>
                                      </p:cBhvr>
                                      <p:tavLst>
                                        <p:tav tm="0">
                                          <p:val>
                                            <p:strVal val="#ppt_x"/>
                                          </p:val>
                                        </p:tav>
                                        <p:tav tm="100000">
                                          <p:val>
                                            <p:strVal val="#ppt_x"/>
                                          </p:val>
                                        </p:tav>
                                      </p:tavLst>
                                    </p:anim>
                                    <p:anim calcmode="lin" valueType="num">
                                      <p:cBhvr additive="base">
                                        <p:cTn id="1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anim calcmode="lin" valueType="num">
                                      <p:cBhvr additive="base">
                                        <p:cTn id="135" dur="500" fill="hold"/>
                                        <p:tgtEl>
                                          <p:spTgt spid="48"/>
                                        </p:tgtEl>
                                        <p:attrNameLst>
                                          <p:attrName>ppt_x</p:attrName>
                                        </p:attrNameLst>
                                      </p:cBhvr>
                                      <p:tavLst>
                                        <p:tav tm="0">
                                          <p:val>
                                            <p:strVal val="#ppt_x"/>
                                          </p:val>
                                        </p:tav>
                                        <p:tav tm="100000">
                                          <p:val>
                                            <p:strVal val="#ppt_x"/>
                                          </p:val>
                                        </p:tav>
                                      </p:tavLst>
                                    </p:anim>
                                    <p:anim calcmode="lin" valueType="num">
                                      <p:cBhvr additive="base">
                                        <p:cTn id="136" dur="500" fill="hold"/>
                                        <p:tgtEl>
                                          <p:spTgt spid="48"/>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7"/>
                                        </p:tgtEl>
                                        <p:attrNameLst>
                                          <p:attrName>style.visibility</p:attrName>
                                        </p:attrNameLst>
                                      </p:cBhvr>
                                      <p:to>
                                        <p:strVal val="visible"/>
                                      </p:to>
                                    </p:set>
                                    <p:anim calcmode="lin" valueType="num">
                                      <p:cBhvr additive="base">
                                        <p:cTn id="139" dur="500" fill="hold"/>
                                        <p:tgtEl>
                                          <p:spTgt spid="7"/>
                                        </p:tgtEl>
                                        <p:attrNameLst>
                                          <p:attrName>ppt_x</p:attrName>
                                        </p:attrNameLst>
                                      </p:cBhvr>
                                      <p:tavLst>
                                        <p:tav tm="0">
                                          <p:val>
                                            <p:strVal val="#ppt_x"/>
                                          </p:val>
                                        </p:tav>
                                        <p:tav tm="100000">
                                          <p:val>
                                            <p:strVal val="#ppt_x"/>
                                          </p:val>
                                        </p:tav>
                                      </p:tavLst>
                                    </p:anim>
                                    <p:anim calcmode="lin" valueType="num">
                                      <p:cBhvr additive="base">
                                        <p:cTn id="140" dur="500" fill="hold"/>
                                        <p:tgtEl>
                                          <p:spTgt spid="7"/>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 calcmode="lin" valueType="num">
                                      <p:cBhvr additive="base">
                                        <p:cTn id="143" dur="500" fill="hold"/>
                                        <p:tgtEl>
                                          <p:spTgt spid="41"/>
                                        </p:tgtEl>
                                        <p:attrNameLst>
                                          <p:attrName>ppt_x</p:attrName>
                                        </p:attrNameLst>
                                      </p:cBhvr>
                                      <p:tavLst>
                                        <p:tav tm="0">
                                          <p:val>
                                            <p:strVal val="#ppt_x"/>
                                          </p:val>
                                        </p:tav>
                                        <p:tav tm="100000">
                                          <p:val>
                                            <p:strVal val="#ppt_x"/>
                                          </p:val>
                                        </p:tav>
                                      </p:tavLst>
                                    </p:anim>
                                    <p:anim calcmode="lin" valueType="num">
                                      <p:cBhvr additive="base">
                                        <p:cTn id="144" dur="500" fill="hold"/>
                                        <p:tgtEl>
                                          <p:spTgt spid="41"/>
                                        </p:tgtEl>
                                        <p:attrNameLst>
                                          <p:attrName>ppt_y</p:attrName>
                                        </p:attrNameLst>
                                      </p:cBhvr>
                                      <p:tavLst>
                                        <p:tav tm="0">
                                          <p:val>
                                            <p:strVal val="1+#ppt_h/2"/>
                                          </p:val>
                                        </p:tav>
                                        <p:tav tm="100000">
                                          <p:val>
                                            <p:strVal val="#ppt_y"/>
                                          </p:val>
                                        </p:tav>
                                      </p:tavLst>
                                    </p:anim>
                                  </p:childTnLst>
                                </p:cTn>
                              </p:par>
                              <p:par>
                                <p:cTn id="145" presetID="2" presetClass="entr" presetSubtype="4" fill="hold" nodeType="withEffect">
                                  <p:stCondLst>
                                    <p:cond delay="0"/>
                                  </p:stCondLst>
                                  <p:childTnLst>
                                    <p:set>
                                      <p:cBhvr>
                                        <p:cTn id="146" dur="1" fill="hold">
                                          <p:stCondLst>
                                            <p:cond delay="0"/>
                                          </p:stCondLst>
                                        </p:cTn>
                                        <p:tgtEl>
                                          <p:spTgt spid="16"/>
                                        </p:tgtEl>
                                        <p:attrNameLst>
                                          <p:attrName>style.visibility</p:attrName>
                                        </p:attrNameLst>
                                      </p:cBhvr>
                                      <p:to>
                                        <p:strVal val="visible"/>
                                      </p:to>
                                    </p:set>
                                    <p:anim calcmode="lin" valueType="num">
                                      <p:cBhvr additive="base">
                                        <p:cTn id="147" dur="500" fill="hold"/>
                                        <p:tgtEl>
                                          <p:spTgt spid="16"/>
                                        </p:tgtEl>
                                        <p:attrNameLst>
                                          <p:attrName>ppt_x</p:attrName>
                                        </p:attrNameLst>
                                      </p:cBhvr>
                                      <p:tavLst>
                                        <p:tav tm="0">
                                          <p:val>
                                            <p:strVal val="#ppt_x"/>
                                          </p:val>
                                        </p:tav>
                                        <p:tav tm="100000">
                                          <p:val>
                                            <p:strVal val="#ppt_x"/>
                                          </p:val>
                                        </p:tav>
                                      </p:tavLst>
                                    </p:anim>
                                    <p:anim calcmode="lin" valueType="num">
                                      <p:cBhvr additive="base">
                                        <p:cTn id="148" dur="500" fill="hold"/>
                                        <p:tgtEl>
                                          <p:spTgt spid="16"/>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17"/>
                                        </p:tgtEl>
                                        <p:attrNameLst>
                                          <p:attrName>style.visibility</p:attrName>
                                        </p:attrNameLst>
                                      </p:cBhvr>
                                      <p:to>
                                        <p:strVal val="visible"/>
                                      </p:to>
                                    </p:set>
                                    <p:anim calcmode="lin" valueType="num">
                                      <p:cBhvr additive="base">
                                        <p:cTn id="151" dur="500" fill="hold"/>
                                        <p:tgtEl>
                                          <p:spTgt spid="17"/>
                                        </p:tgtEl>
                                        <p:attrNameLst>
                                          <p:attrName>ppt_x</p:attrName>
                                        </p:attrNameLst>
                                      </p:cBhvr>
                                      <p:tavLst>
                                        <p:tav tm="0">
                                          <p:val>
                                            <p:strVal val="#ppt_x"/>
                                          </p:val>
                                        </p:tav>
                                        <p:tav tm="100000">
                                          <p:val>
                                            <p:strVal val="#ppt_x"/>
                                          </p:val>
                                        </p:tav>
                                      </p:tavLst>
                                    </p:anim>
                                    <p:anim calcmode="lin" valueType="num">
                                      <p:cBhvr additive="base">
                                        <p:cTn id="1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5" grpId="0"/>
      <p:bldP spid="9" grpId="0"/>
      <p:bldP spid="8" grpId="0" animBg="1"/>
      <p:bldP spid="11" grpId="0" animBg="1"/>
      <p:bldP spid="3" grpId="0"/>
      <p:bldP spid="12" grpId="0"/>
      <p:bldP spid="35" grpId="0"/>
      <p:bldP spid="36" grpId="0"/>
      <p:bldP spid="37" grpId="0" animBg="1"/>
      <p:bldP spid="21" grpId="0" animBg="1"/>
      <p:bldP spid="41" grpId="0" animBg="1"/>
      <p:bldP spid="47" grpId="0"/>
      <p:bldP spid="48" grpId="0" animBg="1"/>
      <p:bldP spid="2" grpId="0"/>
      <p:bldP spid="40" grpId="0" animBg="1"/>
      <p:bldP spid="7" grpId="0" animBg="1"/>
      <p:bldP spid="17" grpId="0"/>
      <p:bldP spid="38" grpId="0"/>
      <p:bldP spid="44" grpId="0" animBg="1"/>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DD2877D3-185B-4AE4-B111-3AFF8BED3D88}"/>
              </a:ext>
            </a:extLst>
          </p:cNvPr>
          <p:cNvSpPr txBox="1">
            <a:spLocks noChangeArrowheads="1"/>
          </p:cNvSpPr>
          <p:nvPr/>
        </p:nvSpPr>
        <p:spPr bwMode="auto">
          <a:xfrm>
            <a:off x="4289593" y="3500946"/>
            <a:ext cx="3755002" cy="1323439"/>
          </a:xfrm>
          <a:prstGeom prst="rect">
            <a:avLst/>
          </a:prstGeom>
          <a:gradFill rotWithShape="1">
            <a:gsLst>
              <a:gs pos="0">
                <a:srgbClr val="006D2A"/>
              </a:gs>
              <a:gs pos="50000">
                <a:srgbClr val="009E41"/>
              </a:gs>
              <a:gs pos="100000">
                <a:srgbClr val="00BD4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2000" b="1" i="1" dirty="0">
                <a:solidFill>
                  <a:schemeClr val="bg1"/>
                </a:solidFill>
              </a:rPr>
              <a:t>Kollektiv förmåga</a:t>
            </a:r>
          </a:p>
          <a:p>
            <a:pPr algn="ctr" eaLnBrk="1" hangingPunct="1"/>
            <a:r>
              <a:rPr lang="sv-SE" altLang="sv-SE" sz="2000" b="1" i="1" dirty="0">
                <a:solidFill>
                  <a:schemeClr val="bg1"/>
                </a:solidFill>
              </a:rPr>
              <a:t>Mobilisering och handling</a:t>
            </a:r>
          </a:p>
          <a:p>
            <a:pPr algn="ctr" eaLnBrk="1" hangingPunct="1"/>
            <a:r>
              <a:rPr lang="sv-SE" altLang="sv-SE" sz="2000" b="1" dirty="0">
                <a:solidFill>
                  <a:schemeClr val="bg1"/>
                </a:solidFill>
              </a:rPr>
              <a:t>Att påverka samhällsutvecklingen</a:t>
            </a:r>
          </a:p>
          <a:p>
            <a:pPr algn="ctr" eaLnBrk="1" hangingPunct="1"/>
            <a:r>
              <a:rPr lang="sv-SE" altLang="sv-SE" sz="2000" b="1" dirty="0">
                <a:solidFill>
                  <a:schemeClr val="bg1"/>
                </a:solidFill>
              </a:rPr>
              <a:t>genom att dra åt samma håll</a:t>
            </a:r>
          </a:p>
        </p:txBody>
      </p:sp>
      <p:sp>
        <p:nvSpPr>
          <p:cNvPr id="5" name="textruta 4">
            <a:extLst>
              <a:ext uri="{FF2B5EF4-FFF2-40B4-BE49-F238E27FC236}">
                <a16:creationId xmlns:a16="http://schemas.microsoft.com/office/drawing/2014/main" id="{A4FF756C-7699-4F47-867F-8CAC4F4218C6}"/>
              </a:ext>
            </a:extLst>
          </p:cNvPr>
          <p:cNvSpPr txBox="1"/>
          <p:nvPr/>
        </p:nvSpPr>
        <p:spPr>
          <a:xfrm>
            <a:off x="3133934" y="124090"/>
            <a:ext cx="5647158" cy="707886"/>
          </a:xfrm>
          <a:prstGeom prst="rect">
            <a:avLst/>
          </a:prstGeom>
          <a:noFill/>
        </p:spPr>
        <p:txBody>
          <a:bodyPr wrap="square" rtlCol="0">
            <a:spAutoFit/>
          </a:bodyPr>
          <a:lstStyle/>
          <a:p>
            <a:pPr algn="ctr"/>
            <a:r>
              <a:rPr lang="sv-SE" sz="4000" b="1" i="1" dirty="0"/>
              <a:t>Makt och medskapande</a:t>
            </a:r>
          </a:p>
        </p:txBody>
      </p:sp>
      <p:pic>
        <p:nvPicPr>
          <p:cNvPr id="7" name="Bildobjekt 6">
            <a:extLst>
              <a:ext uri="{FF2B5EF4-FFF2-40B4-BE49-F238E27FC236}">
                <a16:creationId xmlns:a16="http://schemas.microsoft.com/office/drawing/2014/main" id="{B7688927-A480-400E-A55A-7A6A20726B00}"/>
              </a:ext>
            </a:extLst>
          </p:cNvPr>
          <p:cNvPicPr>
            <a:picLocks noChangeAspect="1"/>
          </p:cNvPicPr>
          <p:nvPr/>
        </p:nvPicPr>
        <p:blipFill>
          <a:blip r:embed="rId3"/>
          <a:stretch>
            <a:fillRect/>
          </a:stretch>
        </p:blipFill>
        <p:spPr>
          <a:xfrm>
            <a:off x="3276226" y="2142689"/>
            <a:ext cx="5362575" cy="1266825"/>
          </a:xfrm>
          <a:prstGeom prst="rect">
            <a:avLst/>
          </a:prstGeom>
        </p:spPr>
      </p:pic>
      <p:sp>
        <p:nvSpPr>
          <p:cNvPr id="15" name="textruta 14">
            <a:extLst>
              <a:ext uri="{FF2B5EF4-FFF2-40B4-BE49-F238E27FC236}">
                <a16:creationId xmlns:a16="http://schemas.microsoft.com/office/drawing/2014/main" id="{16F1AB15-83DD-418B-8A5D-AFA1169348A4}"/>
              </a:ext>
            </a:extLst>
          </p:cNvPr>
          <p:cNvSpPr txBox="1"/>
          <p:nvPr/>
        </p:nvSpPr>
        <p:spPr>
          <a:xfrm>
            <a:off x="3539716" y="790063"/>
            <a:ext cx="5112568" cy="1384995"/>
          </a:xfrm>
          <a:prstGeom prst="rect">
            <a:avLst/>
          </a:prstGeom>
          <a:solidFill>
            <a:srgbClr val="FFFF00"/>
          </a:solidFill>
        </p:spPr>
        <p:txBody>
          <a:bodyPr wrap="square" rtlCol="0">
            <a:spAutoFit/>
          </a:bodyPr>
          <a:lstStyle/>
          <a:p>
            <a:pPr algn="ctr"/>
            <a:r>
              <a:rPr lang="sv-SE" sz="1600" b="1" dirty="0">
                <a:solidFill>
                  <a:srgbClr val="7030A0"/>
                </a:solidFill>
              </a:rPr>
              <a:t>Den sociala ingenjörskonsten har gått ur tiden</a:t>
            </a:r>
          </a:p>
          <a:p>
            <a:pPr algn="ctr"/>
            <a:r>
              <a:rPr lang="sv-SE" b="1" dirty="0">
                <a:solidFill>
                  <a:srgbClr val="7030A0"/>
                </a:solidFill>
              </a:rPr>
              <a:t>Att bygga ett samhälle </a:t>
            </a:r>
          </a:p>
          <a:p>
            <a:pPr algn="ctr"/>
            <a:r>
              <a:rPr lang="sv-SE" b="1" i="1" dirty="0">
                <a:solidFill>
                  <a:srgbClr val="7030A0"/>
                </a:solidFill>
              </a:rPr>
              <a:t>med</a:t>
            </a:r>
            <a:r>
              <a:rPr lang="sv-SE" b="1" dirty="0">
                <a:solidFill>
                  <a:srgbClr val="7030A0"/>
                </a:solidFill>
              </a:rPr>
              <a:t> människor och inte </a:t>
            </a:r>
            <a:r>
              <a:rPr lang="sv-SE" b="1" i="1" dirty="0">
                <a:solidFill>
                  <a:srgbClr val="7030A0"/>
                </a:solidFill>
              </a:rPr>
              <a:t>för</a:t>
            </a:r>
            <a:r>
              <a:rPr lang="sv-SE" b="1" dirty="0">
                <a:solidFill>
                  <a:srgbClr val="7030A0"/>
                </a:solidFill>
              </a:rPr>
              <a:t> människor</a:t>
            </a:r>
          </a:p>
          <a:p>
            <a:pPr algn="ctr"/>
            <a:r>
              <a:rPr lang="sv-SE" sz="1400" b="1" dirty="0">
                <a:solidFill>
                  <a:srgbClr val="7030A0"/>
                </a:solidFill>
              </a:rPr>
              <a:t>Komplexa samhällsfrågor ifrågasätter vem som har</a:t>
            </a:r>
            <a:r>
              <a:rPr lang="sv-SE" sz="1600" b="1" dirty="0">
                <a:solidFill>
                  <a:srgbClr val="7030A0"/>
                </a:solidFill>
              </a:rPr>
              <a:t> </a:t>
            </a:r>
          </a:p>
          <a:p>
            <a:pPr algn="ctr"/>
            <a:r>
              <a:rPr lang="sv-SE" sz="1600" b="1" i="1" dirty="0">
                <a:solidFill>
                  <a:srgbClr val="7030A0"/>
                </a:solidFill>
              </a:rPr>
              <a:t>Problemformuleringsinitiativitet  och tolkningsföreträdet</a:t>
            </a:r>
            <a:endParaRPr lang="sv-SE" b="1" i="1" dirty="0">
              <a:solidFill>
                <a:srgbClr val="7030A0"/>
              </a:solidFill>
            </a:endParaRPr>
          </a:p>
        </p:txBody>
      </p:sp>
      <p:pic>
        <p:nvPicPr>
          <p:cNvPr id="30" name="Picture 4" descr="Extinction Rebellion Skåne - Home | Facebook">
            <a:extLst>
              <a:ext uri="{FF2B5EF4-FFF2-40B4-BE49-F238E27FC236}">
                <a16:creationId xmlns:a16="http://schemas.microsoft.com/office/drawing/2014/main" id="{FA99CF1E-5B47-4F6B-9F13-5DA2AAC4E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595" y="5115445"/>
            <a:ext cx="1586153" cy="8131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Untitled">
            <a:extLst>
              <a:ext uri="{FF2B5EF4-FFF2-40B4-BE49-F238E27FC236}">
                <a16:creationId xmlns:a16="http://schemas.microsoft.com/office/drawing/2014/main" id="{36B30E2B-8CEF-4D34-B29B-E3A1E2814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2324" y="5106216"/>
            <a:ext cx="1344477" cy="78618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Många glada åskådare när Gula västarna marscherade i storstäderna | Ingrid  och Maria">
            <a:extLst>
              <a:ext uri="{FF2B5EF4-FFF2-40B4-BE49-F238E27FC236}">
                <a16:creationId xmlns:a16="http://schemas.microsoft.com/office/drawing/2014/main" id="{A85CCCD2-D47D-4037-9805-A74B8B1455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8393" y="5849673"/>
            <a:ext cx="1433476" cy="769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0D4F554-A787-4629-9069-FED7C480EFB7}"/>
              </a:ext>
            </a:extLst>
          </p:cNvPr>
          <p:cNvSpPr txBox="1"/>
          <p:nvPr/>
        </p:nvSpPr>
        <p:spPr>
          <a:xfrm>
            <a:off x="4965911" y="5473536"/>
            <a:ext cx="2325700" cy="646331"/>
          </a:xfrm>
          <a:prstGeom prst="rect">
            <a:avLst/>
          </a:prstGeom>
          <a:noFill/>
        </p:spPr>
        <p:txBody>
          <a:bodyPr wrap="square" rtlCol="0">
            <a:spAutoFit/>
          </a:bodyPr>
          <a:lstStyle/>
          <a:p>
            <a:pPr algn="ctr"/>
            <a:r>
              <a:rPr lang="sv-SE" b="1" dirty="0"/>
              <a:t>När gamla rörelser</a:t>
            </a:r>
          </a:p>
          <a:p>
            <a:pPr algn="ctr"/>
            <a:r>
              <a:rPr lang="sv-SE" b="1" dirty="0"/>
              <a:t>möter nya rörelser?</a:t>
            </a:r>
          </a:p>
        </p:txBody>
      </p:sp>
      <p:pic>
        <p:nvPicPr>
          <p:cNvPr id="43" name="Picture 4" descr="Gör din röst hörd - Global rättvisa / Jönköping, ABF Jönköpings Län,  Jonkoping, October 8 2019 | AllEvents.in">
            <a:extLst>
              <a:ext uri="{FF2B5EF4-FFF2-40B4-BE49-F238E27FC236}">
                <a16:creationId xmlns:a16="http://schemas.microsoft.com/office/drawing/2014/main" id="{4DDD6D41-364D-4F90-8701-D38712489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1159" y="4968891"/>
            <a:ext cx="1412837" cy="8830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ädda Barnens arbete mot barnfattigdom, socioekonomisk utsatthet och  strukturell diskriminering">
            <a:extLst>
              <a:ext uri="{FF2B5EF4-FFF2-40B4-BE49-F238E27FC236}">
                <a16:creationId xmlns:a16="http://schemas.microsoft.com/office/drawing/2014/main" id="{D4932C5F-CB70-4DC8-80E0-CA86D74554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7636" y="4856126"/>
            <a:ext cx="1349172" cy="10968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Logga | Rädda Barnen">
            <a:extLst>
              <a:ext uri="{FF2B5EF4-FFF2-40B4-BE49-F238E27FC236}">
                <a16:creationId xmlns:a16="http://schemas.microsoft.com/office/drawing/2014/main" id="{B769BEA8-03F4-4657-9A1F-E50B7070D0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9243" y="5796702"/>
            <a:ext cx="1349172" cy="2703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Folkets Hus och Parker/ABF Kalmar län - Virserum konsthall">
            <a:extLst>
              <a:ext uri="{FF2B5EF4-FFF2-40B4-BE49-F238E27FC236}">
                <a16:creationId xmlns:a16="http://schemas.microsoft.com/office/drawing/2014/main" id="{FC44F464-18C5-4DAF-A958-8FE3109D38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7636" y="6120319"/>
            <a:ext cx="1265968" cy="7861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yresgästföreningen Region Stockholm (@HyresgastSTHLM) | Twitter">
            <a:extLst>
              <a:ext uri="{FF2B5EF4-FFF2-40B4-BE49-F238E27FC236}">
                <a16:creationId xmlns:a16="http://schemas.microsoft.com/office/drawing/2014/main" id="{1FCB2C22-A950-473B-883F-0A09703BE9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7569" y="5953421"/>
            <a:ext cx="1358900" cy="824991"/>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 4" descr="I dag strejkar flera Fridays for future-grupper i Sverige tillsammans med Black lives matter Sweden med krav på fundamental systemförändring som bekämpar såväl klimat- och miljökrisen som rasism, skriver de två grupperna gemensamt.">
            <a:extLst>
              <a:ext uri="{FF2B5EF4-FFF2-40B4-BE49-F238E27FC236}">
                <a16:creationId xmlns:a16="http://schemas.microsoft.com/office/drawing/2014/main" id="{B0228901-0E5A-4EF0-A859-DA90C6F9D6D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815361" y="5995031"/>
            <a:ext cx="1519285" cy="813149"/>
          </a:xfrm>
          <a:prstGeom prst="rect">
            <a:avLst/>
          </a:prstGeom>
          <a:noFill/>
          <a:ln>
            <a:noFill/>
          </a:ln>
        </p:spPr>
      </p:pic>
      <p:sp>
        <p:nvSpPr>
          <p:cNvPr id="33" name="textruta 32">
            <a:extLst>
              <a:ext uri="{FF2B5EF4-FFF2-40B4-BE49-F238E27FC236}">
                <a16:creationId xmlns:a16="http://schemas.microsoft.com/office/drawing/2014/main" id="{FB25DEB3-943C-4238-B236-F4961BE39D42}"/>
              </a:ext>
            </a:extLst>
          </p:cNvPr>
          <p:cNvSpPr txBox="1">
            <a:spLocks noChangeArrowheads="1"/>
          </p:cNvSpPr>
          <p:nvPr/>
        </p:nvSpPr>
        <p:spPr bwMode="auto">
          <a:xfrm>
            <a:off x="5008739" y="5092215"/>
            <a:ext cx="2313646" cy="338554"/>
          </a:xfrm>
          <a:prstGeom prst="rect">
            <a:avLst/>
          </a:prstGeom>
          <a:solidFill>
            <a:srgbClr val="0070C0"/>
          </a:solidFill>
          <a:ln w="9525">
            <a:noFill/>
            <a:miter lim="800000"/>
            <a:headEnd/>
            <a:tailEnd/>
          </a:ln>
        </p:spPr>
        <p:txBody>
          <a:bodyPr wrap="none">
            <a:spAutoFit/>
          </a:bodyPr>
          <a:lstStyle/>
          <a:p>
            <a:pPr algn="ctr"/>
            <a:r>
              <a:rPr lang="sv-SE" sz="1600" b="1" dirty="0">
                <a:solidFill>
                  <a:schemeClr val="bg1"/>
                </a:solidFill>
                <a:latin typeface="Calibri" pitchFamily="34" charset="0"/>
              </a:rPr>
              <a:t>Civilsamhällets tudelning</a:t>
            </a:r>
          </a:p>
        </p:txBody>
      </p:sp>
      <p:pic>
        <p:nvPicPr>
          <p:cNvPr id="36" name="Bildobjekt 35">
            <a:extLst>
              <a:ext uri="{FF2B5EF4-FFF2-40B4-BE49-F238E27FC236}">
                <a16:creationId xmlns:a16="http://schemas.microsoft.com/office/drawing/2014/main" id="{5D7CF4D2-5CA6-4BF1-8D32-D12B795A5ACC}"/>
              </a:ext>
            </a:extLst>
          </p:cNvPr>
          <p:cNvPicPr>
            <a:picLocks noChangeAspect="1"/>
          </p:cNvPicPr>
          <p:nvPr/>
        </p:nvPicPr>
        <p:blipFill>
          <a:blip r:embed="rId13"/>
          <a:stretch>
            <a:fillRect/>
          </a:stretch>
        </p:blipFill>
        <p:spPr>
          <a:xfrm>
            <a:off x="5411870" y="6205401"/>
            <a:ext cx="1408972" cy="542925"/>
          </a:xfrm>
          <a:prstGeom prst="rect">
            <a:avLst/>
          </a:prstGeom>
        </p:spPr>
      </p:pic>
      <p:sp>
        <p:nvSpPr>
          <p:cNvPr id="34" name="textruta 33">
            <a:extLst>
              <a:ext uri="{FF2B5EF4-FFF2-40B4-BE49-F238E27FC236}">
                <a16:creationId xmlns:a16="http://schemas.microsoft.com/office/drawing/2014/main" id="{7C63147B-02B9-4FCB-89FD-8171AABED1F7}"/>
              </a:ext>
            </a:extLst>
          </p:cNvPr>
          <p:cNvSpPr txBox="1"/>
          <p:nvPr/>
        </p:nvSpPr>
        <p:spPr>
          <a:xfrm>
            <a:off x="116384" y="3256382"/>
            <a:ext cx="1357808" cy="369332"/>
          </a:xfrm>
          <a:prstGeom prst="rect">
            <a:avLst/>
          </a:prstGeom>
          <a:noFill/>
        </p:spPr>
        <p:txBody>
          <a:bodyPr wrap="none" rtlCol="0">
            <a:spAutoFit/>
          </a:bodyPr>
          <a:lstStyle/>
          <a:p>
            <a:r>
              <a:rPr lang="sv-SE" b="1" dirty="0">
                <a:solidFill>
                  <a:srgbClr val="0070C0"/>
                </a:solidFill>
              </a:rPr>
              <a:t>Vertikal tillit</a:t>
            </a:r>
          </a:p>
        </p:txBody>
      </p:sp>
      <p:sp>
        <p:nvSpPr>
          <p:cNvPr id="37" name="textruta 36">
            <a:extLst>
              <a:ext uri="{FF2B5EF4-FFF2-40B4-BE49-F238E27FC236}">
                <a16:creationId xmlns:a16="http://schemas.microsoft.com/office/drawing/2014/main" id="{33069BD0-10B2-421D-A36E-C2BF15DA4F36}"/>
              </a:ext>
            </a:extLst>
          </p:cNvPr>
          <p:cNvSpPr txBox="1"/>
          <p:nvPr/>
        </p:nvSpPr>
        <p:spPr>
          <a:xfrm>
            <a:off x="188897" y="3616363"/>
            <a:ext cx="1184555" cy="523220"/>
          </a:xfrm>
          <a:prstGeom prst="rect">
            <a:avLst/>
          </a:prstGeom>
          <a:solidFill>
            <a:srgbClr val="0070C0"/>
          </a:solidFill>
        </p:spPr>
        <p:txBody>
          <a:bodyPr wrap="none" rtlCol="0">
            <a:spAutoFit/>
          </a:bodyPr>
          <a:lstStyle/>
          <a:p>
            <a:pPr algn="ctr"/>
            <a:r>
              <a:rPr lang="sv-SE" sz="1400" b="1" dirty="0">
                <a:solidFill>
                  <a:schemeClr val="bg1"/>
                </a:solidFill>
              </a:rPr>
              <a:t>Institutionell </a:t>
            </a:r>
          </a:p>
          <a:p>
            <a:pPr algn="ctr"/>
            <a:r>
              <a:rPr lang="sv-SE" sz="1400" b="1" dirty="0">
                <a:solidFill>
                  <a:schemeClr val="bg1"/>
                </a:solidFill>
              </a:rPr>
              <a:t>förmåga</a:t>
            </a:r>
          </a:p>
        </p:txBody>
      </p:sp>
      <p:sp>
        <p:nvSpPr>
          <p:cNvPr id="47" name="textruta 46">
            <a:extLst>
              <a:ext uri="{FF2B5EF4-FFF2-40B4-BE49-F238E27FC236}">
                <a16:creationId xmlns:a16="http://schemas.microsoft.com/office/drawing/2014/main" id="{F2A4EC21-4DDA-4E82-96FA-075BAD524A39}"/>
              </a:ext>
            </a:extLst>
          </p:cNvPr>
          <p:cNvSpPr txBox="1"/>
          <p:nvPr/>
        </p:nvSpPr>
        <p:spPr>
          <a:xfrm>
            <a:off x="1502561" y="3274847"/>
            <a:ext cx="1670522" cy="369332"/>
          </a:xfrm>
          <a:prstGeom prst="rect">
            <a:avLst/>
          </a:prstGeom>
          <a:noFill/>
        </p:spPr>
        <p:txBody>
          <a:bodyPr wrap="none" rtlCol="0">
            <a:spAutoFit/>
          </a:bodyPr>
          <a:lstStyle/>
          <a:p>
            <a:r>
              <a:rPr lang="sv-SE" b="1" dirty="0">
                <a:solidFill>
                  <a:srgbClr val="0070C0"/>
                </a:solidFill>
              </a:rPr>
              <a:t>Horisontell tillit</a:t>
            </a:r>
          </a:p>
        </p:txBody>
      </p:sp>
      <p:sp>
        <p:nvSpPr>
          <p:cNvPr id="48" name="textruta 47">
            <a:extLst>
              <a:ext uri="{FF2B5EF4-FFF2-40B4-BE49-F238E27FC236}">
                <a16:creationId xmlns:a16="http://schemas.microsoft.com/office/drawing/2014/main" id="{07476764-6F88-4E6F-AC52-4C5CAC416F34}"/>
              </a:ext>
            </a:extLst>
          </p:cNvPr>
          <p:cNvSpPr txBox="1"/>
          <p:nvPr/>
        </p:nvSpPr>
        <p:spPr>
          <a:xfrm>
            <a:off x="1638737" y="3675920"/>
            <a:ext cx="1491177" cy="307777"/>
          </a:xfrm>
          <a:prstGeom prst="rect">
            <a:avLst/>
          </a:prstGeom>
          <a:solidFill>
            <a:srgbClr val="0070C0"/>
          </a:solidFill>
        </p:spPr>
        <p:txBody>
          <a:bodyPr wrap="none" rtlCol="0">
            <a:spAutoFit/>
          </a:bodyPr>
          <a:lstStyle/>
          <a:p>
            <a:r>
              <a:rPr lang="sv-SE" sz="1400" b="1" dirty="0">
                <a:solidFill>
                  <a:schemeClr val="bg1"/>
                </a:solidFill>
              </a:rPr>
              <a:t>Kollektiv förmåga</a:t>
            </a:r>
          </a:p>
        </p:txBody>
      </p:sp>
      <p:sp>
        <p:nvSpPr>
          <p:cNvPr id="10" name="textruta 9">
            <a:extLst>
              <a:ext uri="{FF2B5EF4-FFF2-40B4-BE49-F238E27FC236}">
                <a16:creationId xmlns:a16="http://schemas.microsoft.com/office/drawing/2014/main" id="{EB5789A1-57B8-4E61-9929-3C6A312315BA}"/>
              </a:ext>
            </a:extLst>
          </p:cNvPr>
          <p:cNvSpPr txBox="1"/>
          <p:nvPr/>
        </p:nvSpPr>
        <p:spPr>
          <a:xfrm>
            <a:off x="482310" y="2189877"/>
            <a:ext cx="2383409" cy="830997"/>
          </a:xfrm>
          <a:prstGeom prst="rect">
            <a:avLst/>
          </a:prstGeom>
          <a:noFill/>
        </p:spPr>
        <p:txBody>
          <a:bodyPr wrap="none" rtlCol="0">
            <a:spAutoFit/>
          </a:bodyPr>
          <a:lstStyle/>
          <a:p>
            <a:pPr algn="ctr"/>
            <a:r>
              <a:rPr lang="sv-SE" sz="2400" b="1" dirty="0"/>
              <a:t>Vår tids</a:t>
            </a:r>
          </a:p>
          <a:p>
            <a:pPr algn="ctr"/>
            <a:r>
              <a:rPr lang="sv-SE" sz="2400" b="1" dirty="0"/>
              <a:t>samhällskontrakt</a:t>
            </a:r>
          </a:p>
        </p:txBody>
      </p:sp>
      <p:sp>
        <p:nvSpPr>
          <p:cNvPr id="6" name="textruta 5">
            <a:extLst>
              <a:ext uri="{FF2B5EF4-FFF2-40B4-BE49-F238E27FC236}">
                <a16:creationId xmlns:a16="http://schemas.microsoft.com/office/drawing/2014/main" id="{7A910626-D4B4-CE64-5A62-4AB987DB42D7}"/>
              </a:ext>
            </a:extLst>
          </p:cNvPr>
          <p:cNvSpPr txBox="1"/>
          <p:nvPr/>
        </p:nvSpPr>
        <p:spPr>
          <a:xfrm>
            <a:off x="8830699" y="2207661"/>
            <a:ext cx="1692861" cy="1077218"/>
          </a:xfrm>
          <a:prstGeom prst="rect">
            <a:avLst/>
          </a:prstGeom>
          <a:solidFill>
            <a:srgbClr val="009900"/>
          </a:solidFill>
        </p:spPr>
        <p:txBody>
          <a:bodyPr wrap="square" rtlCol="0">
            <a:spAutoFit/>
          </a:bodyPr>
          <a:lstStyle/>
          <a:p>
            <a:pPr algn="ctr"/>
            <a:r>
              <a:rPr lang="sv-SE" b="1" dirty="0">
                <a:solidFill>
                  <a:schemeClr val="bg1"/>
                </a:solidFill>
              </a:rPr>
              <a:t>Att ompröva</a:t>
            </a:r>
          </a:p>
          <a:p>
            <a:pPr algn="ctr"/>
            <a:r>
              <a:rPr lang="sv-SE" b="1" dirty="0">
                <a:solidFill>
                  <a:schemeClr val="bg1"/>
                </a:solidFill>
              </a:rPr>
              <a:t>synen på makt</a:t>
            </a:r>
          </a:p>
          <a:p>
            <a:pPr algn="ctr"/>
            <a:r>
              <a:rPr lang="sv-SE" sz="1400" b="1" dirty="0">
                <a:solidFill>
                  <a:schemeClr val="bg1"/>
                </a:solidFill>
              </a:rPr>
              <a:t>makt över eller</a:t>
            </a:r>
          </a:p>
          <a:p>
            <a:pPr algn="ctr"/>
            <a:r>
              <a:rPr lang="sv-SE" sz="1400" b="1" dirty="0">
                <a:solidFill>
                  <a:schemeClr val="bg1"/>
                </a:solidFill>
              </a:rPr>
              <a:t>makt till</a:t>
            </a:r>
          </a:p>
        </p:txBody>
      </p:sp>
      <p:sp>
        <p:nvSpPr>
          <p:cNvPr id="8" name="textruta 7">
            <a:extLst>
              <a:ext uri="{FF2B5EF4-FFF2-40B4-BE49-F238E27FC236}">
                <a16:creationId xmlns:a16="http://schemas.microsoft.com/office/drawing/2014/main" id="{A94B768E-7EA5-1B16-CE49-8BB6190945A7}"/>
              </a:ext>
            </a:extLst>
          </p:cNvPr>
          <p:cNvSpPr txBox="1"/>
          <p:nvPr/>
        </p:nvSpPr>
        <p:spPr>
          <a:xfrm>
            <a:off x="1373452" y="258920"/>
            <a:ext cx="1443024" cy="714939"/>
          </a:xfrm>
          <a:prstGeom prst="rect">
            <a:avLst/>
          </a:prstGeom>
          <a:solidFill>
            <a:srgbClr val="FFFF00"/>
          </a:solidFill>
        </p:spPr>
        <p:txBody>
          <a:bodyPr wrap="none" rtlCol="0">
            <a:spAutoFit/>
          </a:bodyPr>
          <a:lstStyle/>
          <a:p>
            <a:pPr algn="ctr">
              <a:lnSpc>
                <a:spcPts val="2500"/>
              </a:lnSpc>
            </a:pPr>
            <a:r>
              <a:rPr lang="sv-SE" sz="2800" b="1" dirty="0">
                <a:solidFill>
                  <a:srgbClr val="FF0000"/>
                </a:solidFill>
                <a:latin typeface="Monotype Corsiva" panose="03010101010201010101" pitchFamily="66" charset="0"/>
              </a:rPr>
              <a:t>Synvända</a:t>
            </a:r>
          </a:p>
          <a:p>
            <a:pPr algn="ctr">
              <a:lnSpc>
                <a:spcPts val="2500"/>
              </a:lnSpc>
            </a:pPr>
            <a:r>
              <a:rPr lang="sv-SE" sz="1600" b="1" dirty="0">
                <a:solidFill>
                  <a:srgbClr val="FF0000"/>
                </a:solidFill>
                <a:latin typeface="Monotype Corsiva" panose="03010101010201010101" pitchFamily="66" charset="0"/>
              </a:rPr>
              <a:t>Demokratiaktör</a:t>
            </a:r>
          </a:p>
        </p:txBody>
      </p:sp>
      <p:sp>
        <p:nvSpPr>
          <p:cNvPr id="9" name="textruta 8">
            <a:extLst>
              <a:ext uri="{FF2B5EF4-FFF2-40B4-BE49-F238E27FC236}">
                <a16:creationId xmlns:a16="http://schemas.microsoft.com/office/drawing/2014/main" id="{6872E308-19EA-30C6-A293-50F935342924}"/>
              </a:ext>
            </a:extLst>
          </p:cNvPr>
          <p:cNvSpPr txBox="1"/>
          <p:nvPr/>
        </p:nvSpPr>
        <p:spPr>
          <a:xfrm>
            <a:off x="8824143" y="3287699"/>
            <a:ext cx="1699417" cy="307777"/>
          </a:xfrm>
          <a:prstGeom prst="rect">
            <a:avLst/>
          </a:prstGeom>
          <a:solidFill>
            <a:srgbClr val="009900"/>
          </a:solidFill>
        </p:spPr>
        <p:txBody>
          <a:bodyPr wrap="square" rtlCol="0">
            <a:spAutoFit/>
          </a:bodyPr>
          <a:lstStyle/>
          <a:p>
            <a:pPr algn="ctr"/>
            <a:r>
              <a:rPr lang="sv-SE" sz="1400" b="1" i="1" dirty="0">
                <a:solidFill>
                  <a:schemeClr val="bg1"/>
                </a:solidFill>
              </a:rPr>
              <a:t>Medborgarbudget</a:t>
            </a:r>
          </a:p>
        </p:txBody>
      </p:sp>
      <p:sp>
        <p:nvSpPr>
          <p:cNvPr id="3" name="textruta 2">
            <a:extLst>
              <a:ext uri="{FF2B5EF4-FFF2-40B4-BE49-F238E27FC236}">
                <a16:creationId xmlns:a16="http://schemas.microsoft.com/office/drawing/2014/main" id="{96121911-0455-1375-2522-AB7C366A9D5F}"/>
              </a:ext>
            </a:extLst>
          </p:cNvPr>
          <p:cNvSpPr txBox="1"/>
          <p:nvPr/>
        </p:nvSpPr>
        <p:spPr>
          <a:xfrm>
            <a:off x="9204274" y="3698543"/>
            <a:ext cx="2943809" cy="1127873"/>
          </a:xfrm>
          <a:prstGeom prst="rect">
            <a:avLst/>
          </a:prstGeom>
          <a:noFill/>
        </p:spPr>
        <p:txBody>
          <a:bodyPr wrap="square" rtlCol="0">
            <a:spAutoFit/>
          </a:bodyPr>
          <a:lstStyle/>
          <a:p>
            <a:pPr algn="ctr">
              <a:lnSpc>
                <a:spcPts val="1600"/>
              </a:lnSpc>
            </a:pPr>
            <a:r>
              <a:rPr lang="sv-SE" b="1" dirty="0"/>
              <a:t>Bristen på</a:t>
            </a:r>
          </a:p>
          <a:p>
            <a:pPr algn="ctr">
              <a:lnSpc>
                <a:spcPts val="1600"/>
              </a:lnSpc>
            </a:pPr>
            <a:r>
              <a:rPr lang="sv-SE" b="1" dirty="0"/>
              <a:t>förutsägbarhet och trygghet</a:t>
            </a:r>
          </a:p>
          <a:p>
            <a:pPr algn="ctr">
              <a:lnSpc>
                <a:spcPts val="1600"/>
              </a:lnSpc>
            </a:pPr>
            <a:r>
              <a:rPr lang="sv-SE" b="1" dirty="0"/>
              <a:t>reducerar</a:t>
            </a:r>
          </a:p>
          <a:p>
            <a:pPr algn="ctr">
              <a:lnSpc>
                <a:spcPts val="1600"/>
              </a:lnSpc>
            </a:pPr>
            <a:r>
              <a:rPr lang="sv-SE" b="1" dirty="0"/>
              <a:t>f</a:t>
            </a:r>
            <a:r>
              <a:rPr lang="sv-SE" b="1"/>
              <a:t>örändringsbenägenhet </a:t>
            </a:r>
            <a:endParaRPr lang="sv-SE" b="1" dirty="0"/>
          </a:p>
          <a:p>
            <a:pPr algn="ctr">
              <a:lnSpc>
                <a:spcPts val="1600"/>
              </a:lnSpc>
            </a:pPr>
            <a:r>
              <a:rPr lang="sv-SE" b="1" dirty="0"/>
              <a:t>och kollektiv förmåga</a:t>
            </a:r>
            <a:endParaRPr lang="en-GB" b="1" dirty="0"/>
          </a:p>
        </p:txBody>
      </p:sp>
      <p:pic>
        <p:nvPicPr>
          <p:cNvPr id="11" name="Picture 2" descr="Bildresultat fÃ¶r varningstriangel">
            <a:extLst>
              <a:ext uri="{FF2B5EF4-FFF2-40B4-BE49-F238E27FC236}">
                <a16:creationId xmlns:a16="http://schemas.microsoft.com/office/drawing/2014/main" id="{EAAD4E8B-E1C7-9384-0874-927961E9DA0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4652" y="3940060"/>
            <a:ext cx="871096" cy="707886"/>
          </a:xfrm>
          <a:prstGeom prst="rect">
            <a:avLst/>
          </a:prstGeom>
          <a:noFill/>
          <a:extLst>
            <a:ext uri="{909E8E84-426E-40DD-AFC4-6F175D3DCCD1}">
              <a14:hiddenFill xmlns:a14="http://schemas.microsoft.com/office/drawing/2010/main">
                <a:solidFill>
                  <a:srgbClr val="FFFFFF"/>
                </a:solidFill>
              </a14:hiddenFill>
            </a:ext>
          </a:extLst>
        </p:spPr>
      </p:pic>
      <p:sp>
        <p:nvSpPr>
          <p:cNvPr id="13" name="Stjärna: 5 punkter 12">
            <a:extLst>
              <a:ext uri="{FF2B5EF4-FFF2-40B4-BE49-F238E27FC236}">
                <a16:creationId xmlns:a16="http://schemas.microsoft.com/office/drawing/2014/main" id="{2A5B59FD-E987-6630-74A5-95D197EC1ABE}"/>
              </a:ext>
            </a:extLst>
          </p:cNvPr>
          <p:cNvSpPr/>
          <p:nvPr/>
        </p:nvSpPr>
        <p:spPr>
          <a:xfrm>
            <a:off x="299960" y="124090"/>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1E7345DC-999D-21F4-7CDA-FCA4060B04E9}"/>
              </a:ext>
            </a:extLst>
          </p:cNvPr>
          <p:cNvSpPr txBox="1"/>
          <p:nvPr/>
        </p:nvSpPr>
        <p:spPr>
          <a:xfrm>
            <a:off x="586482" y="396624"/>
            <a:ext cx="460334" cy="369332"/>
          </a:xfrm>
          <a:prstGeom prst="rect">
            <a:avLst/>
          </a:prstGeom>
          <a:noFill/>
          <a:ln w="38100">
            <a:noFill/>
          </a:ln>
        </p:spPr>
        <p:txBody>
          <a:bodyPr wrap="square" rtlCol="0">
            <a:spAutoFit/>
          </a:bodyPr>
          <a:lstStyle/>
          <a:p>
            <a:r>
              <a:rPr lang="sv-SE" b="1" dirty="0"/>
              <a:t>3</a:t>
            </a:r>
          </a:p>
        </p:txBody>
      </p:sp>
      <p:sp>
        <p:nvSpPr>
          <p:cNvPr id="16" name="textruta 15">
            <a:extLst>
              <a:ext uri="{FF2B5EF4-FFF2-40B4-BE49-F238E27FC236}">
                <a16:creationId xmlns:a16="http://schemas.microsoft.com/office/drawing/2014/main" id="{9A6B33D9-7F4B-E271-5AEF-83C9FFAFD57D}"/>
              </a:ext>
            </a:extLst>
          </p:cNvPr>
          <p:cNvSpPr txBox="1"/>
          <p:nvPr/>
        </p:nvSpPr>
        <p:spPr>
          <a:xfrm>
            <a:off x="188897" y="1448212"/>
            <a:ext cx="3189928" cy="710451"/>
          </a:xfrm>
          <a:prstGeom prst="rect">
            <a:avLst/>
          </a:prstGeom>
          <a:solidFill>
            <a:srgbClr val="FFFF00"/>
          </a:solidFill>
        </p:spPr>
        <p:txBody>
          <a:bodyPr wrap="square" rtlCol="0">
            <a:spAutoFit/>
          </a:bodyPr>
          <a:lstStyle/>
          <a:p>
            <a:pPr>
              <a:lnSpc>
                <a:spcPts val="1600"/>
              </a:lnSpc>
            </a:pPr>
            <a:r>
              <a:rPr lang="sv-SE" sz="1600" b="1" dirty="0">
                <a:solidFill>
                  <a:srgbClr val="FF0000"/>
                </a:solidFill>
                <a:latin typeface="Monotype Corsiva" panose="03010101010201010101" pitchFamily="66" charset="0"/>
              </a:rPr>
              <a:t>2. Från att betrakta människor som objekt till att betrakta dem som subjekt</a:t>
            </a:r>
          </a:p>
          <a:p>
            <a:pPr algn="ctr">
              <a:lnSpc>
                <a:spcPts val="1600"/>
              </a:lnSpc>
            </a:pPr>
            <a:r>
              <a:rPr lang="sv-SE" sz="1400" b="1" dirty="0">
                <a:solidFill>
                  <a:srgbClr val="FF0000"/>
                </a:solidFill>
                <a:latin typeface="Monotype Corsiva" panose="03010101010201010101" pitchFamily="66" charset="0"/>
              </a:rPr>
              <a:t>Vikten av medskapande</a:t>
            </a:r>
          </a:p>
        </p:txBody>
      </p:sp>
    </p:spTree>
    <p:extLst>
      <p:ext uri="{BB962C8B-B14F-4D97-AF65-F5344CB8AC3E}">
        <p14:creationId xmlns:p14="http://schemas.microsoft.com/office/powerpoint/2010/main" val="425747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 calcmode="lin" valueType="num">
                                      <p:cBhvr additive="base">
                                        <p:cTn id="53" dur="500" fill="hold"/>
                                        <p:tgtEl>
                                          <p:spTgt spid="47"/>
                                        </p:tgtEl>
                                        <p:attrNameLst>
                                          <p:attrName>ppt_x</p:attrName>
                                        </p:attrNameLst>
                                      </p:cBhvr>
                                      <p:tavLst>
                                        <p:tav tm="0">
                                          <p:val>
                                            <p:strVal val="#ppt_x"/>
                                          </p:val>
                                        </p:tav>
                                        <p:tav tm="100000">
                                          <p:val>
                                            <p:strVal val="#ppt_x"/>
                                          </p:val>
                                        </p:tav>
                                      </p:tavLst>
                                    </p:anim>
                                    <p:anim calcmode="lin" valueType="num">
                                      <p:cBhvr additive="base">
                                        <p:cTn id="54" dur="500" fill="hold"/>
                                        <p:tgtEl>
                                          <p:spTgt spid="4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ppt_x"/>
                                          </p:val>
                                        </p:tav>
                                        <p:tav tm="100000">
                                          <p:val>
                                            <p:strVal val="#ppt_x"/>
                                          </p:val>
                                        </p:tav>
                                      </p:tavLst>
                                    </p:anim>
                                    <p:anim calcmode="lin" valueType="num">
                                      <p:cBhvr additive="base">
                                        <p:cTn id="58" dur="500" fill="hold"/>
                                        <p:tgtEl>
                                          <p:spTgt spid="4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additive="base">
                                        <p:cTn id="87" dur="500" fill="hold"/>
                                        <p:tgtEl>
                                          <p:spTgt spid="43"/>
                                        </p:tgtEl>
                                        <p:attrNameLst>
                                          <p:attrName>ppt_x</p:attrName>
                                        </p:attrNameLst>
                                      </p:cBhvr>
                                      <p:tavLst>
                                        <p:tav tm="0">
                                          <p:val>
                                            <p:strVal val="#ppt_x"/>
                                          </p:val>
                                        </p:tav>
                                        <p:tav tm="100000">
                                          <p:val>
                                            <p:strVal val="#ppt_x"/>
                                          </p:val>
                                        </p:tav>
                                      </p:tavLst>
                                    </p:anim>
                                    <p:anim calcmode="lin" valueType="num">
                                      <p:cBhvr additive="base">
                                        <p:cTn id="88" dur="500" fill="hold"/>
                                        <p:tgtEl>
                                          <p:spTgt spid="43"/>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additive="base">
                                        <p:cTn id="95" dur="500" fill="hold"/>
                                        <p:tgtEl>
                                          <p:spTgt spid="45"/>
                                        </p:tgtEl>
                                        <p:attrNameLst>
                                          <p:attrName>ppt_x</p:attrName>
                                        </p:attrNameLst>
                                      </p:cBhvr>
                                      <p:tavLst>
                                        <p:tav tm="0">
                                          <p:val>
                                            <p:strVal val="#ppt_x"/>
                                          </p:val>
                                        </p:tav>
                                        <p:tav tm="100000">
                                          <p:val>
                                            <p:strVal val="#ppt_x"/>
                                          </p:val>
                                        </p:tav>
                                      </p:tavLst>
                                    </p:anim>
                                    <p:anim calcmode="lin" valueType="num">
                                      <p:cBhvr additive="base">
                                        <p:cTn id="96" dur="500" fill="hold"/>
                                        <p:tgtEl>
                                          <p:spTgt spid="4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46"/>
                                        </p:tgtEl>
                                        <p:attrNameLst>
                                          <p:attrName>style.visibility</p:attrName>
                                        </p:attrNameLst>
                                      </p:cBhvr>
                                      <p:to>
                                        <p:strVal val="visible"/>
                                      </p:to>
                                    </p:set>
                                    <p:anim calcmode="lin" valueType="num">
                                      <p:cBhvr additive="base">
                                        <p:cTn id="99" dur="500" fill="hold"/>
                                        <p:tgtEl>
                                          <p:spTgt spid="46"/>
                                        </p:tgtEl>
                                        <p:attrNameLst>
                                          <p:attrName>ppt_x</p:attrName>
                                        </p:attrNameLst>
                                      </p:cBhvr>
                                      <p:tavLst>
                                        <p:tav tm="0">
                                          <p:val>
                                            <p:strVal val="#ppt_x"/>
                                          </p:val>
                                        </p:tav>
                                        <p:tav tm="100000">
                                          <p:val>
                                            <p:strVal val="#ppt_x"/>
                                          </p:val>
                                        </p:tav>
                                      </p:tavLst>
                                    </p:anim>
                                    <p:anim calcmode="lin" valueType="num">
                                      <p:cBhvr additive="base">
                                        <p:cTn id="100" dur="500" fill="hold"/>
                                        <p:tgtEl>
                                          <p:spTgt spid="46"/>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4098"/>
                                        </p:tgtEl>
                                        <p:attrNameLst>
                                          <p:attrName>style.visibility</p:attrName>
                                        </p:attrNameLst>
                                      </p:cBhvr>
                                      <p:to>
                                        <p:strVal val="visible"/>
                                      </p:to>
                                    </p:set>
                                    <p:anim calcmode="lin" valueType="num">
                                      <p:cBhvr additive="base">
                                        <p:cTn id="103" dur="500" fill="hold"/>
                                        <p:tgtEl>
                                          <p:spTgt spid="4098"/>
                                        </p:tgtEl>
                                        <p:attrNameLst>
                                          <p:attrName>ppt_x</p:attrName>
                                        </p:attrNameLst>
                                      </p:cBhvr>
                                      <p:tavLst>
                                        <p:tav tm="0">
                                          <p:val>
                                            <p:strVal val="#ppt_x"/>
                                          </p:val>
                                        </p:tav>
                                        <p:tav tm="100000">
                                          <p:val>
                                            <p:strVal val="#ppt_x"/>
                                          </p:val>
                                        </p:tav>
                                      </p:tavLst>
                                    </p:anim>
                                    <p:anim calcmode="lin" valueType="num">
                                      <p:cBhvr additive="base">
                                        <p:cTn id="104" dur="500" fill="hold"/>
                                        <p:tgtEl>
                                          <p:spTgt spid="409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3"/>
                                        </p:tgtEl>
                                        <p:attrNameLst>
                                          <p:attrName>style.visibility</p:attrName>
                                        </p:attrNameLst>
                                      </p:cBhvr>
                                      <p:to>
                                        <p:strVal val="visible"/>
                                      </p:to>
                                    </p:set>
                                    <p:anim calcmode="lin" valueType="num">
                                      <p:cBhvr additive="base">
                                        <p:cTn id="107" dur="500" fill="hold"/>
                                        <p:tgtEl>
                                          <p:spTgt spid="33"/>
                                        </p:tgtEl>
                                        <p:attrNameLst>
                                          <p:attrName>ppt_x</p:attrName>
                                        </p:attrNameLst>
                                      </p:cBhvr>
                                      <p:tavLst>
                                        <p:tav tm="0">
                                          <p:val>
                                            <p:strVal val="#ppt_x"/>
                                          </p:val>
                                        </p:tav>
                                        <p:tav tm="100000">
                                          <p:val>
                                            <p:strVal val="#ppt_x"/>
                                          </p:val>
                                        </p:tav>
                                      </p:tavLst>
                                    </p:anim>
                                    <p:anim calcmode="lin" valueType="num">
                                      <p:cBhvr additive="base">
                                        <p:cTn id="108" dur="500" fill="hold"/>
                                        <p:tgtEl>
                                          <p:spTgt spid="3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additive="base">
                                        <p:cTn id="111" dur="500" fill="hold"/>
                                        <p:tgtEl>
                                          <p:spTgt spid="2"/>
                                        </p:tgtEl>
                                        <p:attrNameLst>
                                          <p:attrName>ppt_x</p:attrName>
                                        </p:attrNameLst>
                                      </p:cBhvr>
                                      <p:tavLst>
                                        <p:tav tm="0">
                                          <p:val>
                                            <p:strVal val="#ppt_x"/>
                                          </p:val>
                                        </p:tav>
                                        <p:tav tm="100000">
                                          <p:val>
                                            <p:strVal val="#ppt_x"/>
                                          </p:val>
                                        </p:tav>
                                      </p:tavLst>
                                    </p:anim>
                                    <p:anim calcmode="lin" valueType="num">
                                      <p:cBhvr additive="base">
                                        <p:cTn id="112" dur="500" fill="hold"/>
                                        <p:tgtEl>
                                          <p:spTgt spid="2"/>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ppt_x"/>
                                          </p:val>
                                        </p:tav>
                                        <p:tav tm="100000">
                                          <p:val>
                                            <p:strVal val="#ppt_x"/>
                                          </p:val>
                                        </p:tav>
                                      </p:tavLst>
                                    </p:anim>
                                    <p:anim calcmode="lin" valueType="num">
                                      <p:cBhvr additive="base">
                                        <p:cTn id="124" dur="500" fill="hold"/>
                                        <p:tgtEl>
                                          <p:spTgt spid="32"/>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anim calcmode="lin" valueType="num">
                                      <p:cBhvr additive="base">
                                        <p:cTn id="127" dur="500" fill="hold"/>
                                        <p:tgtEl>
                                          <p:spTgt spid="39"/>
                                        </p:tgtEl>
                                        <p:attrNameLst>
                                          <p:attrName>ppt_x</p:attrName>
                                        </p:attrNameLst>
                                      </p:cBhvr>
                                      <p:tavLst>
                                        <p:tav tm="0">
                                          <p:val>
                                            <p:strVal val="#ppt_x"/>
                                          </p:val>
                                        </p:tav>
                                        <p:tav tm="100000">
                                          <p:val>
                                            <p:strVal val="#ppt_x"/>
                                          </p:val>
                                        </p:tav>
                                      </p:tavLst>
                                    </p:anim>
                                    <p:anim calcmode="lin" valueType="num">
                                      <p:cBhvr additive="base">
                                        <p:cTn id="128" dur="500" fill="hold"/>
                                        <p:tgtEl>
                                          <p:spTgt spid="39"/>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animBg="1"/>
      <p:bldP spid="2" grpId="0"/>
      <p:bldP spid="33" grpId="0" animBg="1"/>
      <p:bldP spid="34" grpId="0"/>
      <p:bldP spid="37" grpId="0" animBg="1"/>
      <p:bldP spid="47" grpId="0"/>
      <p:bldP spid="48" grpId="0" animBg="1"/>
      <p:bldP spid="10" grpId="0"/>
      <p:bldP spid="6" grpId="0" animBg="1"/>
      <p:bldP spid="8" grpId="0" animBg="1"/>
      <p:bldP spid="9" grpId="0" animBg="1"/>
      <p:bldP spid="3" grpId="0"/>
      <p:bldP spid="13" grpId="0" animBg="1"/>
      <p:bldP spid="1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Relaterad 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7784" y="1531032"/>
            <a:ext cx="2134298" cy="956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6290380" y="5057480"/>
            <a:ext cx="2015745" cy="1025665"/>
          </a:xfrm>
          <a:prstGeom prst="rect">
            <a:avLst/>
          </a:prstGeom>
          <a:noFill/>
        </p:spPr>
        <p:txBody>
          <a:bodyPr wrap="none" rtlCol="0">
            <a:spAutoFit/>
          </a:bodyPr>
          <a:lstStyle/>
          <a:p>
            <a:pPr algn="ctr">
              <a:lnSpc>
                <a:spcPts val="1800"/>
              </a:lnSpc>
            </a:pPr>
            <a:r>
              <a:rPr lang="sv-SE" sz="2800" b="1" dirty="0"/>
              <a:t>Utåt</a:t>
            </a:r>
          </a:p>
          <a:p>
            <a:pPr algn="ctr">
              <a:lnSpc>
                <a:spcPts val="1800"/>
              </a:lnSpc>
            </a:pPr>
            <a:r>
              <a:rPr lang="sv-SE" sz="2000" b="1" dirty="0"/>
              <a:t>Medborgarnas </a:t>
            </a:r>
          </a:p>
          <a:p>
            <a:pPr algn="ctr">
              <a:lnSpc>
                <a:spcPts val="1800"/>
              </a:lnSpc>
            </a:pPr>
            <a:r>
              <a:rPr lang="sv-SE" sz="2000" b="1" dirty="0"/>
              <a:t>perspektiv</a:t>
            </a:r>
          </a:p>
          <a:p>
            <a:pPr algn="ctr">
              <a:lnSpc>
                <a:spcPts val="1800"/>
              </a:lnSpc>
            </a:pPr>
            <a:r>
              <a:rPr lang="sv-SE" sz="2000" b="1" dirty="0"/>
              <a:t>Barn/unga vuxna</a:t>
            </a:r>
          </a:p>
        </p:txBody>
      </p:sp>
      <p:sp>
        <p:nvSpPr>
          <p:cNvPr id="9" name="textruta 8"/>
          <p:cNvSpPr txBox="1"/>
          <p:nvPr/>
        </p:nvSpPr>
        <p:spPr>
          <a:xfrm>
            <a:off x="6410387" y="498877"/>
            <a:ext cx="5547357" cy="830997"/>
          </a:xfrm>
          <a:prstGeom prst="rect">
            <a:avLst/>
          </a:prstGeom>
          <a:solidFill>
            <a:srgbClr val="FF0000"/>
          </a:solidFill>
        </p:spPr>
        <p:txBody>
          <a:bodyPr wrap="square" rtlCol="0">
            <a:spAutoFit/>
          </a:bodyPr>
          <a:lstStyle/>
          <a:p>
            <a:pPr algn="ctr"/>
            <a:r>
              <a:rPr lang="sv-SE" sz="1600" b="1" dirty="0">
                <a:solidFill>
                  <a:schemeClr val="bg1"/>
                </a:solidFill>
              </a:rPr>
              <a:t>Förmågan att </a:t>
            </a:r>
            <a:r>
              <a:rPr lang="sv-SE" sz="1600" b="1" i="1" dirty="0">
                <a:solidFill>
                  <a:schemeClr val="bg1"/>
                </a:solidFill>
              </a:rPr>
              <a:t>lyssna, lära</a:t>
            </a:r>
            <a:r>
              <a:rPr lang="sv-SE" sz="1600" b="1" dirty="0">
                <a:solidFill>
                  <a:schemeClr val="bg1"/>
                </a:solidFill>
              </a:rPr>
              <a:t> och </a:t>
            </a:r>
            <a:r>
              <a:rPr lang="sv-SE" sz="1600" b="1" i="1" dirty="0">
                <a:solidFill>
                  <a:schemeClr val="bg1"/>
                </a:solidFill>
              </a:rPr>
              <a:t>förankra</a:t>
            </a:r>
            <a:r>
              <a:rPr lang="sv-SE" sz="1600" b="1" dirty="0">
                <a:solidFill>
                  <a:schemeClr val="bg1"/>
                </a:solidFill>
              </a:rPr>
              <a:t> i 360 grader</a:t>
            </a:r>
          </a:p>
          <a:p>
            <a:pPr algn="ctr"/>
            <a:r>
              <a:rPr lang="sv-SE" sz="1600" b="1" dirty="0">
                <a:solidFill>
                  <a:schemeClr val="bg1"/>
                </a:solidFill>
              </a:rPr>
              <a:t>för att definiera den sociala hållbarhetens </a:t>
            </a:r>
          </a:p>
          <a:p>
            <a:pPr algn="ctr"/>
            <a:r>
              <a:rPr lang="sv-SE" sz="1600" b="1" dirty="0">
                <a:solidFill>
                  <a:schemeClr val="bg1"/>
                </a:solidFill>
              </a:rPr>
              <a:t>områdesspecifika innebörd och stärka kollektiv förmåga</a:t>
            </a:r>
          </a:p>
        </p:txBody>
      </p:sp>
      <p:pic>
        <p:nvPicPr>
          <p:cNvPr id="10" name="Picture 2" descr="Bildresultat för Lyssna 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8457" y="2711289"/>
            <a:ext cx="3227109" cy="1584301"/>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 10"/>
          <p:cNvSpPr/>
          <p:nvPr/>
        </p:nvSpPr>
        <p:spPr>
          <a:xfrm>
            <a:off x="9956804" y="2587121"/>
            <a:ext cx="2207727" cy="14563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dirty="0">
                <a:solidFill>
                  <a:srgbClr val="7030A0"/>
                </a:solidFill>
              </a:rPr>
              <a:t>Lägga örat till marken lyssna in –</a:t>
            </a:r>
          </a:p>
          <a:p>
            <a:pPr algn="ctr"/>
            <a:r>
              <a:rPr lang="sv-SE" sz="1400" b="1" dirty="0">
                <a:solidFill>
                  <a:srgbClr val="7030A0"/>
                </a:solidFill>
              </a:rPr>
              <a:t>hur snacket går?</a:t>
            </a:r>
          </a:p>
          <a:p>
            <a:pPr algn="ctr"/>
            <a:r>
              <a:rPr lang="sv-SE" sz="1400" b="1" dirty="0">
                <a:solidFill>
                  <a:srgbClr val="7030A0"/>
                </a:solidFill>
              </a:rPr>
              <a:t>Inkludera även NEJ-röster</a:t>
            </a:r>
            <a:endParaRPr lang="sv-SE" sz="1400" dirty="0"/>
          </a:p>
        </p:txBody>
      </p:sp>
      <p:sp>
        <p:nvSpPr>
          <p:cNvPr id="31" name="textruta 30">
            <a:extLst>
              <a:ext uri="{FF2B5EF4-FFF2-40B4-BE49-F238E27FC236}">
                <a16:creationId xmlns:a16="http://schemas.microsoft.com/office/drawing/2014/main" id="{8899FB1F-2DC7-4396-9B51-546C40ACC86A}"/>
              </a:ext>
            </a:extLst>
          </p:cNvPr>
          <p:cNvSpPr txBox="1"/>
          <p:nvPr/>
        </p:nvSpPr>
        <p:spPr>
          <a:xfrm>
            <a:off x="430832" y="36023"/>
            <a:ext cx="11330335" cy="461665"/>
          </a:xfrm>
          <a:prstGeom prst="rect">
            <a:avLst/>
          </a:prstGeom>
          <a:noFill/>
        </p:spPr>
        <p:txBody>
          <a:bodyPr wrap="square">
            <a:spAutoFit/>
          </a:bodyPr>
          <a:lstStyle/>
          <a:p>
            <a:pPr algn="ctr"/>
            <a:r>
              <a:rPr lang="sv-SE" sz="2400" b="1" i="1" dirty="0"/>
              <a:t>Komplexa samhällsfrågor som områdesutveckling medför krav på olika perspektiv</a:t>
            </a:r>
            <a:r>
              <a:rPr lang="sv-SE" sz="2000" b="1" i="1" dirty="0"/>
              <a:t> </a:t>
            </a:r>
            <a:endParaRPr lang="sv-SE" sz="2000" dirty="0"/>
          </a:p>
        </p:txBody>
      </p:sp>
      <p:sp>
        <p:nvSpPr>
          <p:cNvPr id="30" name="textruta 29">
            <a:extLst>
              <a:ext uri="{FF2B5EF4-FFF2-40B4-BE49-F238E27FC236}">
                <a16:creationId xmlns:a16="http://schemas.microsoft.com/office/drawing/2014/main" id="{803C9148-6746-4A37-9AEB-FB2AE283B07B}"/>
              </a:ext>
            </a:extLst>
          </p:cNvPr>
          <p:cNvSpPr txBox="1"/>
          <p:nvPr/>
        </p:nvSpPr>
        <p:spPr>
          <a:xfrm>
            <a:off x="3745652" y="6132957"/>
            <a:ext cx="1940019" cy="677108"/>
          </a:xfrm>
          <a:prstGeom prst="rect">
            <a:avLst/>
          </a:prstGeom>
          <a:solidFill>
            <a:srgbClr val="0070C0"/>
          </a:solidFill>
        </p:spPr>
        <p:txBody>
          <a:bodyPr wrap="none" rtlCol="0">
            <a:spAutoFit/>
          </a:bodyPr>
          <a:lstStyle/>
          <a:p>
            <a:pPr algn="ctr"/>
            <a:r>
              <a:rPr lang="sv-SE" sz="1400" b="1" dirty="0">
                <a:solidFill>
                  <a:schemeClr val="bg1"/>
                </a:solidFill>
              </a:rPr>
              <a:t>Kollektiv förmåga</a:t>
            </a:r>
          </a:p>
          <a:p>
            <a:pPr algn="ctr"/>
            <a:r>
              <a:rPr lang="sv-SE" sz="1200" b="1" dirty="0">
                <a:solidFill>
                  <a:schemeClr val="bg1"/>
                </a:solidFill>
              </a:rPr>
              <a:t>Att göra tillsammans</a:t>
            </a:r>
          </a:p>
          <a:p>
            <a:pPr algn="ctr"/>
            <a:r>
              <a:rPr lang="sv-SE" sz="1200" b="1" dirty="0">
                <a:solidFill>
                  <a:schemeClr val="bg1"/>
                </a:solidFill>
              </a:rPr>
              <a:t>Sätta gemensamma normer</a:t>
            </a:r>
          </a:p>
        </p:txBody>
      </p:sp>
      <p:pic>
        <p:nvPicPr>
          <p:cNvPr id="32" name="Picture 5" descr="SKR - Sveriges Kommuner och Regioner">
            <a:extLst>
              <a:ext uri="{FF2B5EF4-FFF2-40B4-BE49-F238E27FC236}">
                <a16:creationId xmlns:a16="http://schemas.microsoft.com/office/drawing/2014/main" id="{89FB2DC8-DA30-4FDF-8519-39FB380A05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0087" y="4471256"/>
            <a:ext cx="1606017" cy="1093693"/>
          </a:xfrm>
          <a:prstGeom prst="rect">
            <a:avLst/>
          </a:prstGeom>
          <a:noFill/>
          <a:extLst>
            <a:ext uri="{909E8E84-426E-40DD-AFC4-6F175D3DCCD1}">
              <a14:hiddenFill xmlns:a14="http://schemas.microsoft.com/office/drawing/2010/main">
                <a:solidFill>
                  <a:srgbClr val="FFFFFF"/>
                </a:solidFill>
              </a14:hiddenFill>
            </a:ext>
          </a:extLst>
        </p:spPr>
      </p:pic>
      <p:sp>
        <p:nvSpPr>
          <p:cNvPr id="33" name="textruta 32">
            <a:extLst>
              <a:ext uri="{FF2B5EF4-FFF2-40B4-BE49-F238E27FC236}">
                <a16:creationId xmlns:a16="http://schemas.microsoft.com/office/drawing/2014/main" id="{C85CEDC1-1BCC-4F31-95A6-9F0E014C1133}"/>
              </a:ext>
            </a:extLst>
          </p:cNvPr>
          <p:cNvSpPr txBox="1"/>
          <p:nvPr/>
        </p:nvSpPr>
        <p:spPr>
          <a:xfrm>
            <a:off x="4142077" y="5379923"/>
            <a:ext cx="1520096" cy="646331"/>
          </a:xfrm>
          <a:prstGeom prst="rect">
            <a:avLst/>
          </a:prstGeom>
          <a:noFill/>
        </p:spPr>
        <p:txBody>
          <a:bodyPr wrap="none" rtlCol="0">
            <a:spAutoFit/>
          </a:bodyPr>
          <a:lstStyle/>
          <a:p>
            <a:pPr algn="ctr"/>
            <a:r>
              <a:rPr lang="sv-SE" sz="1200" b="1" dirty="0"/>
              <a:t>Trygghetsprojekt</a:t>
            </a:r>
          </a:p>
          <a:p>
            <a:pPr algn="ctr"/>
            <a:r>
              <a:rPr lang="sv-SE" sz="1200" b="1" dirty="0"/>
              <a:t>Medborgardialog vid</a:t>
            </a:r>
          </a:p>
          <a:p>
            <a:pPr algn="ctr"/>
            <a:r>
              <a:rPr lang="sv-SE" sz="1200" b="1" dirty="0"/>
              <a:t>Komplexa frågor</a:t>
            </a:r>
          </a:p>
        </p:txBody>
      </p:sp>
      <p:pic>
        <p:nvPicPr>
          <p:cNvPr id="34" name="Picture 4">
            <a:extLst>
              <a:ext uri="{FF2B5EF4-FFF2-40B4-BE49-F238E27FC236}">
                <a16:creationId xmlns:a16="http://schemas.microsoft.com/office/drawing/2014/main" id="{AC4F2C95-BC7D-45C7-B860-BA713A5998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996" y="2344819"/>
            <a:ext cx="1945352" cy="329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ruta 34">
            <a:extLst>
              <a:ext uri="{FF2B5EF4-FFF2-40B4-BE49-F238E27FC236}">
                <a16:creationId xmlns:a16="http://schemas.microsoft.com/office/drawing/2014/main" id="{37E9CA74-45A5-4005-ADBF-B858CA123F0E}"/>
              </a:ext>
            </a:extLst>
          </p:cNvPr>
          <p:cNvSpPr txBox="1"/>
          <p:nvPr/>
        </p:nvSpPr>
        <p:spPr>
          <a:xfrm>
            <a:off x="3524618" y="3711753"/>
            <a:ext cx="2223750" cy="276999"/>
          </a:xfrm>
          <a:prstGeom prst="rect">
            <a:avLst/>
          </a:prstGeom>
          <a:noFill/>
        </p:spPr>
        <p:txBody>
          <a:bodyPr wrap="none" rtlCol="0">
            <a:spAutoFit/>
          </a:bodyPr>
          <a:lstStyle/>
          <a:p>
            <a:r>
              <a:rPr lang="sv-SE" sz="1200" b="1" i="1" dirty="0"/>
              <a:t>Effektiv samverkan för Trygghet</a:t>
            </a:r>
            <a:endParaRPr lang="sv-SE" sz="1200" dirty="0"/>
          </a:p>
        </p:txBody>
      </p:sp>
      <p:sp>
        <p:nvSpPr>
          <p:cNvPr id="36" name="textruta 35">
            <a:extLst>
              <a:ext uri="{FF2B5EF4-FFF2-40B4-BE49-F238E27FC236}">
                <a16:creationId xmlns:a16="http://schemas.microsoft.com/office/drawing/2014/main" id="{4D030407-4A97-4E62-B6F7-1A9B876D487A}"/>
              </a:ext>
            </a:extLst>
          </p:cNvPr>
          <p:cNvSpPr txBox="1"/>
          <p:nvPr/>
        </p:nvSpPr>
        <p:spPr>
          <a:xfrm>
            <a:off x="3662649" y="4041385"/>
            <a:ext cx="1985523" cy="677108"/>
          </a:xfrm>
          <a:prstGeom prst="rect">
            <a:avLst/>
          </a:prstGeom>
          <a:solidFill>
            <a:srgbClr val="0070C0"/>
          </a:solidFill>
        </p:spPr>
        <p:txBody>
          <a:bodyPr wrap="square" rtlCol="0">
            <a:spAutoFit/>
          </a:bodyPr>
          <a:lstStyle/>
          <a:p>
            <a:pPr algn="ctr"/>
            <a:r>
              <a:rPr lang="sv-SE" sz="1400" b="1" dirty="0">
                <a:solidFill>
                  <a:schemeClr val="bg1"/>
                </a:solidFill>
              </a:rPr>
              <a:t>Institutionell förmåga</a:t>
            </a:r>
          </a:p>
          <a:p>
            <a:pPr algn="ctr"/>
            <a:r>
              <a:rPr lang="sv-SE" sz="1200" b="1" dirty="0">
                <a:solidFill>
                  <a:schemeClr val="bg1"/>
                </a:solidFill>
              </a:rPr>
              <a:t>Kontrollen av </a:t>
            </a:r>
          </a:p>
          <a:p>
            <a:pPr algn="ctr"/>
            <a:r>
              <a:rPr lang="sv-SE" sz="1200" b="1" dirty="0">
                <a:solidFill>
                  <a:schemeClr val="bg1"/>
                </a:solidFill>
              </a:rPr>
              <a:t>det offentliga rummet</a:t>
            </a:r>
          </a:p>
        </p:txBody>
      </p:sp>
      <p:cxnSp>
        <p:nvCxnSpPr>
          <p:cNvPr id="37" name="Rak pil 32">
            <a:extLst>
              <a:ext uri="{FF2B5EF4-FFF2-40B4-BE49-F238E27FC236}">
                <a16:creationId xmlns:a16="http://schemas.microsoft.com/office/drawing/2014/main" id="{A31B62AE-1A72-445F-B97E-7D607E596EC1}"/>
              </a:ext>
            </a:extLst>
          </p:cNvPr>
          <p:cNvCxnSpPr/>
          <p:nvPr/>
        </p:nvCxnSpPr>
        <p:spPr>
          <a:xfrm>
            <a:off x="4150077" y="4970461"/>
            <a:ext cx="0" cy="840645"/>
          </a:xfrm>
          <a:prstGeom prst="straightConnector1">
            <a:avLst/>
          </a:prstGeom>
          <a:ln w="28575">
            <a:solidFill>
              <a:srgbClr val="4270F0"/>
            </a:solidFill>
            <a:tailEnd type="arrow"/>
          </a:ln>
        </p:spPr>
        <p:style>
          <a:lnRef idx="1">
            <a:schemeClr val="accent1"/>
          </a:lnRef>
          <a:fillRef idx="0">
            <a:schemeClr val="accent1"/>
          </a:fillRef>
          <a:effectRef idx="0">
            <a:schemeClr val="accent1"/>
          </a:effectRef>
          <a:fontRef idx="minor">
            <a:schemeClr val="tx1"/>
          </a:fontRef>
        </p:style>
      </p:cxnSp>
      <p:cxnSp>
        <p:nvCxnSpPr>
          <p:cNvPr id="38" name="Rak pil 42">
            <a:extLst>
              <a:ext uri="{FF2B5EF4-FFF2-40B4-BE49-F238E27FC236}">
                <a16:creationId xmlns:a16="http://schemas.microsoft.com/office/drawing/2014/main" id="{6438C543-2BD7-4172-906E-3AE3CFBFEEC8}"/>
              </a:ext>
            </a:extLst>
          </p:cNvPr>
          <p:cNvCxnSpPr/>
          <p:nvPr/>
        </p:nvCxnSpPr>
        <p:spPr>
          <a:xfrm flipV="1">
            <a:off x="4003493" y="4943282"/>
            <a:ext cx="0" cy="873282"/>
          </a:xfrm>
          <a:prstGeom prst="straightConnector1">
            <a:avLst/>
          </a:prstGeom>
          <a:ln w="28575">
            <a:solidFill>
              <a:srgbClr val="4270F0"/>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2" descr="Myndigheter i gemensamt arbete mot välfärdsbrottslighet | Kronofogden">
            <a:extLst>
              <a:ext uri="{FF2B5EF4-FFF2-40B4-BE49-F238E27FC236}">
                <a16:creationId xmlns:a16="http://schemas.microsoft.com/office/drawing/2014/main" id="{128FFF8E-1E7B-41F5-A0D7-071864AA0B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217" y="3575653"/>
            <a:ext cx="1985528" cy="1162555"/>
          </a:xfrm>
          <a:prstGeom prst="rect">
            <a:avLst/>
          </a:prstGeom>
          <a:noFill/>
          <a:extLst>
            <a:ext uri="{909E8E84-426E-40DD-AFC4-6F175D3DCCD1}">
              <a14:hiddenFill xmlns:a14="http://schemas.microsoft.com/office/drawing/2010/main">
                <a:solidFill>
                  <a:srgbClr val="FFFFFF"/>
                </a:solidFill>
              </a14:hiddenFill>
            </a:ext>
          </a:extLst>
        </p:spPr>
      </p:pic>
      <p:pic>
        <p:nvPicPr>
          <p:cNvPr id="40" name="Bildobjekt 39">
            <a:extLst>
              <a:ext uri="{FF2B5EF4-FFF2-40B4-BE49-F238E27FC236}">
                <a16:creationId xmlns:a16="http://schemas.microsoft.com/office/drawing/2014/main" id="{18ED5A47-0120-4E3D-BE95-DBB802F48D7D}"/>
              </a:ext>
            </a:extLst>
          </p:cNvPr>
          <p:cNvPicPr>
            <a:picLocks noChangeAspect="1"/>
          </p:cNvPicPr>
          <p:nvPr/>
        </p:nvPicPr>
        <p:blipFill>
          <a:blip r:embed="rId8"/>
          <a:stretch>
            <a:fillRect/>
          </a:stretch>
        </p:blipFill>
        <p:spPr>
          <a:xfrm>
            <a:off x="397481" y="2948071"/>
            <a:ext cx="1915310" cy="541246"/>
          </a:xfrm>
          <a:prstGeom prst="rect">
            <a:avLst/>
          </a:prstGeom>
        </p:spPr>
      </p:pic>
      <p:sp>
        <p:nvSpPr>
          <p:cNvPr id="41" name="textruta 40">
            <a:extLst>
              <a:ext uri="{FF2B5EF4-FFF2-40B4-BE49-F238E27FC236}">
                <a16:creationId xmlns:a16="http://schemas.microsoft.com/office/drawing/2014/main" id="{A96901D7-D631-4EEF-899C-30EC5E55DA28}"/>
              </a:ext>
            </a:extLst>
          </p:cNvPr>
          <p:cNvSpPr txBox="1"/>
          <p:nvPr/>
        </p:nvSpPr>
        <p:spPr>
          <a:xfrm>
            <a:off x="96330" y="2655332"/>
            <a:ext cx="2517612" cy="307777"/>
          </a:xfrm>
          <a:prstGeom prst="rect">
            <a:avLst/>
          </a:prstGeom>
          <a:noFill/>
        </p:spPr>
        <p:txBody>
          <a:bodyPr wrap="none" rtlCol="0">
            <a:spAutoFit/>
          </a:bodyPr>
          <a:lstStyle/>
          <a:p>
            <a:r>
              <a:rPr lang="sv-SE" sz="1400" b="1" dirty="0"/>
              <a:t>Effektiv samverkan för trygghet</a:t>
            </a:r>
          </a:p>
        </p:txBody>
      </p:sp>
      <p:sp>
        <p:nvSpPr>
          <p:cNvPr id="42" name="textruta 41">
            <a:extLst>
              <a:ext uri="{FF2B5EF4-FFF2-40B4-BE49-F238E27FC236}">
                <a16:creationId xmlns:a16="http://schemas.microsoft.com/office/drawing/2014/main" id="{5B2FBCC0-162B-41B5-8840-9C0747431185}"/>
              </a:ext>
            </a:extLst>
          </p:cNvPr>
          <p:cNvSpPr txBox="1"/>
          <p:nvPr/>
        </p:nvSpPr>
        <p:spPr>
          <a:xfrm>
            <a:off x="3479479" y="1307240"/>
            <a:ext cx="2115826" cy="1508105"/>
          </a:xfrm>
          <a:prstGeom prst="rect">
            <a:avLst/>
          </a:prstGeom>
          <a:solidFill>
            <a:srgbClr val="CA6436"/>
          </a:solidFill>
          <a:ln w="28575">
            <a:solidFill>
              <a:schemeClr val="bg1"/>
            </a:solidFill>
          </a:ln>
        </p:spPr>
        <p:txBody>
          <a:bodyPr wrap="square" rtlCol="0">
            <a:spAutoFit/>
          </a:bodyPr>
          <a:lstStyle/>
          <a:p>
            <a:pPr algn="ctr"/>
            <a:r>
              <a:rPr lang="sv-SE" b="1" dirty="0">
                <a:solidFill>
                  <a:schemeClr val="bg1"/>
                </a:solidFill>
              </a:rPr>
              <a:t>Makthavarnas tolkningsföreträde</a:t>
            </a:r>
          </a:p>
          <a:p>
            <a:pPr algn="ctr"/>
            <a:r>
              <a:rPr lang="sv-SE" sz="1400" b="1" dirty="0">
                <a:solidFill>
                  <a:schemeClr val="bg1"/>
                </a:solidFill>
              </a:rPr>
              <a:t>Risk för </a:t>
            </a:r>
            <a:r>
              <a:rPr lang="sv-SE" sz="1400" b="1" dirty="0" err="1">
                <a:solidFill>
                  <a:schemeClr val="bg1"/>
                </a:solidFill>
              </a:rPr>
              <a:t>rasifierad</a:t>
            </a:r>
            <a:r>
              <a:rPr lang="sv-SE" sz="1400" b="1" dirty="0">
                <a:solidFill>
                  <a:schemeClr val="bg1"/>
                </a:solidFill>
              </a:rPr>
              <a:t> </a:t>
            </a:r>
          </a:p>
          <a:p>
            <a:pPr algn="ctr"/>
            <a:r>
              <a:rPr lang="sv-SE" sz="1400" b="1" dirty="0">
                <a:solidFill>
                  <a:schemeClr val="bg1"/>
                </a:solidFill>
              </a:rPr>
              <a:t>kunskapsproduktion</a:t>
            </a:r>
          </a:p>
          <a:p>
            <a:pPr algn="ctr"/>
            <a:r>
              <a:rPr lang="sv-SE" sz="1400" b="1" dirty="0" err="1">
                <a:solidFill>
                  <a:schemeClr val="bg1"/>
                </a:solidFill>
              </a:rPr>
              <a:t>epistemtiskt</a:t>
            </a:r>
            <a:r>
              <a:rPr lang="sv-SE" sz="1400" b="1" dirty="0">
                <a:solidFill>
                  <a:schemeClr val="bg1"/>
                </a:solidFill>
              </a:rPr>
              <a:t> våld </a:t>
            </a:r>
          </a:p>
          <a:p>
            <a:pPr algn="ctr"/>
            <a:r>
              <a:rPr lang="sv-SE" sz="1400" b="1" dirty="0">
                <a:solidFill>
                  <a:schemeClr val="bg1"/>
                </a:solidFill>
              </a:rPr>
              <a:t>och stigmatisering</a:t>
            </a:r>
          </a:p>
        </p:txBody>
      </p:sp>
      <p:pic>
        <p:nvPicPr>
          <p:cNvPr id="43" name="Bildobjekt 42">
            <a:extLst>
              <a:ext uri="{FF2B5EF4-FFF2-40B4-BE49-F238E27FC236}">
                <a16:creationId xmlns:a16="http://schemas.microsoft.com/office/drawing/2014/main" id="{41408885-B106-4083-AFE5-CE3E4CA31325}"/>
              </a:ext>
            </a:extLst>
          </p:cNvPr>
          <p:cNvPicPr>
            <a:picLocks noChangeAspect="1"/>
          </p:cNvPicPr>
          <p:nvPr/>
        </p:nvPicPr>
        <p:blipFill>
          <a:blip r:embed="rId9"/>
          <a:stretch>
            <a:fillRect/>
          </a:stretch>
        </p:blipFill>
        <p:spPr>
          <a:xfrm>
            <a:off x="3502559" y="2792173"/>
            <a:ext cx="2130906" cy="604325"/>
          </a:xfrm>
          <a:prstGeom prst="rect">
            <a:avLst/>
          </a:prstGeom>
          <a:solidFill>
            <a:srgbClr val="C96B37"/>
          </a:solidFill>
          <a:ln>
            <a:solidFill>
              <a:schemeClr val="bg1"/>
            </a:solidFill>
          </a:ln>
        </p:spPr>
      </p:pic>
      <p:pic>
        <p:nvPicPr>
          <p:cNvPr id="44" name="Bildobjekt 43">
            <a:extLst>
              <a:ext uri="{FF2B5EF4-FFF2-40B4-BE49-F238E27FC236}">
                <a16:creationId xmlns:a16="http://schemas.microsoft.com/office/drawing/2014/main" id="{38574D2A-B219-458B-9CD3-B873AFE0A5ED}"/>
              </a:ext>
            </a:extLst>
          </p:cNvPr>
          <p:cNvPicPr>
            <a:picLocks noChangeAspect="1"/>
          </p:cNvPicPr>
          <p:nvPr/>
        </p:nvPicPr>
        <p:blipFill>
          <a:blip r:embed="rId10"/>
          <a:stretch>
            <a:fillRect/>
          </a:stretch>
        </p:blipFill>
        <p:spPr>
          <a:xfrm>
            <a:off x="3517448" y="3402448"/>
            <a:ext cx="2118165" cy="240575"/>
          </a:xfrm>
          <a:prstGeom prst="rect">
            <a:avLst/>
          </a:prstGeom>
          <a:solidFill>
            <a:srgbClr val="C96B37"/>
          </a:solidFill>
          <a:ln>
            <a:solidFill>
              <a:schemeClr val="bg1"/>
            </a:solidFill>
          </a:ln>
        </p:spPr>
      </p:pic>
      <p:pic>
        <p:nvPicPr>
          <p:cNvPr id="45" name="Picture 2" descr="Bildresultat fÃ¶r varningstriangel">
            <a:extLst>
              <a:ext uri="{FF2B5EF4-FFF2-40B4-BE49-F238E27FC236}">
                <a16:creationId xmlns:a16="http://schemas.microsoft.com/office/drawing/2014/main" id="{C097B52F-5573-4ABA-B423-1853902860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5659" y="1577254"/>
            <a:ext cx="742326" cy="52389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Ny risk- och sårbarhetsanalys och uppdaterad krisplan | Örebro kommun">
            <a:extLst>
              <a:ext uri="{FF2B5EF4-FFF2-40B4-BE49-F238E27FC236}">
                <a16:creationId xmlns:a16="http://schemas.microsoft.com/office/drawing/2014/main" id="{B6E63E22-5341-45B1-896E-CC30D69C1EF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8259" y="1388965"/>
            <a:ext cx="1945352" cy="838197"/>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A1755A00-59E8-4A95-B7C4-B63B9923C4DF}"/>
              </a:ext>
            </a:extLst>
          </p:cNvPr>
          <p:cNvPicPr>
            <a:picLocks noChangeAspect="1"/>
          </p:cNvPicPr>
          <p:nvPr/>
        </p:nvPicPr>
        <p:blipFill>
          <a:blip r:embed="rId13"/>
          <a:stretch>
            <a:fillRect/>
          </a:stretch>
        </p:blipFill>
        <p:spPr>
          <a:xfrm>
            <a:off x="334897" y="4835910"/>
            <a:ext cx="1451428" cy="1985149"/>
          </a:xfrm>
          <a:prstGeom prst="rect">
            <a:avLst/>
          </a:prstGeom>
        </p:spPr>
      </p:pic>
      <p:sp>
        <p:nvSpPr>
          <p:cNvPr id="49" name="textruta 48">
            <a:extLst>
              <a:ext uri="{FF2B5EF4-FFF2-40B4-BE49-F238E27FC236}">
                <a16:creationId xmlns:a16="http://schemas.microsoft.com/office/drawing/2014/main" id="{40451273-D1E9-49F6-9C84-B9A456B9B2AE}"/>
              </a:ext>
            </a:extLst>
          </p:cNvPr>
          <p:cNvSpPr txBox="1"/>
          <p:nvPr/>
        </p:nvSpPr>
        <p:spPr>
          <a:xfrm>
            <a:off x="1131205" y="499415"/>
            <a:ext cx="4473560" cy="830997"/>
          </a:xfrm>
          <a:prstGeom prst="rect">
            <a:avLst/>
          </a:prstGeom>
          <a:solidFill>
            <a:schemeClr val="bg1">
              <a:lumMod val="75000"/>
            </a:schemeClr>
          </a:solidFill>
        </p:spPr>
        <p:txBody>
          <a:bodyPr wrap="square">
            <a:spAutoFit/>
          </a:bodyPr>
          <a:lstStyle/>
          <a:p>
            <a:r>
              <a:rPr lang="sv-SE" sz="1600" b="1" dirty="0"/>
              <a:t>Samverkan mellan och inom olika myndigheter</a:t>
            </a:r>
          </a:p>
          <a:p>
            <a:r>
              <a:rPr lang="sv-SE" sz="1600" b="1" dirty="0"/>
              <a:t>för att identifiera brottsförebyggande åtgärder </a:t>
            </a:r>
          </a:p>
          <a:p>
            <a:r>
              <a:rPr lang="sv-SE" sz="1600" b="1" dirty="0"/>
              <a:t>och stärka den institutionella förmågan</a:t>
            </a:r>
          </a:p>
        </p:txBody>
      </p:sp>
      <p:pic>
        <p:nvPicPr>
          <p:cNvPr id="50" name="Picture 2" descr="Bildresultat fÃ¶r Tillitsdelegationen">
            <a:extLst>
              <a:ext uri="{FF2B5EF4-FFF2-40B4-BE49-F238E27FC236}">
                <a16:creationId xmlns:a16="http://schemas.microsoft.com/office/drawing/2014/main" id="{955EAD19-45CE-488B-B4D3-5E43DC457D0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9038" y="2441302"/>
            <a:ext cx="847170" cy="764648"/>
          </a:xfrm>
          <a:prstGeom prst="rect">
            <a:avLst/>
          </a:prstGeom>
          <a:noFill/>
          <a:extLst>
            <a:ext uri="{909E8E84-426E-40DD-AFC4-6F175D3DCCD1}">
              <a14:hiddenFill xmlns:a14="http://schemas.microsoft.com/office/drawing/2010/main">
                <a:solidFill>
                  <a:srgbClr val="FFFFFF"/>
                </a:solidFill>
              </a14:hiddenFill>
            </a:ext>
          </a:extLst>
        </p:spPr>
      </p:pic>
      <p:sp>
        <p:nvSpPr>
          <p:cNvPr id="51" name="textruta 50">
            <a:extLst>
              <a:ext uri="{FF2B5EF4-FFF2-40B4-BE49-F238E27FC236}">
                <a16:creationId xmlns:a16="http://schemas.microsoft.com/office/drawing/2014/main" id="{E083E02A-7C44-4632-87AA-8B614C2B4CDE}"/>
              </a:ext>
            </a:extLst>
          </p:cNvPr>
          <p:cNvSpPr txBox="1"/>
          <p:nvPr/>
        </p:nvSpPr>
        <p:spPr>
          <a:xfrm>
            <a:off x="2209647" y="3186073"/>
            <a:ext cx="1458775" cy="553998"/>
          </a:xfrm>
          <a:prstGeom prst="rect">
            <a:avLst/>
          </a:prstGeom>
          <a:noFill/>
        </p:spPr>
        <p:txBody>
          <a:bodyPr wrap="square" rtlCol="0">
            <a:spAutoFit/>
          </a:bodyPr>
          <a:lstStyle/>
          <a:p>
            <a:pPr algn="ctr"/>
            <a:r>
              <a:rPr lang="sv-SE" sz="1000" b="1" dirty="0"/>
              <a:t>bristande samverkan </a:t>
            </a:r>
          </a:p>
          <a:p>
            <a:pPr algn="ctr"/>
            <a:r>
              <a:rPr lang="sv-SE" sz="1000" b="1" dirty="0"/>
              <a:t>mellan och inom</a:t>
            </a:r>
          </a:p>
          <a:p>
            <a:pPr algn="ctr"/>
            <a:r>
              <a:rPr lang="sv-SE" sz="1000" b="1" dirty="0"/>
              <a:t>olika myndigheter </a:t>
            </a:r>
          </a:p>
        </p:txBody>
      </p:sp>
      <p:sp>
        <p:nvSpPr>
          <p:cNvPr id="66" name="textruta 65">
            <a:extLst>
              <a:ext uri="{FF2B5EF4-FFF2-40B4-BE49-F238E27FC236}">
                <a16:creationId xmlns:a16="http://schemas.microsoft.com/office/drawing/2014/main" id="{B33510E3-1AF1-4FB5-9C22-AD2D4F006CC8}"/>
              </a:ext>
            </a:extLst>
          </p:cNvPr>
          <p:cNvSpPr txBox="1"/>
          <p:nvPr/>
        </p:nvSpPr>
        <p:spPr>
          <a:xfrm>
            <a:off x="9107784" y="4376325"/>
            <a:ext cx="2440027" cy="400110"/>
          </a:xfrm>
          <a:prstGeom prst="rect">
            <a:avLst/>
          </a:prstGeom>
          <a:noFill/>
        </p:spPr>
        <p:txBody>
          <a:bodyPr wrap="none" rtlCol="0">
            <a:spAutoFit/>
          </a:bodyPr>
          <a:lstStyle/>
          <a:p>
            <a:r>
              <a:rPr lang="sv-SE" sz="2000" b="1" dirty="0"/>
              <a:t>Vikten av inkludering</a:t>
            </a:r>
          </a:p>
        </p:txBody>
      </p:sp>
      <p:pic>
        <p:nvPicPr>
          <p:cNvPr id="67" name="Picture 2" descr="Bildresultat för överenskommelsen i borås">
            <a:extLst>
              <a:ext uri="{FF2B5EF4-FFF2-40B4-BE49-F238E27FC236}">
                <a16:creationId xmlns:a16="http://schemas.microsoft.com/office/drawing/2014/main" id="{A7A497D2-ED54-4370-8B55-7EBE37BF0DF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20212" y="6313677"/>
            <a:ext cx="905684" cy="505812"/>
          </a:xfrm>
          <a:prstGeom prst="rect">
            <a:avLst/>
          </a:prstGeom>
          <a:noFill/>
          <a:extLst>
            <a:ext uri="{909E8E84-426E-40DD-AFC4-6F175D3DCCD1}">
              <a14:hiddenFill xmlns:a14="http://schemas.microsoft.com/office/drawing/2010/main">
                <a:solidFill>
                  <a:srgbClr val="FFFFFF"/>
                </a:solidFill>
              </a14:hiddenFill>
            </a:ext>
          </a:extLst>
        </p:spPr>
      </p:pic>
      <p:pic>
        <p:nvPicPr>
          <p:cNvPr id="68" name="Bildobjekt 67">
            <a:extLst>
              <a:ext uri="{FF2B5EF4-FFF2-40B4-BE49-F238E27FC236}">
                <a16:creationId xmlns:a16="http://schemas.microsoft.com/office/drawing/2014/main" id="{C4D4E337-1527-419F-AFA4-FAF853CAF2C5}"/>
              </a:ext>
            </a:extLst>
          </p:cNvPr>
          <p:cNvPicPr>
            <a:picLocks noChangeAspect="1"/>
          </p:cNvPicPr>
          <p:nvPr/>
        </p:nvPicPr>
        <p:blipFill>
          <a:blip r:embed="rId16"/>
          <a:stretch>
            <a:fillRect/>
          </a:stretch>
        </p:blipFill>
        <p:spPr>
          <a:xfrm>
            <a:off x="2308444" y="5810056"/>
            <a:ext cx="1250615" cy="495166"/>
          </a:xfrm>
          <a:prstGeom prst="rect">
            <a:avLst/>
          </a:prstGeom>
        </p:spPr>
      </p:pic>
      <p:pic>
        <p:nvPicPr>
          <p:cNvPr id="70" name="Bildobjekt 69">
            <a:extLst>
              <a:ext uri="{FF2B5EF4-FFF2-40B4-BE49-F238E27FC236}">
                <a16:creationId xmlns:a16="http://schemas.microsoft.com/office/drawing/2014/main" id="{10F6EB77-60D4-4174-8E04-7EC04FF38AB6}"/>
              </a:ext>
            </a:extLst>
          </p:cNvPr>
          <p:cNvPicPr>
            <a:picLocks noChangeAspect="1"/>
          </p:cNvPicPr>
          <p:nvPr/>
        </p:nvPicPr>
        <p:blipFill>
          <a:blip r:embed="rId17"/>
          <a:stretch>
            <a:fillRect/>
          </a:stretch>
        </p:blipFill>
        <p:spPr>
          <a:xfrm>
            <a:off x="2018026" y="4820767"/>
            <a:ext cx="1907354" cy="942975"/>
          </a:xfrm>
          <a:prstGeom prst="rect">
            <a:avLst/>
          </a:prstGeom>
        </p:spPr>
      </p:pic>
      <p:sp>
        <p:nvSpPr>
          <p:cNvPr id="71" name="textruta 70">
            <a:extLst>
              <a:ext uri="{FF2B5EF4-FFF2-40B4-BE49-F238E27FC236}">
                <a16:creationId xmlns:a16="http://schemas.microsoft.com/office/drawing/2014/main" id="{AEF90704-C505-45B2-A76A-641587A0D864}"/>
              </a:ext>
            </a:extLst>
          </p:cNvPr>
          <p:cNvSpPr txBox="1"/>
          <p:nvPr/>
        </p:nvSpPr>
        <p:spPr>
          <a:xfrm>
            <a:off x="2001251" y="4835910"/>
            <a:ext cx="1927031" cy="788036"/>
          </a:xfrm>
          <a:prstGeom prst="rect">
            <a:avLst/>
          </a:prstGeom>
          <a:noFill/>
        </p:spPr>
        <p:txBody>
          <a:bodyPr wrap="square" rtlCol="0">
            <a:spAutoFit/>
          </a:bodyPr>
          <a:lstStyle/>
          <a:p>
            <a:pPr algn="ctr">
              <a:lnSpc>
                <a:spcPts val="1800"/>
              </a:lnSpc>
            </a:pPr>
            <a:r>
              <a:rPr lang="sv-SE" b="1" dirty="0">
                <a:solidFill>
                  <a:schemeClr val="bg1"/>
                </a:solidFill>
              </a:rPr>
              <a:t>Frisk och Sociala </a:t>
            </a:r>
          </a:p>
          <a:p>
            <a:pPr algn="ctr">
              <a:lnSpc>
                <a:spcPts val="1800"/>
              </a:lnSpc>
            </a:pPr>
            <a:r>
              <a:rPr lang="sv-SE" b="1" dirty="0">
                <a:solidFill>
                  <a:schemeClr val="bg1"/>
                </a:solidFill>
              </a:rPr>
              <a:t>hållbarhets-</a:t>
            </a:r>
          </a:p>
          <a:p>
            <a:pPr algn="ctr">
              <a:lnSpc>
                <a:spcPts val="1800"/>
              </a:lnSpc>
            </a:pPr>
            <a:r>
              <a:rPr lang="sv-SE" b="1" dirty="0">
                <a:solidFill>
                  <a:schemeClr val="bg1"/>
                </a:solidFill>
              </a:rPr>
              <a:t>analyser (FSHA)</a:t>
            </a:r>
          </a:p>
        </p:txBody>
      </p:sp>
      <p:cxnSp>
        <p:nvCxnSpPr>
          <p:cNvPr id="72" name="Rak pil 32">
            <a:extLst>
              <a:ext uri="{FF2B5EF4-FFF2-40B4-BE49-F238E27FC236}">
                <a16:creationId xmlns:a16="http://schemas.microsoft.com/office/drawing/2014/main" id="{AD38151C-5F4D-45F9-8EB1-6F82162660AD}"/>
              </a:ext>
            </a:extLst>
          </p:cNvPr>
          <p:cNvCxnSpPr>
            <a:cxnSpLocks/>
          </p:cNvCxnSpPr>
          <p:nvPr/>
        </p:nvCxnSpPr>
        <p:spPr>
          <a:xfrm flipH="1">
            <a:off x="1684611" y="5719292"/>
            <a:ext cx="504430" cy="311882"/>
          </a:xfrm>
          <a:prstGeom prst="straightConnector1">
            <a:avLst/>
          </a:prstGeom>
          <a:ln w="28575">
            <a:solidFill>
              <a:srgbClr val="4270F0"/>
            </a:solidFill>
            <a:tailEnd type="arrow"/>
          </a:ln>
        </p:spPr>
        <p:style>
          <a:lnRef idx="1">
            <a:schemeClr val="accent1"/>
          </a:lnRef>
          <a:fillRef idx="0">
            <a:schemeClr val="accent1"/>
          </a:fillRef>
          <a:effectRef idx="0">
            <a:schemeClr val="accent1"/>
          </a:effectRef>
          <a:fontRef idx="minor">
            <a:schemeClr val="tx1"/>
          </a:fontRef>
        </p:style>
      </p:cxnSp>
      <p:cxnSp>
        <p:nvCxnSpPr>
          <p:cNvPr id="73" name="Rak pil 42">
            <a:extLst>
              <a:ext uri="{FF2B5EF4-FFF2-40B4-BE49-F238E27FC236}">
                <a16:creationId xmlns:a16="http://schemas.microsoft.com/office/drawing/2014/main" id="{94B8D00B-1DB6-4B2D-BD62-2A79E7C6C9E5}"/>
              </a:ext>
            </a:extLst>
          </p:cNvPr>
          <p:cNvCxnSpPr>
            <a:cxnSpLocks/>
          </p:cNvCxnSpPr>
          <p:nvPr/>
        </p:nvCxnSpPr>
        <p:spPr>
          <a:xfrm flipV="1">
            <a:off x="1665383" y="5500578"/>
            <a:ext cx="543025" cy="354596"/>
          </a:xfrm>
          <a:prstGeom prst="straightConnector1">
            <a:avLst/>
          </a:prstGeom>
          <a:ln w="28575">
            <a:solidFill>
              <a:srgbClr val="4270F0"/>
            </a:solidFill>
            <a:tailEnd type="arrow"/>
          </a:ln>
        </p:spPr>
        <p:style>
          <a:lnRef idx="1">
            <a:schemeClr val="accent1"/>
          </a:lnRef>
          <a:fillRef idx="0">
            <a:schemeClr val="accent1"/>
          </a:fillRef>
          <a:effectRef idx="0">
            <a:schemeClr val="accent1"/>
          </a:effectRef>
          <a:fontRef idx="minor">
            <a:schemeClr val="tx1"/>
          </a:fontRef>
        </p:style>
      </p:cxnSp>
      <p:pic>
        <p:nvPicPr>
          <p:cNvPr id="69" name="Picture 2" descr="Relaterad bild">
            <a:extLst>
              <a:ext uri="{FF2B5EF4-FFF2-40B4-BE49-F238E27FC236}">
                <a16:creationId xmlns:a16="http://schemas.microsoft.com/office/drawing/2014/main" id="{A30AB9F5-1E6B-4BDD-AAC5-C980003BF03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3424" y="2846487"/>
            <a:ext cx="20177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Rak koppling 77">
            <a:extLst>
              <a:ext uri="{FF2B5EF4-FFF2-40B4-BE49-F238E27FC236}">
                <a16:creationId xmlns:a16="http://schemas.microsoft.com/office/drawing/2014/main" id="{8FBCB631-3FA4-414C-A6F6-DA2CE9942E1A}"/>
              </a:ext>
            </a:extLst>
          </p:cNvPr>
          <p:cNvCxnSpPr>
            <a:cxnSpLocks/>
          </p:cNvCxnSpPr>
          <p:nvPr/>
        </p:nvCxnSpPr>
        <p:spPr>
          <a:xfrm>
            <a:off x="7200849" y="3143349"/>
            <a:ext cx="20638" cy="900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Rak koppling 78">
            <a:extLst>
              <a:ext uri="{FF2B5EF4-FFF2-40B4-BE49-F238E27FC236}">
                <a16:creationId xmlns:a16="http://schemas.microsoft.com/office/drawing/2014/main" id="{05067D6A-5DE6-459C-9E90-604FAE29B5D5}"/>
              </a:ext>
            </a:extLst>
          </p:cNvPr>
          <p:cNvCxnSpPr>
            <a:cxnSpLocks/>
          </p:cNvCxnSpPr>
          <p:nvPr/>
        </p:nvCxnSpPr>
        <p:spPr>
          <a:xfrm flipH="1" flipV="1">
            <a:off x="6880027" y="3675876"/>
            <a:ext cx="1077912" cy="47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Rak pilkoppling 79">
            <a:extLst>
              <a:ext uri="{FF2B5EF4-FFF2-40B4-BE49-F238E27FC236}">
                <a16:creationId xmlns:a16="http://schemas.microsoft.com/office/drawing/2014/main" id="{6D65C9DC-D5C1-4E71-8EF9-E049D3042272}"/>
              </a:ext>
            </a:extLst>
          </p:cNvPr>
          <p:cNvCxnSpPr>
            <a:cxnSpLocks/>
          </p:cNvCxnSpPr>
          <p:nvPr/>
        </p:nvCxnSpPr>
        <p:spPr>
          <a:xfrm flipH="1" flipV="1">
            <a:off x="6519654" y="2918914"/>
            <a:ext cx="514260" cy="5067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1" name="Rak pilkoppling 80">
            <a:extLst>
              <a:ext uri="{FF2B5EF4-FFF2-40B4-BE49-F238E27FC236}">
                <a16:creationId xmlns:a16="http://schemas.microsoft.com/office/drawing/2014/main" id="{906B5A46-9C46-44B8-9C86-D043EE50BF80}"/>
              </a:ext>
            </a:extLst>
          </p:cNvPr>
          <p:cNvCxnSpPr>
            <a:cxnSpLocks/>
          </p:cNvCxnSpPr>
          <p:nvPr/>
        </p:nvCxnSpPr>
        <p:spPr>
          <a:xfrm flipV="1">
            <a:off x="7370754" y="3034428"/>
            <a:ext cx="387045" cy="5036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2" name="Rak pilkoppling 81">
            <a:extLst>
              <a:ext uri="{FF2B5EF4-FFF2-40B4-BE49-F238E27FC236}">
                <a16:creationId xmlns:a16="http://schemas.microsoft.com/office/drawing/2014/main" id="{912BD28B-B490-4D7F-9E46-343A4ABBE18D}"/>
              </a:ext>
            </a:extLst>
          </p:cNvPr>
          <p:cNvCxnSpPr>
            <a:cxnSpLocks/>
          </p:cNvCxnSpPr>
          <p:nvPr/>
        </p:nvCxnSpPr>
        <p:spPr>
          <a:xfrm>
            <a:off x="7530984" y="3956276"/>
            <a:ext cx="525320" cy="574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3" name="Rak pilkoppling 82">
            <a:extLst>
              <a:ext uri="{FF2B5EF4-FFF2-40B4-BE49-F238E27FC236}">
                <a16:creationId xmlns:a16="http://schemas.microsoft.com/office/drawing/2014/main" id="{8963654F-51A5-4546-B929-AEB8C8D4B3F7}"/>
              </a:ext>
            </a:extLst>
          </p:cNvPr>
          <p:cNvCxnSpPr>
            <a:cxnSpLocks/>
          </p:cNvCxnSpPr>
          <p:nvPr/>
        </p:nvCxnSpPr>
        <p:spPr>
          <a:xfrm flipH="1">
            <a:off x="6279056" y="3996201"/>
            <a:ext cx="579003" cy="4844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4" name="textruta 83">
            <a:extLst>
              <a:ext uri="{FF2B5EF4-FFF2-40B4-BE49-F238E27FC236}">
                <a16:creationId xmlns:a16="http://schemas.microsoft.com/office/drawing/2014/main" id="{22BD17CC-F86D-4A44-8B38-50D1F831A316}"/>
              </a:ext>
            </a:extLst>
          </p:cNvPr>
          <p:cNvSpPr txBox="1">
            <a:spLocks noChangeArrowheads="1"/>
          </p:cNvSpPr>
          <p:nvPr/>
        </p:nvSpPr>
        <p:spPr bwMode="auto">
          <a:xfrm>
            <a:off x="5756581" y="4572901"/>
            <a:ext cx="124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400" b="1" dirty="0">
                <a:solidFill>
                  <a:srgbClr val="0070C0"/>
                </a:solidFill>
              </a:rPr>
              <a:t>Etablerade</a:t>
            </a:r>
          </a:p>
          <a:p>
            <a:pPr algn="ctr" eaLnBrk="1" hangingPunct="1"/>
            <a:r>
              <a:rPr lang="sv-SE" altLang="sv-SE" sz="1400" b="1" dirty="0">
                <a:solidFill>
                  <a:srgbClr val="0070C0"/>
                </a:solidFill>
              </a:rPr>
              <a:t>föreningslivet</a:t>
            </a:r>
          </a:p>
        </p:txBody>
      </p:sp>
      <p:sp>
        <p:nvSpPr>
          <p:cNvPr id="85" name="textruta 84">
            <a:extLst>
              <a:ext uri="{FF2B5EF4-FFF2-40B4-BE49-F238E27FC236}">
                <a16:creationId xmlns:a16="http://schemas.microsoft.com/office/drawing/2014/main" id="{A3C503FD-0722-4746-B3C9-D6F08DF304ED}"/>
              </a:ext>
            </a:extLst>
          </p:cNvPr>
          <p:cNvSpPr txBox="1">
            <a:spLocks noChangeArrowheads="1"/>
          </p:cNvSpPr>
          <p:nvPr/>
        </p:nvSpPr>
        <p:spPr bwMode="auto">
          <a:xfrm>
            <a:off x="7566768" y="4531044"/>
            <a:ext cx="13287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400" b="1" dirty="0">
                <a:solidFill>
                  <a:srgbClr val="0077D0"/>
                </a:solidFill>
              </a:rPr>
              <a:t>Sociala rörelser</a:t>
            </a:r>
          </a:p>
          <a:p>
            <a:pPr algn="ctr" eaLnBrk="1" hangingPunct="1"/>
            <a:r>
              <a:rPr lang="sv-SE" altLang="sv-SE" sz="1400" b="1" dirty="0">
                <a:solidFill>
                  <a:srgbClr val="0077D0"/>
                </a:solidFill>
              </a:rPr>
              <a:t>/lösa nätverk</a:t>
            </a:r>
          </a:p>
        </p:txBody>
      </p:sp>
      <p:sp>
        <p:nvSpPr>
          <p:cNvPr id="86" name="textruta 85">
            <a:extLst>
              <a:ext uri="{FF2B5EF4-FFF2-40B4-BE49-F238E27FC236}">
                <a16:creationId xmlns:a16="http://schemas.microsoft.com/office/drawing/2014/main" id="{034FBDB7-5D3B-4FF0-B0AC-356605B23469}"/>
              </a:ext>
            </a:extLst>
          </p:cNvPr>
          <p:cNvSpPr txBox="1">
            <a:spLocks noChangeArrowheads="1"/>
          </p:cNvSpPr>
          <p:nvPr/>
        </p:nvSpPr>
        <p:spPr bwMode="auto">
          <a:xfrm>
            <a:off x="6178864" y="2376845"/>
            <a:ext cx="1031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400" b="1" dirty="0">
                <a:solidFill>
                  <a:srgbClr val="0077D0"/>
                </a:solidFill>
              </a:rPr>
              <a:t>Kommunal </a:t>
            </a:r>
          </a:p>
          <a:p>
            <a:pPr algn="ctr" eaLnBrk="1" hangingPunct="1"/>
            <a:r>
              <a:rPr lang="sv-SE" altLang="sv-SE" sz="1400" b="1" dirty="0">
                <a:solidFill>
                  <a:srgbClr val="0077D0"/>
                </a:solidFill>
              </a:rPr>
              <a:t>förvaltning</a:t>
            </a:r>
          </a:p>
        </p:txBody>
      </p:sp>
      <p:sp>
        <p:nvSpPr>
          <p:cNvPr id="87" name="textruta 86">
            <a:extLst>
              <a:ext uri="{FF2B5EF4-FFF2-40B4-BE49-F238E27FC236}">
                <a16:creationId xmlns:a16="http://schemas.microsoft.com/office/drawing/2014/main" id="{36326F68-DBE0-4973-97CB-D8BA3B7C02FC}"/>
              </a:ext>
            </a:extLst>
          </p:cNvPr>
          <p:cNvSpPr txBox="1">
            <a:spLocks noChangeArrowheads="1"/>
          </p:cNvSpPr>
          <p:nvPr/>
        </p:nvSpPr>
        <p:spPr bwMode="auto">
          <a:xfrm>
            <a:off x="7399727" y="2389647"/>
            <a:ext cx="11748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400" b="1" dirty="0">
                <a:solidFill>
                  <a:srgbClr val="0077D0"/>
                </a:solidFill>
              </a:rPr>
              <a:t>Myndigheter</a:t>
            </a:r>
          </a:p>
          <a:p>
            <a:pPr algn="ctr" eaLnBrk="1" hangingPunct="1"/>
            <a:r>
              <a:rPr lang="sv-SE" altLang="sv-SE" sz="1400" b="1" dirty="0">
                <a:solidFill>
                  <a:srgbClr val="0077D0"/>
                </a:solidFill>
              </a:rPr>
              <a:t>Bostadsbolag</a:t>
            </a:r>
          </a:p>
          <a:p>
            <a:pPr algn="ctr" eaLnBrk="1" hangingPunct="1"/>
            <a:r>
              <a:rPr lang="sv-SE" altLang="sv-SE" sz="1400" b="1" dirty="0">
                <a:solidFill>
                  <a:srgbClr val="0077D0"/>
                </a:solidFill>
              </a:rPr>
              <a:t>/näringsliv</a:t>
            </a:r>
          </a:p>
        </p:txBody>
      </p:sp>
      <p:sp>
        <p:nvSpPr>
          <p:cNvPr id="89" name="textruta 88">
            <a:extLst>
              <a:ext uri="{FF2B5EF4-FFF2-40B4-BE49-F238E27FC236}">
                <a16:creationId xmlns:a16="http://schemas.microsoft.com/office/drawing/2014/main" id="{BCD6106D-C038-435E-AE86-EDE5594E010C}"/>
              </a:ext>
            </a:extLst>
          </p:cNvPr>
          <p:cNvSpPr txBox="1"/>
          <p:nvPr/>
        </p:nvSpPr>
        <p:spPr>
          <a:xfrm>
            <a:off x="6707100" y="3530879"/>
            <a:ext cx="882684" cy="307777"/>
          </a:xfrm>
          <a:prstGeom prst="rect">
            <a:avLst/>
          </a:prstGeom>
          <a:solidFill>
            <a:srgbClr val="FFFF00"/>
          </a:solidFill>
          <a:ln w="38100">
            <a:solidFill>
              <a:srgbClr val="FF0000"/>
            </a:solidFill>
          </a:ln>
        </p:spPr>
        <p:txBody>
          <a:bodyPr wrap="square" rtlCol="0">
            <a:spAutoFit/>
          </a:bodyPr>
          <a:lstStyle/>
          <a:p>
            <a:r>
              <a:rPr lang="sv-SE" sz="1400" b="1" dirty="0">
                <a:solidFill>
                  <a:srgbClr val="FF0000"/>
                </a:solidFill>
              </a:rPr>
              <a:t>Politiken</a:t>
            </a:r>
          </a:p>
        </p:txBody>
      </p:sp>
      <p:pic>
        <p:nvPicPr>
          <p:cNvPr id="59" name="Picture 2">
            <a:extLst>
              <a:ext uri="{FF2B5EF4-FFF2-40B4-BE49-F238E27FC236}">
                <a16:creationId xmlns:a16="http://schemas.microsoft.com/office/drawing/2014/main" id="{8C299CB8-C1E0-42F8-8C14-E14F33C07D8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674946" y="5638358"/>
            <a:ext cx="1366526" cy="501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ruta 1">
            <a:extLst>
              <a:ext uri="{FF2B5EF4-FFF2-40B4-BE49-F238E27FC236}">
                <a16:creationId xmlns:a16="http://schemas.microsoft.com/office/drawing/2014/main" id="{711EDA23-9795-854B-462B-7C05B9730E14}"/>
              </a:ext>
            </a:extLst>
          </p:cNvPr>
          <p:cNvSpPr txBox="1"/>
          <p:nvPr/>
        </p:nvSpPr>
        <p:spPr>
          <a:xfrm>
            <a:off x="5911716" y="1464355"/>
            <a:ext cx="2533579" cy="1025665"/>
          </a:xfrm>
          <a:prstGeom prst="rect">
            <a:avLst/>
          </a:prstGeom>
          <a:noFill/>
        </p:spPr>
        <p:txBody>
          <a:bodyPr wrap="none" rtlCol="0">
            <a:spAutoFit/>
          </a:bodyPr>
          <a:lstStyle/>
          <a:p>
            <a:pPr algn="ctr">
              <a:lnSpc>
                <a:spcPts val="1800"/>
              </a:lnSpc>
            </a:pPr>
            <a:r>
              <a:rPr lang="sv-SE" sz="2800" b="1" dirty="0"/>
              <a:t>INÅT</a:t>
            </a:r>
          </a:p>
          <a:p>
            <a:pPr algn="ctr">
              <a:lnSpc>
                <a:spcPts val="1800"/>
              </a:lnSpc>
            </a:pPr>
            <a:r>
              <a:rPr lang="sv-SE" sz="2000" b="1" dirty="0"/>
              <a:t>Medarbetarnas och</a:t>
            </a:r>
          </a:p>
          <a:p>
            <a:pPr algn="ctr">
              <a:lnSpc>
                <a:spcPts val="1800"/>
              </a:lnSpc>
            </a:pPr>
            <a:r>
              <a:rPr lang="sv-SE" sz="2000" b="1" dirty="0"/>
              <a:t>samverkansparternas </a:t>
            </a:r>
          </a:p>
          <a:p>
            <a:pPr algn="ctr">
              <a:lnSpc>
                <a:spcPts val="1800"/>
              </a:lnSpc>
            </a:pPr>
            <a:r>
              <a:rPr lang="sv-SE" sz="2000" b="1" dirty="0"/>
              <a:t>perspektiv</a:t>
            </a:r>
          </a:p>
        </p:txBody>
      </p:sp>
      <p:sp>
        <p:nvSpPr>
          <p:cNvPr id="8" name="textruta 7">
            <a:extLst>
              <a:ext uri="{FF2B5EF4-FFF2-40B4-BE49-F238E27FC236}">
                <a16:creationId xmlns:a16="http://schemas.microsoft.com/office/drawing/2014/main" id="{7ED95264-FA97-017E-2D55-BD31634A79A1}"/>
              </a:ext>
            </a:extLst>
          </p:cNvPr>
          <p:cNvSpPr txBox="1"/>
          <p:nvPr/>
        </p:nvSpPr>
        <p:spPr>
          <a:xfrm>
            <a:off x="6156726" y="6095913"/>
            <a:ext cx="2486002" cy="646331"/>
          </a:xfrm>
          <a:prstGeom prst="rect">
            <a:avLst/>
          </a:prstGeom>
          <a:solidFill>
            <a:srgbClr val="0070C0"/>
          </a:solidFill>
        </p:spPr>
        <p:txBody>
          <a:bodyPr wrap="none" rtlCol="0">
            <a:spAutoFit/>
          </a:bodyPr>
          <a:lstStyle/>
          <a:p>
            <a:pPr algn="ctr"/>
            <a:r>
              <a:rPr lang="sv-SE" b="1" dirty="0">
                <a:solidFill>
                  <a:srgbClr val="FFFF00"/>
                </a:solidFill>
              </a:rPr>
              <a:t>Att återskapa förmågan </a:t>
            </a:r>
          </a:p>
          <a:p>
            <a:pPr algn="ctr"/>
            <a:r>
              <a:rPr lang="sv-SE" b="1" dirty="0">
                <a:solidFill>
                  <a:srgbClr val="FFFF00"/>
                </a:solidFill>
              </a:rPr>
              <a:t>till sin egen berättelse</a:t>
            </a:r>
            <a:endParaRPr lang="en-GB" b="1" dirty="0">
              <a:solidFill>
                <a:srgbClr val="FFFF00"/>
              </a:solidFill>
            </a:endParaRPr>
          </a:p>
        </p:txBody>
      </p:sp>
      <p:pic>
        <p:nvPicPr>
          <p:cNvPr id="12" name="Picture 4" descr="Extinction Rebellion Skåne - Home | Facebook">
            <a:extLst>
              <a:ext uri="{FF2B5EF4-FFF2-40B4-BE49-F238E27FC236}">
                <a16:creationId xmlns:a16="http://schemas.microsoft.com/office/drawing/2014/main" id="{869B8A44-A947-4382-FE22-9F39C2F87C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61092" y="4792188"/>
            <a:ext cx="1586153" cy="81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5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 calcmode="lin" valueType="num">
                                      <p:cBhvr additive="base">
                                        <p:cTn id="39" dur="500" fill="hold"/>
                                        <p:tgtEl>
                                          <p:spTgt spid="51"/>
                                        </p:tgtEl>
                                        <p:attrNameLst>
                                          <p:attrName>ppt_x</p:attrName>
                                        </p:attrNameLst>
                                      </p:cBhvr>
                                      <p:tavLst>
                                        <p:tav tm="0">
                                          <p:val>
                                            <p:strVal val="#ppt_x"/>
                                          </p:val>
                                        </p:tav>
                                        <p:tav tm="100000">
                                          <p:val>
                                            <p:strVal val="#ppt_x"/>
                                          </p:val>
                                        </p:tav>
                                      </p:tavLst>
                                    </p:anim>
                                    <p:anim calcmode="lin" valueType="num">
                                      <p:cBhvr additive="base">
                                        <p:cTn id="40" dur="500" fill="hold"/>
                                        <p:tgtEl>
                                          <p:spTgt spid="5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additive="base">
                                        <p:cTn id="55" dur="500" fill="hold"/>
                                        <p:tgtEl>
                                          <p:spTgt spid="42"/>
                                        </p:tgtEl>
                                        <p:attrNameLst>
                                          <p:attrName>ppt_x</p:attrName>
                                        </p:attrNameLst>
                                      </p:cBhvr>
                                      <p:tavLst>
                                        <p:tav tm="0">
                                          <p:val>
                                            <p:strVal val="#ppt_x"/>
                                          </p:val>
                                        </p:tav>
                                        <p:tav tm="100000">
                                          <p:val>
                                            <p:strVal val="#ppt_x"/>
                                          </p:val>
                                        </p:tav>
                                      </p:tavLst>
                                    </p:anim>
                                    <p:anim calcmode="lin" valueType="num">
                                      <p:cBhvr additive="base">
                                        <p:cTn id="56" dur="500" fill="hold"/>
                                        <p:tgtEl>
                                          <p:spTgt spid="4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ppt_x"/>
                                          </p:val>
                                        </p:tav>
                                        <p:tav tm="100000">
                                          <p:val>
                                            <p:strVal val="#ppt_x"/>
                                          </p:val>
                                        </p:tav>
                                      </p:tavLst>
                                    </p:anim>
                                    <p:anim calcmode="lin" valueType="num">
                                      <p:cBhvr additive="base">
                                        <p:cTn id="6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additive="base">
                                        <p:cTn id="77" dur="500" fill="hold"/>
                                        <p:tgtEl>
                                          <p:spTgt spid="84"/>
                                        </p:tgtEl>
                                        <p:attrNameLst>
                                          <p:attrName>ppt_x</p:attrName>
                                        </p:attrNameLst>
                                      </p:cBhvr>
                                      <p:tavLst>
                                        <p:tav tm="0">
                                          <p:val>
                                            <p:strVal val="#ppt_x"/>
                                          </p:val>
                                        </p:tav>
                                        <p:tav tm="100000">
                                          <p:val>
                                            <p:strVal val="#ppt_x"/>
                                          </p:val>
                                        </p:tav>
                                      </p:tavLst>
                                    </p:anim>
                                    <p:anim calcmode="lin" valueType="num">
                                      <p:cBhvr additive="base">
                                        <p:cTn id="78" dur="500" fill="hold"/>
                                        <p:tgtEl>
                                          <p:spTgt spid="84"/>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anim calcmode="lin" valueType="num">
                                      <p:cBhvr additive="base">
                                        <p:cTn id="81" dur="500" fill="hold"/>
                                        <p:tgtEl>
                                          <p:spTgt spid="85"/>
                                        </p:tgtEl>
                                        <p:attrNameLst>
                                          <p:attrName>ppt_x</p:attrName>
                                        </p:attrNameLst>
                                      </p:cBhvr>
                                      <p:tavLst>
                                        <p:tav tm="0">
                                          <p:val>
                                            <p:strVal val="#ppt_x"/>
                                          </p:val>
                                        </p:tav>
                                        <p:tav tm="100000">
                                          <p:val>
                                            <p:strVal val="#ppt_x"/>
                                          </p:val>
                                        </p:tav>
                                      </p:tavLst>
                                    </p:anim>
                                    <p:anim calcmode="lin" valueType="num">
                                      <p:cBhvr additive="base">
                                        <p:cTn id="82" dur="500" fill="hold"/>
                                        <p:tgtEl>
                                          <p:spTgt spid="8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cBhvr additive="base">
                                        <p:cTn id="85" dur="500" fill="hold"/>
                                        <p:tgtEl>
                                          <p:spTgt spid="81"/>
                                        </p:tgtEl>
                                        <p:attrNameLst>
                                          <p:attrName>ppt_x</p:attrName>
                                        </p:attrNameLst>
                                      </p:cBhvr>
                                      <p:tavLst>
                                        <p:tav tm="0">
                                          <p:val>
                                            <p:strVal val="#ppt_x"/>
                                          </p:val>
                                        </p:tav>
                                        <p:tav tm="100000">
                                          <p:val>
                                            <p:strVal val="#ppt_x"/>
                                          </p:val>
                                        </p:tav>
                                      </p:tavLst>
                                    </p:anim>
                                    <p:anim calcmode="lin" valueType="num">
                                      <p:cBhvr additive="base">
                                        <p:cTn id="86" dur="500" fill="hold"/>
                                        <p:tgtEl>
                                          <p:spTgt spid="81"/>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anim calcmode="lin" valueType="num">
                                      <p:cBhvr additive="base">
                                        <p:cTn id="89" dur="500" fill="hold"/>
                                        <p:tgtEl>
                                          <p:spTgt spid="80"/>
                                        </p:tgtEl>
                                        <p:attrNameLst>
                                          <p:attrName>ppt_x</p:attrName>
                                        </p:attrNameLst>
                                      </p:cBhvr>
                                      <p:tavLst>
                                        <p:tav tm="0">
                                          <p:val>
                                            <p:strVal val="#ppt_x"/>
                                          </p:val>
                                        </p:tav>
                                        <p:tav tm="100000">
                                          <p:val>
                                            <p:strVal val="#ppt_x"/>
                                          </p:val>
                                        </p:tav>
                                      </p:tavLst>
                                    </p:anim>
                                    <p:anim calcmode="lin" valueType="num">
                                      <p:cBhvr additive="base">
                                        <p:cTn id="90" dur="500" fill="hold"/>
                                        <p:tgtEl>
                                          <p:spTgt spid="80"/>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additive="base">
                                        <p:cTn id="93" dur="500" fill="hold"/>
                                        <p:tgtEl>
                                          <p:spTgt spid="78"/>
                                        </p:tgtEl>
                                        <p:attrNameLst>
                                          <p:attrName>ppt_x</p:attrName>
                                        </p:attrNameLst>
                                      </p:cBhvr>
                                      <p:tavLst>
                                        <p:tav tm="0">
                                          <p:val>
                                            <p:strVal val="#ppt_x"/>
                                          </p:val>
                                        </p:tav>
                                        <p:tav tm="100000">
                                          <p:val>
                                            <p:strVal val="#ppt_x"/>
                                          </p:val>
                                        </p:tav>
                                      </p:tavLst>
                                    </p:anim>
                                    <p:anim calcmode="lin" valueType="num">
                                      <p:cBhvr additive="base">
                                        <p:cTn id="94" dur="500" fill="hold"/>
                                        <p:tgtEl>
                                          <p:spTgt spid="7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79"/>
                                        </p:tgtEl>
                                        <p:attrNameLst>
                                          <p:attrName>style.visibility</p:attrName>
                                        </p:attrNameLst>
                                      </p:cBhvr>
                                      <p:to>
                                        <p:strVal val="visible"/>
                                      </p:to>
                                    </p:set>
                                    <p:anim calcmode="lin" valueType="num">
                                      <p:cBhvr additive="base">
                                        <p:cTn id="97" dur="500" fill="hold"/>
                                        <p:tgtEl>
                                          <p:spTgt spid="79"/>
                                        </p:tgtEl>
                                        <p:attrNameLst>
                                          <p:attrName>ppt_x</p:attrName>
                                        </p:attrNameLst>
                                      </p:cBhvr>
                                      <p:tavLst>
                                        <p:tav tm="0">
                                          <p:val>
                                            <p:strVal val="#ppt_x"/>
                                          </p:val>
                                        </p:tav>
                                        <p:tav tm="100000">
                                          <p:val>
                                            <p:strVal val="#ppt_x"/>
                                          </p:val>
                                        </p:tav>
                                      </p:tavLst>
                                    </p:anim>
                                    <p:anim calcmode="lin" valueType="num">
                                      <p:cBhvr additive="base">
                                        <p:cTn id="98" dur="500" fill="hold"/>
                                        <p:tgtEl>
                                          <p:spTgt spid="79"/>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anim calcmode="lin" valueType="num">
                                      <p:cBhvr additive="base">
                                        <p:cTn id="101" dur="500" fill="hold"/>
                                        <p:tgtEl>
                                          <p:spTgt spid="89"/>
                                        </p:tgtEl>
                                        <p:attrNameLst>
                                          <p:attrName>ppt_x</p:attrName>
                                        </p:attrNameLst>
                                      </p:cBhvr>
                                      <p:tavLst>
                                        <p:tav tm="0">
                                          <p:val>
                                            <p:strVal val="#ppt_x"/>
                                          </p:val>
                                        </p:tav>
                                        <p:tav tm="100000">
                                          <p:val>
                                            <p:strVal val="#ppt_x"/>
                                          </p:val>
                                        </p:tav>
                                      </p:tavLst>
                                    </p:anim>
                                    <p:anim calcmode="lin" valueType="num">
                                      <p:cBhvr additive="base">
                                        <p:cTn id="102" dur="500" fill="hold"/>
                                        <p:tgtEl>
                                          <p:spTgt spid="8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82"/>
                                        </p:tgtEl>
                                        <p:attrNameLst>
                                          <p:attrName>style.visibility</p:attrName>
                                        </p:attrNameLst>
                                      </p:cBhvr>
                                      <p:to>
                                        <p:strVal val="visible"/>
                                      </p:to>
                                    </p:set>
                                    <p:anim calcmode="lin" valueType="num">
                                      <p:cBhvr additive="base">
                                        <p:cTn id="105" dur="500" fill="hold"/>
                                        <p:tgtEl>
                                          <p:spTgt spid="82"/>
                                        </p:tgtEl>
                                        <p:attrNameLst>
                                          <p:attrName>ppt_x</p:attrName>
                                        </p:attrNameLst>
                                      </p:cBhvr>
                                      <p:tavLst>
                                        <p:tav tm="0">
                                          <p:val>
                                            <p:strVal val="#ppt_x"/>
                                          </p:val>
                                        </p:tav>
                                        <p:tav tm="100000">
                                          <p:val>
                                            <p:strVal val="#ppt_x"/>
                                          </p:val>
                                        </p:tav>
                                      </p:tavLst>
                                    </p:anim>
                                    <p:anim calcmode="lin" valueType="num">
                                      <p:cBhvr additive="base">
                                        <p:cTn id="106" dur="500" fill="hold"/>
                                        <p:tgtEl>
                                          <p:spTgt spid="8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additive="base">
                                        <p:cTn id="109" dur="500" fill="hold"/>
                                        <p:tgtEl>
                                          <p:spTgt spid="83"/>
                                        </p:tgtEl>
                                        <p:attrNameLst>
                                          <p:attrName>ppt_x</p:attrName>
                                        </p:attrNameLst>
                                      </p:cBhvr>
                                      <p:tavLst>
                                        <p:tav tm="0">
                                          <p:val>
                                            <p:strVal val="#ppt_x"/>
                                          </p:val>
                                        </p:tav>
                                        <p:tav tm="100000">
                                          <p:val>
                                            <p:strVal val="#ppt_x"/>
                                          </p:val>
                                        </p:tav>
                                      </p:tavLst>
                                    </p:anim>
                                    <p:anim calcmode="lin" valueType="num">
                                      <p:cBhvr additive="base">
                                        <p:cTn id="110" dur="500" fill="hold"/>
                                        <p:tgtEl>
                                          <p:spTgt spid="83"/>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69"/>
                                        </p:tgtEl>
                                        <p:attrNameLst>
                                          <p:attrName>style.visibility</p:attrName>
                                        </p:attrNameLst>
                                      </p:cBhvr>
                                      <p:to>
                                        <p:strVal val="visible"/>
                                      </p:to>
                                    </p:set>
                                    <p:anim calcmode="lin" valueType="num">
                                      <p:cBhvr additive="base">
                                        <p:cTn id="113" dur="500" fill="hold"/>
                                        <p:tgtEl>
                                          <p:spTgt spid="69"/>
                                        </p:tgtEl>
                                        <p:attrNameLst>
                                          <p:attrName>ppt_x</p:attrName>
                                        </p:attrNameLst>
                                      </p:cBhvr>
                                      <p:tavLst>
                                        <p:tav tm="0">
                                          <p:val>
                                            <p:strVal val="#ppt_x"/>
                                          </p:val>
                                        </p:tav>
                                        <p:tav tm="100000">
                                          <p:val>
                                            <p:strVal val="#ppt_x"/>
                                          </p:val>
                                        </p:tav>
                                      </p:tavLst>
                                    </p:anim>
                                    <p:anim calcmode="lin" valueType="num">
                                      <p:cBhvr additive="base">
                                        <p:cTn id="114" dur="500" fill="hold"/>
                                        <p:tgtEl>
                                          <p:spTgt spid="6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additive="base">
                                        <p:cTn id="117" dur="500" fill="hold"/>
                                        <p:tgtEl>
                                          <p:spTgt spid="86"/>
                                        </p:tgtEl>
                                        <p:attrNameLst>
                                          <p:attrName>ppt_x</p:attrName>
                                        </p:attrNameLst>
                                      </p:cBhvr>
                                      <p:tavLst>
                                        <p:tav tm="0">
                                          <p:val>
                                            <p:strVal val="#ppt_x"/>
                                          </p:val>
                                        </p:tav>
                                        <p:tav tm="100000">
                                          <p:val>
                                            <p:strVal val="#ppt_x"/>
                                          </p:val>
                                        </p:tav>
                                      </p:tavLst>
                                    </p:anim>
                                    <p:anim calcmode="lin" valueType="num">
                                      <p:cBhvr additive="base">
                                        <p:cTn id="118" dur="500" fill="hold"/>
                                        <p:tgtEl>
                                          <p:spTgt spid="8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87"/>
                                        </p:tgtEl>
                                        <p:attrNameLst>
                                          <p:attrName>style.visibility</p:attrName>
                                        </p:attrNameLst>
                                      </p:cBhvr>
                                      <p:to>
                                        <p:strVal val="visible"/>
                                      </p:to>
                                    </p:set>
                                    <p:anim calcmode="lin" valueType="num">
                                      <p:cBhvr additive="base">
                                        <p:cTn id="121" dur="500" fill="hold"/>
                                        <p:tgtEl>
                                          <p:spTgt spid="87"/>
                                        </p:tgtEl>
                                        <p:attrNameLst>
                                          <p:attrName>ppt_x</p:attrName>
                                        </p:attrNameLst>
                                      </p:cBhvr>
                                      <p:tavLst>
                                        <p:tav tm="0">
                                          <p:val>
                                            <p:strVal val="#ppt_x"/>
                                          </p:val>
                                        </p:tav>
                                        <p:tav tm="100000">
                                          <p:val>
                                            <p:strVal val="#ppt_x"/>
                                          </p:val>
                                        </p:tav>
                                      </p:tavLst>
                                    </p:anim>
                                    <p:anim calcmode="lin" valueType="num">
                                      <p:cBhvr additive="base">
                                        <p:cTn id="122" dur="500" fill="hold"/>
                                        <p:tgtEl>
                                          <p:spTgt spid="87"/>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077"/>
                                        </p:tgtEl>
                                        <p:attrNameLst>
                                          <p:attrName>style.visibility</p:attrName>
                                        </p:attrNameLst>
                                      </p:cBhvr>
                                      <p:to>
                                        <p:strVal val="visible"/>
                                      </p:to>
                                    </p:set>
                                    <p:anim calcmode="lin" valueType="num">
                                      <p:cBhvr additive="base">
                                        <p:cTn id="125" dur="500" fill="hold"/>
                                        <p:tgtEl>
                                          <p:spTgt spid="3077"/>
                                        </p:tgtEl>
                                        <p:attrNameLst>
                                          <p:attrName>ppt_x</p:attrName>
                                        </p:attrNameLst>
                                      </p:cBhvr>
                                      <p:tavLst>
                                        <p:tav tm="0">
                                          <p:val>
                                            <p:strVal val="#ppt_x"/>
                                          </p:val>
                                        </p:tav>
                                        <p:tav tm="100000">
                                          <p:val>
                                            <p:strVal val="#ppt_x"/>
                                          </p:val>
                                        </p:tav>
                                      </p:tavLst>
                                    </p:anim>
                                    <p:anim calcmode="lin" valueType="num">
                                      <p:cBhvr additive="base">
                                        <p:cTn id="126" dur="500" fill="hold"/>
                                        <p:tgtEl>
                                          <p:spTgt spid="3077"/>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additive="base">
                                        <p:cTn id="133" dur="500" fill="hold"/>
                                        <p:tgtEl>
                                          <p:spTgt spid="11"/>
                                        </p:tgtEl>
                                        <p:attrNameLst>
                                          <p:attrName>ppt_x</p:attrName>
                                        </p:attrNameLst>
                                      </p:cBhvr>
                                      <p:tavLst>
                                        <p:tav tm="0">
                                          <p:val>
                                            <p:strVal val="#ppt_x"/>
                                          </p:val>
                                        </p:tav>
                                        <p:tav tm="100000">
                                          <p:val>
                                            <p:strVal val="#ppt_x"/>
                                          </p:val>
                                        </p:tav>
                                      </p:tavLst>
                                    </p:anim>
                                    <p:anim calcmode="lin" valueType="num">
                                      <p:cBhvr additive="base">
                                        <p:cTn id="134" dur="500" fill="hold"/>
                                        <p:tgtEl>
                                          <p:spTgt spid="11"/>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59"/>
                                        </p:tgtEl>
                                        <p:attrNameLst>
                                          <p:attrName>style.visibility</p:attrName>
                                        </p:attrNameLst>
                                      </p:cBhvr>
                                      <p:to>
                                        <p:strVal val="visible"/>
                                      </p:to>
                                    </p:set>
                                    <p:anim calcmode="lin" valueType="num">
                                      <p:cBhvr additive="base">
                                        <p:cTn id="137" dur="500" fill="hold"/>
                                        <p:tgtEl>
                                          <p:spTgt spid="59"/>
                                        </p:tgtEl>
                                        <p:attrNameLst>
                                          <p:attrName>ppt_x</p:attrName>
                                        </p:attrNameLst>
                                      </p:cBhvr>
                                      <p:tavLst>
                                        <p:tav tm="0">
                                          <p:val>
                                            <p:strVal val="#ppt_x"/>
                                          </p:val>
                                        </p:tav>
                                        <p:tav tm="100000">
                                          <p:val>
                                            <p:strVal val="#ppt_x"/>
                                          </p:val>
                                        </p:tav>
                                      </p:tavLst>
                                    </p:anim>
                                    <p:anim calcmode="lin" valueType="num">
                                      <p:cBhvr additive="base">
                                        <p:cTn id="138" dur="500" fill="hold"/>
                                        <p:tgtEl>
                                          <p:spTgt spid="59"/>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2"/>
                                        </p:tgtEl>
                                        <p:attrNameLst>
                                          <p:attrName>style.visibility</p:attrName>
                                        </p:attrNameLst>
                                      </p:cBhvr>
                                      <p:to>
                                        <p:strVal val="visible"/>
                                      </p:to>
                                    </p:set>
                                    <p:anim calcmode="lin" valueType="num">
                                      <p:cBhvr additive="base">
                                        <p:cTn id="141" dur="500" fill="hold"/>
                                        <p:tgtEl>
                                          <p:spTgt spid="2"/>
                                        </p:tgtEl>
                                        <p:attrNameLst>
                                          <p:attrName>ppt_x</p:attrName>
                                        </p:attrNameLst>
                                      </p:cBhvr>
                                      <p:tavLst>
                                        <p:tav tm="0">
                                          <p:val>
                                            <p:strVal val="#ppt_x"/>
                                          </p:val>
                                        </p:tav>
                                        <p:tav tm="100000">
                                          <p:val>
                                            <p:strVal val="#ppt_x"/>
                                          </p:val>
                                        </p:tav>
                                      </p:tavLst>
                                    </p:anim>
                                    <p:anim calcmode="lin" valueType="num">
                                      <p:cBhvr additive="base">
                                        <p:cTn id="142" dur="500" fill="hold"/>
                                        <p:tgtEl>
                                          <p:spTgt spid="2"/>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10"/>
                                        </p:tgtEl>
                                        <p:attrNameLst>
                                          <p:attrName>style.visibility</p:attrName>
                                        </p:attrNameLst>
                                      </p:cBhvr>
                                      <p:to>
                                        <p:strVal val="visible"/>
                                      </p:to>
                                    </p:set>
                                    <p:anim calcmode="lin" valueType="num">
                                      <p:cBhvr additive="base">
                                        <p:cTn id="145" dur="500" fill="hold"/>
                                        <p:tgtEl>
                                          <p:spTgt spid="10"/>
                                        </p:tgtEl>
                                        <p:attrNameLst>
                                          <p:attrName>ppt_x</p:attrName>
                                        </p:attrNameLst>
                                      </p:cBhvr>
                                      <p:tavLst>
                                        <p:tav tm="0">
                                          <p:val>
                                            <p:strVal val="#ppt_x"/>
                                          </p:val>
                                        </p:tav>
                                        <p:tav tm="100000">
                                          <p:val>
                                            <p:strVal val="#ppt_x"/>
                                          </p:val>
                                        </p:tav>
                                      </p:tavLst>
                                    </p:anim>
                                    <p:anim calcmode="lin" valueType="num">
                                      <p:cBhvr additive="base">
                                        <p:cTn id="1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35"/>
                                        </p:tgtEl>
                                        <p:attrNameLst>
                                          <p:attrName>style.visibility</p:attrName>
                                        </p:attrNameLst>
                                      </p:cBhvr>
                                      <p:to>
                                        <p:strVal val="visible"/>
                                      </p:to>
                                    </p:set>
                                    <p:anim calcmode="lin" valueType="num">
                                      <p:cBhvr additive="base">
                                        <p:cTn id="151" dur="500" fill="hold"/>
                                        <p:tgtEl>
                                          <p:spTgt spid="35"/>
                                        </p:tgtEl>
                                        <p:attrNameLst>
                                          <p:attrName>ppt_x</p:attrName>
                                        </p:attrNameLst>
                                      </p:cBhvr>
                                      <p:tavLst>
                                        <p:tav tm="0">
                                          <p:val>
                                            <p:strVal val="#ppt_x"/>
                                          </p:val>
                                        </p:tav>
                                        <p:tav tm="100000">
                                          <p:val>
                                            <p:strVal val="#ppt_x"/>
                                          </p:val>
                                        </p:tav>
                                      </p:tavLst>
                                    </p:anim>
                                    <p:anim calcmode="lin" valueType="num">
                                      <p:cBhvr additive="base">
                                        <p:cTn id="152" dur="500" fill="hold"/>
                                        <p:tgtEl>
                                          <p:spTgt spid="35"/>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36"/>
                                        </p:tgtEl>
                                        <p:attrNameLst>
                                          <p:attrName>style.visibility</p:attrName>
                                        </p:attrNameLst>
                                      </p:cBhvr>
                                      <p:to>
                                        <p:strVal val="visible"/>
                                      </p:to>
                                    </p:set>
                                    <p:anim calcmode="lin" valueType="num">
                                      <p:cBhvr additive="base">
                                        <p:cTn id="155" dur="500" fill="hold"/>
                                        <p:tgtEl>
                                          <p:spTgt spid="36"/>
                                        </p:tgtEl>
                                        <p:attrNameLst>
                                          <p:attrName>ppt_x</p:attrName>
                                        </p:attrNameLst>
                                      </p:cBhvr>
                                      <p:tavLst>
                                        <p:tav tm="0">
                                          <p:val>
                                            <p:strVal val="#ppt_x"/>
                                          </p:val>
                                        </p:tav>
                                        <p:tav tm="100000">
                                          <p:val>
                                            <p:strVal val="#ppt_x"/>
                                          </p:val>
                                        </p:tav>
                                      </p:tavLst>
                                    </p:anim>
                                    <p:anim calcmode="lin" valueType="num">
                                      <p:cBhvr additive="base">
                                        <p:cTn id="156" dur="500" fill="hold"/>
                                        <p:tgtEl>
                                          <p:spTgt spid="36"/>
                                        </p:tgtEl>
                                        <p:attrNameLst>
                                          <p:attrName>ppt_y</p:attrName>
                                        </p:attrNameLst>
                                      </p:cBhvr>
                                      <p:tavLst>
                                        <p:tav tm="0">
                                          <p:val>
                                            <p:strVal val="1+#ppt_h/2"/>
                                          </p:val>
                                        </p:tav>
                                        <p:tav tm="100000">
                                          <p:val>
                                            <p:strVal val="#ppt_y"/>
                                          </p:val>
                                        </p:tav>
                                      </p:tavLst>
                                    </p:anim>
                                  </p:childTnLst>
                                </p:cTn>
                              </p:par>
                              <p:par>
                                <p:cTn id="157" presetID="2" presetClass="entr" presetSubtype="4" fill="hold" nodeType="withEffect">
                                  <p:stCondLst>
                                    <p:cond delay="0"/>
                                  </p:stCondLst>
                                  <p:childTnLst>
                                    <p:set>
                                      <p:cBhvr>
                                        <p:cTn id="158" dur="1" fill="hold">
                                          <p:stCondLst>
                                            <p:cond delay="0"/>
                                          </p:stCondLst>
                                        </p:cTn>
                                        <p:tgtEl>
                                          <p:spTgt spid="32"/>
                                        </p:tgtEl>
                                        <p:attrNameLst>
                                          <p:attrName>style.visibility</p:attrName>
                                        </p:attrNameLst>
                                      </p:cBhvr>
                                      <p:to>
                                        <p:strVal val="visible"/>
                                      </p:to>
                                    </p:set>
                                    <p:anim calcmode="lin" valueType="num">
                                      <p:cBhvr additive="base">
                                        <p:cTn id="159" dur="500" fill="hold"/>
                                        <p:tgtEl>
                                          <p:spTgt spid="32"/>
                                        </p:tgtEl>
                                        <p:attrNameLst>
                                          <p:attrName>ppt_x</p:attrName>
                                        </p:attrNameLst>
                                      </p:cBhvr>
                                      <p:tavLst>
                                        <p:tav tm="0">
                                          <p:val>
                                            <p:strVal val="#ppt_x"/>
                                          </p:val>
                                        </p:tav>
                                        <p:tav tm="100000">
                                          <p:val>
                                            <p:strVal val="#ppt_x"/>
                                          </p:val>
                                        </p:tav>
                                      </p:tavLst>
                                    </p:anim>
                                    <p:anim calcmode="lin" valueType="num">
                                      <p:cBhvr additive="base">
                                        <p:cTn id="160" dur="500" fill="hold"/>
                                        <p:tgtEl>
                                          <p:spTgt spid="32"/>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3"/>
                                        </p:tgtEl>
                                        <p:attrNameLst>
                                          <p:attrName>style.visibility</p:attrName>
                                        </p:attrNameLst>
                                      </p:cBhvr>
                                      <p:to>
                                        <p:strVal val="visible"/>
                                      </p:to>
                                    </p:set>
                                    <p:anim calcmode="lin" valueType="num">
                                      <p:cBhvr additive="base">
                                        <p:cTn id="163" dur="500" fill="hold"/>
                                        <p:tgtEl>
                                          <p:spTgt spid="33"/>
                                        </p:tgtEl>
                                        <p:attrNameLst>
                                          <p:attrName>ppt_x</p:attrName>
                                        </p:attrNameLst>
                                      </p:cBhvr>
                                      <p:tavLst>
                                        <p:tav tm="0">
                                          <p:val>
                                            <p:strVal val="#ppt_x"/>
                                          </p:val>
                                        </p:tav>
                                        <p:tav tm="100000">
                                          <p:val>
                                            <p:strVal val="#ppt_x"/>
                                          </p:val>
                                        </p:tav>
                                      </p:tavLst>
                                    </p:anim>
                                    <p:anim calcmode="lin" valueType="num">
                                      <p:cBhvr additive="base">
                                        <p:cTn id="164" dur="500" fill="hold"/>
                                        <p:tgtEl>
                                          <p:spTgt spid="33"/>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30"/>
                                        </p:tgtEl>
                                        <p:attrNameLst>
                                          <p:attrName>style.visibility</p:attrName>
                                        </p:attrNameLst>
                                      </p:cBhvr>
                                      <p:to>
                                        <p:strVal val="visible"/>
                                      </p:to>
                                    </p:set>
                                    <p:anim calcmode="lin" valueType="num">
                                      <p:cBhvr additive="base">
                                        <p:cTn id="167" dur="500" fill="hold"/>
                                        <p:tgtEl>
                                          <p:spTgt spid="30"/>
                                        </p:tgtEl>
                                        <p:attrNameLst>
                                          <p:attrName>ppt_x</p:attrName>
                                        </p:attrNameLst>
                                      </p:cBhvr>
                                      <p:tavLst>
                                        <p:tav tm="0">
                                          <p:val>
                                            <p:strVal val="#ppt_x"/>
                                          </p:val>
                                        </p:tav>
                                        <p:tav tm="100000">
                                          <p:val>
                                            <p:strVal val="#ppt_x"/>
                                          </p:val>
                                        </p:tav>
                                      </p:tavLst>
                                    </p:anim>
                                    <p:anim calcmode="lin" valueType="num">
                                      <p:cBhvr additive="base">
                                        <p:cTn id="168" dur="500" fill="hold"/>
                                        <p:tgtEl>
                                          <p:spTgt spid="30"/>
                                        </p:tgtEl>
                                        <p:attrNameLst>
                                          <p:attrName>ppt_y</p:attrName>
                                        </p:attrNameLst>
                                      </p:cBhvr>
                                      <p:tavLst>
                                        <p:tav tm="0">
                                          <p:val>
                                            <p:strVal val="1+#ppt_h/2"/>
                                          </p:val>
                                        </p:tav>
                                        <p:tav tm="100000">
                                          <p:val>
                                            <p:strVal val="#ppt_y"/>
                                          </p:val>
                                        </p:tav>
                                      </p:tavLst>
                                    </p:anim>
                                  </p:childTnLst>
                                </p:cTn>
                              </p:par>
                              <p:par>
                                <p:cTn id="169" presetID="2" presetClass="entr" presetSubtype="4" fill="hold" nodeType="withEffect">
                                  <p:stCondLst>
                                    <p:cond delay="0"/>
                                  </p:stCondLst>
                                  <p:childTnLst>
                                    <p:set>
                                      <p:cBhvr>
                                        <p:cTn id="170" dur="1" fill="hold">
                                          <p:stCondLst>
                                            <p:cond delay="0"/>
                                          </p:stCondLst>
                                        </p:cTn>
                                        <p:tgtEl>
                                          <p:spTgt spid="37"/>
                                        </p:tgtEl>
                                        <p:attrNameLst>
                                          <p:attrName>style.visibility</p:attrName>
                                        </p:attrNameLst>
                                      </p:cBhvr>
                                      <p:to>
                                        <p:strVal val="visible"/>
                                      </p:to>
                                    </p:set>
                                    <p:anim calcmode="lin" valueType="num">
                                      <p:cBhvr additive="base">
                                        <p:cTn id="171" dur="500" fill="hold"/>
                                        <p:tgtEl>
                                          <p:spTgt spid="37"/>
                                        </p:tgtEl>
                                        <p:attrNameLst>
                                          <p:attrName>ppt_x</p:attrName>
                                        </p:attrNameLst>
                                      </p:cBhvr>
                                      <p:tavLst>
                                        <p:tav tm="0">
                                          <p:val>
                                            <p:strVal val="#ppt_x"/>
                                          </p:val>
                                        </p:tav>
                                        <p:tav tm="100000">
                                          <p:val>
                                            <p:strVal val="#ppt_x"/>
                                          </p:val>
                                        </p:tav>
                                      </p:tavLst>
                                    </p:anim>
                                    <p:anim calcmode="lin" valueType="num">
                                      <p:cBhvr additive="base">
                                        <p:cTn id="172" dur="500" fill="hold"/>
                                        <p:tgtEl>
                                          <p:spTgt spid="37"/>
                                        </p:tgtEl>
                                        <p:attrNameLst>
                                          <p:attrName>ppt_y</p:attrName>
                                        </p:attrNameLst>
                                      </p:cBhvr>
                                      <p:tavLst>
                                        <p:tav tm="0">
                                          <p:val>
                                            <p:strVal val="1+#ppt_h/2"/>
                                          </p:val>
                                        </p:tav>
                                        <p:tav tm="100000">
                                          <p:val>
                                            <p:strVal val="#ppt_y"/>
                                          </p:val>
                                        </p:tav>
                                      </p:tavLst>
                                    </p:anim>
                                  </p:childTnLst>
                                </p:cTn>
                              </p:par>
                              <p:par>
                                <p:cTn id="173" presetID="2" presetClass="entr" presetSubtype="4"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anim calcmode="lin" valueType="num">
                                      <p:cBhvr additive="base">
                                        <p:cTn id="175" dur="500" fill="hold"/>
                                        <p:tgtEl>
                                          <p:spTgt spid="38"/>
                                        </p:tgtEl>
                                        <p:attrNameLst>
                                          <p:attrName>ppt_x</p:attrName>
                                        </p:attrNameLst>
                                      </p:cBhvr>
                                      <p:tavLst>
                                        <p:tav tm="0">
                                          <p:val>
                                            <p:strVal val="#ppt_x"/>
                                          </p:val>
                                        </p:tav>
                                        <p:tav tm="100000">
                                          <p:val>
                                            <p:strVal val="#ppt_x"/>
                                          </p:val>
                                        </p:tav>
                                      </p:tavLst>
                                    </p:anim>
                                    <p:anim calcmode="lin" valueType="num">
                                      <p:cBhvr additive="base">
                                        <p:cTn id="17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71"/>
                                        </p:tgtEl>
                                        <p:attrNameLst>
                                          <p:attrName>style.visibility</p:attrName>
                                        </p:attrNameLst>
                                      </p:cBhvr>
                                      <p:to>
                                        <p:strVal val="visible"/>
                                      </p:to>
                                    </p:set>
                                    <p:anim calcmode="lin" valueType="num">
                                      <p:cBhvr additive="base">
                                        <p:cTn id="181" dur="500" fill="hold"/>
                                        <p:tgtEl>
                                          <p:spTgt spid="71"/>
                                        </p:tgtEl>
                                        <p:attrNameLst>
                                          <p:attrName>ppt_x</p:attrName>
                                        </p:attrNameLst>
                                      </p:cBhvr>
                                      <p:tavLst>
                                        <p:tav tm="0">
                                          <p:val>
                                            <p:strVal val="#ppt_x"/>
                                          </p:val>
                                        </p:tav>
                                        <p:tav tm="100000">
                                          <p:val>
                                            <p:strVal val="#ppt_x"/>
                                          </p:val>
                                        </p:tav>
                                      </p:tavLst>
                                    </p:anim>
                                    <p:anim calcmode="lin" valueType="num">
                                      <p:cBhvr additive="base">
                                        <p:cTn id="182" dur="500" fill="hold"/>
                                        <p:tgtEl>
                                          <p:spTgt spid="71"/>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70"/>
                                        </p:tgtEl>
                                        <p:attrNameLst>
                                          <p:attrName>style.visibility</p:attrName>
                                        </p:attrNameLst>
                                      </p:cBhvr>
                                      <p:to>
                                        <p:strVal val="visible"/>
                                      </p:to>
                                    </p:set>
                                    <p:anim calcmode="lin" valueType="num">
                                      <p:cBhvr additive="base">
                                        <p:cTn id="185" dur="500" fill="hold"/>
                                        <p:tgtEl>
                                          <p:spTgt spid="70"/>
                                        </p:tgtEl>
                                        <p:attrNameLst>
                                          <p:attrName>ppt_x</p:attrName>
                                        </p:attrNameLst>
                                      </p:cBhvr>
                                      <p:tavLst>
                                        <p:tav tm="0">
                                          <p:val>
                                            <p:strVal val="#ppt_x"/>
                                          </p:val>
                                        </p:tav>
                                        <p:tav tm="100000">
                                          <p:val>
                                            <p:strVal val="#ppt_x"/>
                                          </p:val>
                                        </p:tav>
                                      </p:tavLst>
                                    </p:anim>
                                    <p:anim calcmode="lin" valueType="num">
                                      <p:cBhvr additive="base">
                                        <p:cTn id="186" dur="500" fill="hold"/>
                                        <p:tgtEl>
                                          <p:spTgt spid="70"/>
                                        </p:tgtEl>
                                        <p:attrNameLst>
                                          <p:attrName>ppt_y</p:attrName>
                                        </p:attrNameLst>
                                      </p:cBhvr>
                                      <p:tavLst>
                                        <p:tav tm="0">
                                          <p:val>
                                            <p:strVal val="1+#ppt_h/2"/>
                                          </p:val>
                                        </p:tav>
                                        <p:tav tm="100000">
                                          <p:val>
                                            <p:strVal val="#ppt_y"/>
                                          </p:val>
                                        </p:tav>
                                      </p:tavLst>
                                    </p:anim>
                                  </p:childTnLst>
                                </p:cTn>
                              </p:par>
                              <p:par>
                                <p:cTn id="187" presetID="2" presetClass="entr" presetSubtype="4" fill="hold" nodeType="withEffect">
                                  <p:stCondLst>
                                    <p:cond delay="0"/>
                                  </p:stCondLst>
                                  <p:childTnLst>
                                    <p:set>
                                      <p:cBhvr>
                                        <p:cTn id="188" dur="1" fill="hold">
                                          <p:stCondLst>
                                            <p:cond delay="0"/>
                                          </p:stCondLst>
                                        </p:cTn>
                                        <p:tgtEl>
                                          <p:spTgt spid="68"/>
                                        </p:tgtEl>
                                        <p:attrNameLst>
                                          <p:attrName>style.visibility</p:attrName>
                                        </p:attrNameLst>
                                      </p:cBhvr>
                                      <p:to>
                                        <p:strVal val="visible"/>
                                      </p:to>
                                    </p:set>
                                    <p:anim calcmode="lin" valueType="num">
                                      <p:cBhvr additive="base">
                                        <p:cTn id="189" dur="500" fill="hold"/>
                                        <p:tgtEl>
                                          <p:spTgt spid="68"/>
                                        </p:tgtEl>
                                        <p:attrNameLst>
                                          <p:attrName>ppt_x</p:attrName>
                                        </p:attrNameLst>
                                      </p:cBhvr>
                                      <p:tavLst>
                                        <p:tav tm="0">
                                          <p:val>
                                            <p:strVal val="#ppt_x"/>
                                          </p:val>
                                        </p:tav>
                                        <p:tav tm="100000">
                                          <p:val>
                                            <p:strVal val="#ppt_x"/>
                                          </p:val>
                                        </p:tav>
                                      </p:tavLst>
                                    </p:anim>
                                    <p:anim calcmode="lin" valueType="num">
                                      <p:cBhvr additive="base">
                                        <p:cTn id="190" dur="500" fill="hold"/>
                                        <p:tgtEl>
                                          <p:spTgt spid="68"/>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67"/>
                                        </p:tgtEl>
                                        <p:attrNameLst>
                                          <p:attrName>style.visibility</p:attrName>
                                        </p:attrNameLst>
                                      </p:cBhvr>
                                      <p:to>
                                        <p:strVal val="visible"/>
                                      </p:to>
                                    </p:set>
                                    <p:anim calcmode="lin" valueType="num">
                                      <p:cBhvr additive="base">
                                        <p:cTn id="193" dur="500" fill="hold"/>
                                        <p:tgtEl>
                                          <p:spTgt spid="67"/>
                                        </p:tgtEl>
                                        <p:attrNameLst>
                                          <p:attrName>ppt_x</p:attrName>
                                        </p:attrNameLst>
                                      </p:cBhvr>
                                      <p:tavLst>
                                        <p:tav tm="0">
                                          <p:val>
                                            <p:strVal val="#ppt_x"/>
                                          </p:val>
                                        </p:tav>
                                        <p:tav tm="100000">
                                          <p:val>
                                            <p:strVal val="#ppt_x"/>
                                          </p:val>
                                        </p:tav>
                                      </p:tavLst>
                                    </p:anim>
                                    <p:anim calcmode="lin" valueType="num">
                                      <p:cBhvr additive="base">
                                        <p:cTn id="194" dur="500" fill="hold"/>
                                        <p:tgtEl>
                                          <p:spTgt spid="67"/>
                                        </p:tgtEl>
                                        <p:attrNameLst>
                                          <p:attrName>ppt_y</p:attrName>
                                        </p:attrNameLst>
                                      </p:cBhvr>
                                      <p:tavLst>
                                        <p:tav tm="0">
                                          <p:val>
                                            <p:strVal val="1+#ppt_h/2"/>
                                          </p:val>
                                        </p:tav>
                                        <p:tav tm="100000">
                                          <p:val>
                                            <p:strVal val="#ppt_y"/>
                                          </p:val>
                                        </p:tav>
                                      </p:tavLst>
                                    </p:anim>
                                  </p:childTnLst>
                                </p:cTn>
                              </p:par>
                              <p:par>
                                <p:cTn id="195" presetID="2" presetClass="entr" presetSubtype="4" fill="hold" nodeType="withEffect">
                                  <p:stCondLst>
                                    <p:cond delay="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500" fill="hold"/>
                                        <p:tgtEl>
                                          <p:spTgt spid="72"/>
                                        </p:tgtEl>
                                        <p:attrNameLst>
                                          <p:attrName>ppt_x</p:attrName>
                                        </p:attrNameLst>
                                      </p:cBhvr>
                                      <p:tavLst>
                                        <p:tav tm="0">
                                          <p:val>
                                            <p:strVal val="#ppt_x"/>
                                          </p:val>
                                        </p:tav>
                                        <p:tav tm="100000">
                                          <p:val>
                                            <p:strVal val="#ppt_x"/>
                                          </p:val>
                                        </p:tav>
                                      </p:tavLst>
                                    </p:anim>
                                    <p:anim calcmode="lin" valueType="num">
                                      <p:cBhvr additive="base">
                                        <p:cTn id="198" dur="500" fill="hold"/>
                                        <p:tgtEl>
                                          <p:spTgt spid="72"/>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73"/>
                                        </p:tgtEl>
                                        <p:attrNameLst>
                                          <p:attrName>style.visibility</p:attrName>
                                        </p:attrNameLst>
                                      </p:cBhvr>
                                      <p:to>
                                        <p:strVal val="visible"/>
                                      </p:to>
                                    </p:set>
                                    <p:anim calcmode="lin" valueType="num">
                                      <p:cBhvr additive="base">
                                        <p:cTn id="201" dur="500" fill="hold"/>
                                        <p:tgtEl>
                                          <p:spTgt spid="73"/>
                                        </p:tgtEl>
                                        <p:attrNameLst>
                                          <p:attrName>ppt_x</p:attrName>
                                        </p:attrNameLst>
                                      </p:cBhvr>
                                      <p:tavLst>
                                        <p:tav tm="0">
                                          <p:val>
                                            <p:strVal val="#ppt_x"/>
                                          </p:val>
                                        </p:tav>
                                        <p:tav tm="100000">
                                          <p:val>
                                            <p:strVal val="#ppt_x"/>
                                          </p:val>
                                        </p:tav>
                                      </p:tavLst>
                                    </p:anim>
                                    <p:anim calcmode="lin" valueType="num">
                                      <p:cBhvr additive="base">
                                        <p:cTn id="202"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2" presetClass="entr" presetSubtype="4" fill="hold" grpId="0" nodeType="clickEffect">
                                  <p:stCondLst>
                                    <p:cond delay="0"/>
                                  </p:stCondLst>
                                  <p:childTnLst>
                                    <p:set>
                                      <p:cBhvr>
                                        <p:cTn id="206" dur="1" fill="hold">
                                          <p:stCondLst>
                                            <p:cond delay="0"/>
                                          </p:stCondLst>
                                        </p:cTn>
                                        <p:tgtEl>
                                          <p:spTgt spid="8"/>
                                        </p:tgtEl>
                                        <p:attrNameLst>
                                          <p:attrName>style.visibility</p:attrName>
                                        </p:attrNameLst>
                                      </p:cBhvr>
                                      <p:to>
                                        <p:strVal val="visible"/>
                                      </p:to>
                                    </p:set>
                                    <p:anim calcmode="lin" valueType="num">
                                      <p:cBhvr additive="base">
                                        <p:cTn id="207" dur="500" fill="hold"/>
                                        <p:tgtEl>
                                          <p:spTgt spid="8"/>
                                        </p:tgtEl>
                                        <p:attrNameLst>
                                          <p:attrName>ppt_x</p:attrName>
                                        </p:attrNameLst>
                                      </p:cBhvr>
                                      <p:tavLst>
                                        <p:tav tm="0">
                                          <p:val>
                                            <p:strVal val="#ppt_x"/>
                                          </p:val>
                                        </p:tav>
                                        <p:tav tm="100000">
                                          <p:val>
                                            <p:strVal val="#ppt_x"/>
                                          </p:val>
                                        </p:tav>
                                      </p:tavLst>
                                    </p:anim>
                                    <p:anim calcmode="lin" valueType="num">
                                      <p:cBhvr additive="base">
                                        <p:cTn id="208" dur="500" fill="hold"/>
                                        <p:tgtEl>
                                          <p:spTgt spid="8"/>
                                        </p:tgtEl>
                                        <p:attrNameLst>
                                          <p:attrName>ppt_y</p:attrName>
                                        </p:attrNameLst>
                                      </p:cBhvr>
                                      <p:tavLst>
                                        <p:tav tm="0">
                                          <p:val>
                                            <p:strVal val="1+#ppt_h/2"/>
                                          </p:val>
                                        </p:tav>
                                        <p:tav tm="100000">
                                          <p:val>
                                            <p:strVal val="#ppt_y"/>
                                          </p:val>
                                        </p:tav>
                                      </p:tavLst>
                                    </p:anim>
                                  </p:childTnLst>
                                </p:cTn>
                              </p:par>
                              <p:par>
                                <p:cTn id="209" presetID="2" presetClass="entr" presetSubtype="4" fill="hold" nodeType="withEffect">
                                  <p:stCondLst>
                                    <p:cond delay="0"/>
                                  </p:stCondLst>
                                  <p:childTnLst>
                                    <p:set>
                                      <p:cBhvr>
                                        <p:cTn id="210" dur="1" fill="hold">
                                          <p:stCondLst>
                                            <p:cond delay="0"/>
                                          </p:stCondLst>
                                        </p:cTn>
                                        <p:tgtEl>
                                          <p:spTgt spid="12"/>
                                        </p:tgtEl>
                                        <p:attrNameLst>
                                          <p:attrName>style.visibility</p:attrName>
                                        </p:attrNameLst>
                                      </p:cBhvr>
                                      <p:to>
                                        <p:strVal val="visible"/>
                                      </p:to>
                                    </p:set>
                                    <p:anim calcmode="lin" valueType="num">
                                      <p:cBhvr additive="base">
                                        <p:cTn id="211" dur="500" fill="hold"/>
                                        <p:tgtEl>
                                          <p:spTgt spid="12"/>
                                        </p:tgtEl>
                                        <p:attrNameLst>
                                          <p:attrName>ppt_x</p:attrName>
                                        </p:attrNameLst>
                                      </p:cBhvr>
                                      <p:tavLst>
                                        <p:tav tm="0">
                                          <p:val>
                                            <p:strVal val="#ppt_x"/>
                                          </p:val>
                                        </p:tav>
                                        <p:tav tm="100000">
                                          <p:val>
                                            <p:strVal val="#ppt_x"/>
                                          </p:val>
                                        </p:tav>
                                      </p:tavLst>
                                    </p:anim>
                                    <p:anim calcmode="lin" valueType="num">
                                      <p:cBhvr additive="base">
                                        <p:cTn id="2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P spid="31" grpId="0"/>
      <p:bldP spid="30" grpId="0" animBg="1"/>
      <p:bldP spid="33" grpId="0"/>
      <p:bldP spid="35" grpId="0"/>
      <p:bldP spid="36" grpId="0" animBg="1"/>
      <p:bldP spid="41" grpId="0"/>
      <p:bldP spid="42" grpId="0" animBg="1"/>
      <p:bldP spid="49" grpId="0" animBg="1"/>
      <p:bldP spid="51" grpId="0"/>
      <p:bldP spid="66" grpId="0"/>
      <p:bldP spid="71" grpId="0"/>
      <p:bldP spid="84" grpId="0"/>
      <p:bldP spid="85" grpId="0"/>
      <p:bldP spid="86" grpId="0"/>
      <p:bldP spid="87" grpId="0"/>
      <p:bldP spid="89" grpId="0" animBg="1"/>
      <p:bldP spid="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A021EB4D-F657-2A22-1724-7132498705FF}"/>
              </a:ext>
            </a:extLst>
          </p:cNvPr>
          <p:cNvSpPr txBox="1"/>
          <p:nvPr/>
        </p:nvSpPr>
        <p:spPr>
          <a:xfrm>
            <a:off x="2664320" y="2435977"/>
            <a:ext cx="4733026" cy="467436"/>
          </a:xfrm>
          <a:prstGeom prst="rect">
            <a:avLst/>
          </a:prstGeom>
          <a:solidFill>
            <a:srgbClr val="FFFF00"/>
          </a:solidFill>
        </p:spPr>
        <p:txBody>
          <a:bodyPr wrap="none" rtlCol="0">
            <a:spAutoFit/>
          </a:bodyPr>
          <a:lstStyle/>
          <a:p>
            <a:pPr algn="ctr">
              <a:lnSpc>
                <a:spcPts val="1400"/>
              </a:lnSpc>
            </a:pPr>
            <a:r>
              <a:rPr lang="sv-SE" sz="1400" b="1" dirty="0">
                <a:solidFill>
                  <a:srgbClr val="FF0000"/>
                </a:solidFill>
              </a:rPr>
              <a:t>Från </a:t>
            </a:r>
            <a:r>
              <a:rPr lang="sv-SE" sz="1400" b="1" i="1" dirty="0">
                <a:solidFill>
                  <a:srgbClr val="FF0000"/>
                </a:solidFill>
              </a:rPr>
              <a:t>medborgerliga</a:t>
            </a:r>
            <a:r>
              <a:rPr lang="sv-SE" sz="1400" b="1" dirty="0">
                <a:solidFill>
                  <a:srgbClr val="FF0000"/>
                </a:solidFill>
              </a:rPr>
              <a:t> (negativa) rättigheter (skydd mot något) </a:t>
            </a:r>
          </a:p>
          <a:p>
            <a:pPr algn="ctr">
              <a:lnSpc>
                <a:spcPts val="1400"/>
              </a:lnSpc>
            </a:pPr>
            <a:r>
              <a:rPr lang="sv-SE" sz="1400" b="1" dirty="0">
                <a:solidFill>
                  <a:srgbClr val="FF0000"/>
                </a:solidFill>
              </a:rPr>
              <a:t>till </a:t>
            </a:r>
            <a:r>
              <a:rPr lang="sv-SE" sz="1400" b="1" i="1" dirty="0">
                <a:solidFill>
                  <a:srgbClr val="FF0000"/>
                </a:solidFill>
              </a:rPr>
              <a:t>mänskliga</a:t>
            </a:r>
            <a:r>
              <a:rPr lang="sv-SE" sz="1400" b="1" dirty="0">
                <a:solidFill>
                  <a:srgbClr val="FF0000"/>
                </a:solidFill>
              </a:rPr>
              <a:t> (positiva) rättigheter (rätten till något) </a:t>
            </a:r>
            <a:r>
              <a:rPr lang="sv-SE" dirty="0">
                <a:solidFill>
                  <a:srgbClr val="FF0000"/>
                </a:solidFill>
              </a:rPr>
              <a:t> </a:t>
            </a:r>
            <a:endParaRPr lang="en-GB" dirty="0">
              <a:solidFill>
                <a:srgbClr val="FF0000"/>
              </a:solidFill>
            </a:endParaRPr>
          </a:p>
        </p:txBody>
      </p:sp>
      <p:sp>
        <p:nvSpPr>
          <p:cNvPr id="8" name="Stjärna: 5 punkter 7">
            <a:extLst>
              <a:ext uri="{FF2B5EF4-FFF2-40B4-BE49-F238E27FC236}">
                <a16:creationId xmlns:a16="http://schemas.microsoft.com/office/drawing/2014/main" id="{1F2E56D9-6A20-E2AE-56B4-229CECCFDB5C}"/>
              </a:ext>
            </a:extLst>
          </p:cNvPr>
          <p:cNvSpPr/>
          <p:nvPr/>
        </p:nvSpPr>
        <p:spPr>
          <a:xfrm>
            <a:off x="164261" y="482905"/>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5E21936B-459F-A115-F775-77D2AAEFD78E}"/>
              </a:ext>
            </a:extLst>
          </p:cNvPr>
          <p:cNvSpPr txBox="1"/>
          <p:nvPr/>
        </p:nvSpPr>
        <p:spPr>
          <a:xfrm>
            <a:off x="450783" y="755439"/>
            <a:ext cx="460334" cy="369332"/>
          </a:xfrm>
          <a:prstGeom prst="rect">
            <a:avLst/>
          </a:prstGeom>
          <a:noFill/>
          <a:ln w="38100">
            <a:noFill/>
          </a:ln>
        </p:spPr>
        <p:txBody>
          <a:bodyPr wrap="square" rtlCol="0">
            <a:spAutoFit/>
          </a:bodyPr>
          <a:lstStyle/>
          <a:p>
            <a:r>
              <a:rPr lang="sv-SE" b="1" dirty="0"/>
              <a:t>4</a:t>
            </a:r>
          </a:p>
        </p:txBody>
      </p:sp>
      <p:sp>
        <p:nvSpPr>
          <p:cNvPr id="10" name="textruta 9">
            <a:extLst>
              <a:ext uri="{FF2B5EF4-FFF2-40B4-BE49-F238E27FC236}">
                <a16:creationId xmlns:a16="http://schemas.microsoft.com/office/drawing/2014/main" id="{0E55D155-1137-EB64-F30C-3B0704359F13}"/>
              </a:ext>
            </a:extLst>
          </p:cNvPr>
          <p:cNvSpPr txBox="1"/>
          <p:nvPr/>
        </p:nvSpPr>
        <p:spPr>
          <a:xfrm>
            <a:off x="1147101" y="237720"/>
            <a:ext cx="1383712" cy="605294"/>
          </a:xfrm>
          <a:prstGeom prst="rect">
            <a:avLst/>
          </a:prstGeom>
          <a:solidFill>
            <a:srgbClr val="FFFF00"/>
          </a:solidFill>
        </p:spPr>
        <p:txBody>
          <a:bodyPr wrap="none" rtlCol="0">
            <a:spAutoFit/>
          </a:bodyPr>
          <a:lstStyle/>
          <a:p>
            <a:pPr algn="ctr">
              <a:lnSpc>
                <a:spcPts val="2000"/>
              </a:lnSpc>
            </a:pPr>
            <a:r>
              <a:rPr lang="sv-SE" sz="2400" b="1" dirty="0">
                <a:solidFill>
                  <a:srgbClr val="FF0000"/>
                </a:solidFill>
                <a:latin typeface="Monotype Corsiva" panose="03010101010201010101" pitchFamily="66" charset="0"/>
              </a:rPr>
              <a:t>Synvända</a:t>
            </a:r>
          </a:p>
          <a:p>
            <a:pPr algn="ctr">
              <a:lnSpc>
                <a:spcPts val="2000"/>
              </a:lnSpc>
            </a:pPr>
            <a:r>
              <a:rPr lang="sv-SE" sz="1600" b="1" dirty="0">
                <a:solidFill>
                  <a:srgbClr val="FF0000"/>
                </a:solidFill>
                <a:latin typeface="Monotype Corsiva" panose="03010101010201010101" pitchFamily="66" charset="0"/>
              </a:rPr>
              <a:t>Samhällsbyggare</a:t>
            </a:r>
          </a:p>
        </p:txBody>
      </p:sp>
      <p:sp>
        <p:nvSpPr>
          <p:cNvPr id="11" name="textruta 10">
            <a:extLst>
              <a:ext uri="{FF2B5EF4-FFF2-40B4-BE49-F238E27FC236}">
                <a16:creationId xmlns:a16="http://schemas.microsoft.com/office/drawing/2014/main" id="{834E932D-65D0-EA8A-B7FE-B13A2961AA42}"/>
              </a:ext>
            </a:extLst>
          </p:cNvPr>
          <p:cNvSpPr txBox="1"/>
          <p:nvPr/>
        </p:nvSpPr>
        <p:spPr>
          <a:xfrm>
            <a:off x="2664320" y="145452"/>
            <a:ext cx="4212179" cy="707886"/>
          </a:xfrm>
          <a:prstGeom prst="rect">
            <a:avLst/>
          </a:prstGeom>
          <a:noFill/>
        </p:spPr>
        <p:txBody>
          <a:bodyPr wrap="none" rtlCol="0">
            <a:spAutoFit/>
          </a:bodyPr>
          <a:lstStyle/>
          <a:p>
            <a:pPr algn="ctr"/>
            <a:r>
              <a:rPr lang="sv-SE" sz="2000" b="1" dirty="0"/>
              <a:t>Aktiva och medskapande medborgare</a:t>
            </a:r>
          </a:p>
          <a:p>
            <a:pPr algn="ctr"/>
            <a:r>
              <a:rPr lang="sv-SE" sz="2000" b="1" dirty="0"/>
              <a:t> – en fråga om mänskliga rättigheter</a:t>
            </a:r>
            <a:endParaRPr lang="en-GB" sz="2000" b="1" dirty="0"/>
          </a:p>
        </p:txBody>
      </p:sp>
      <p:pic>
        <p:nvPicPr>
          <p:cNvPr id="12" name="Bildobjekt 11">
            <a:extLst>
              <a:ext uri="{FF2B5EF4-FFF2-40B4-BE49-F238E27FC236}">
                <a16:creationId xmlns:a16="http://schemas.microsoft.com/office/drawing/2014/main" id="{5BF4AA2A-1318-FB71-F8A5-89E46985C911}"/>
              </a:ext>
            </a:extLst>
          </p:cNvPr>
          <p:cNvPicPr>
            <a:picLocks noChangeAspect="1"/>
          </p:cNvPicPr>
          <p:nvPr/>
        </p:nvPicPr>
        <p:blipFill>
          <a:blip r:embed="rId2"/>
          <a:stretch>
            <a:fillRect/>
          </a:stretch>
        </p:blipFill>
        <p:spPr>
          <a:xfrm>
            <a:off x="8834560" y="232353"/>
            <a:ext cx="2829434" cy="1561075"/>
          </a:xfrm>
          <a:prstGeom prst="rect">
            <a:avLst/>
          </a:prstGeom>
        </p:spPr>
      </p:pic>
      <p:sp>
        <p:nvSpPr>
          <p:cNvPr id="13" name="textruta 12">
            <a:extLst>
              <a:ext uri="{FF2B5EF4-FFF2-40B4-BE49-F238E27FC236}">
                <a16:creationId xmlns:a16="http://schemas.microsoft.com/office/drawing/2014/main" id="{98E460A7-EE3B-1B16-68D3-DEE8541D036C}"/>
              </a:ext>
            </a:extLst>
          </p:cNvPr>
          <p:cNvSpPr txBox="1"/>
          <p:nvPr/>
        </p:nvSpPr>
        <p:spPr>
          <a:xfrm>
            <a:off x="8860300" y="232353"/>
            <a:ext cx="2880917" cy="246221"/>
          </a:xfrm>
          <a:prstGeom prst="rect">
            <a:avLst/>
          </a:prstGeom>
          <a:noFill/>
        </p:spPr>
        <p:txBody>
          <a:bodyPr wrap="none" rtlCol="0">
            <a:spAutoFit/>
          </a:bodyPr>
          <a:lstStyle/>
          <a:p>
            <a:r>
              <a:rPr lang="en-GB" sz="1000" b="1" dirty="0">
                <a:solidFill>
                  <a:srgbClr val="FF0000"/>
                </a:solidFill>
              </a:rPr>
              <a:t>https://www.youtube.com/watch?v=gkUeLr0a84c</a:t>
            </a:r>
          </a:p>
        </p:txBody>
      </p:sp>
      <p:pic>
        <p:nvPicPr>
          <p:cNvPr id="14" name="Picture 2" descr="OND CIRKEL - OND CIRKEL added a new photo.">
            <a:extLst>
              <a:ext uri="{FF2B5EF4-FFF2-40B4-BE49-F238E27FC236}">
                <a16:creationId xmlns:a16="http://schemas.microsoft.com/office/drawing/2014/main" id="{621DCFC1-5FD8-2291-AEB7-DDC8BCC4F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0331" y="2818619"/>
            <a:ext cx="2680854" cy="2416004"/>
          </a:xfrm>
          <a:prstGeom prst="rect">
            <a:avLst/>
          </a:prstGeom>
          <a:noFill/>
          <a:extLst>
            <a:ext uri="{909E8E84-426E-40DD-AFC4-6F175D3DCCD1}">
              <a14:hiddenFill xmlns:a14="http://schemas.microsoft.com/office/drawing/2010/main">
                <a:solidFill>
                  <a:srgbClr val="FFFFFF"/>
                </a:solidFill>
              </a14:hiddenFill>
            </a:ext>
          </a:extLst>
        </p:spPr>
      </p:pic>
      <p:sp>
        <p:nvSpPr>
          <p:cNvPr id="15" name="textruta 14">
            <a:extLst>
              <a:ext uri="{FF2B5EF4-FFF2-40B4-BE49-F238E27FC236}">
                <a16:creationId xmlns:a16="http://schemas.microsoft.com/office/drawing/2014/main" id="{4BEA1583-96B5-F328-3141-BDA8C283E489}"/>
              </a:ext>
            </a:extLst>
          </p:cNvPr>
          <p:cNvSpPr txBox="1"/>
          <p:nvPr/>
        </p:nvSpPr>
        <p:spPr>
          <a:xfrm>
            <a:off x="9521978" y="3498159"/>
            <a:ext cx="1725152" cy="1169551"/>
          </a:xfrm>
          <a:prstGeom prst="rect">
            <a:avLst/>
          </a:prstGeom>
          <a:noFill/>
        </p:spPr>
        <p:txBody>
          <a:bodyPr wrap="none" rtlCol="0">
            <a:spAutoFit/>
          </a:bodyPr>
          <a:lstStyle/>
          <a:p>
            <a:pPr algn="ctr"/>
            <a:r>
              <a:rPr lang="sv-SE" sz="1000" b="1" dirty="0">
                <a:solidFill>
                  <a:srgbClr val="FF0000"/>
                </a:solidFill>
              </a:rPr>
              <a:t>”Länderna i syd finansierade </a:t>
            </a:r>
          </a:p>
          <a:p>
            <a:pPr algn="ctr"/>
            <a:r>
              <a:rPr lang="sv-SE" sz="1000" b="1" dirty="0">
                <a:solidFill>
                  <a:srgbClr val="FF0000"/>
                </a:solidFill>
              </a:rPr>
              <a:t>med sitt svett och blod</a:t>
            </a:r>
          </a:p>
          <a:p>
            <a:pPr algn="ctr"/>
            <a:r>
              <a:rPr lang="sv-SE" sz="1000" b="1" dirty="0">
                <a:solidFill>
                  <a:srgbClr val="FF0000"/>
                </a:solidFill>
              </a:rPr>
              <a:t>den rika världens </a:t>
            </a:r>
          </a:p>
          <a:p>
            <a:pPr algn="ctr"/>
            <a:r>
              <a:rPr lang="sv-SE" sz="1000" b="1" dirty="0">
                <a:solidFill>
                  <a:srgbClr val="FF0000"/>
                </a:solidFill>
              </a:rPr>
              <a:t>industriella revolutionen. </a:t>
            </a:r>
          </a:p>
          <a:p>
            <a:pPr algn="ctr"/>
            <a:r>
              <a:rPr lang="sv-SE" sz="1000" b="1" dirty="0">
                <a:solidFill>
                  <a:srgbClr val="FF0000"/>
                </a:solidFill>
              </a:rPr>
              <a:t>Nu får vi dessutom </a:t>
            </a:r>
          </a:p>
          <a:p>
            <a:pPr algn="ctr"/>
            <a:r>
              <a:rPr lang="sv-SE" sz="1000" b="1" dirty="0">
                <a:solidFill>
                  <a:srgbClr val="FF0000"/>
                </a:solidFill>
              </a:rPr>
              <a:t>bära kostnaderna </a:t>
            </a:r>
          </a:p>
          <a:p>
            <a:pPr algn="ctr"/>
            <a:r>
              <a:rPr lang="sv-SE" sz="1000" b="1" dirty="0">
                <a:solidFill>
                  <a:srgbClr val="FF0000"/>
                </a:solidFill>
              </a:rPr>
              <a:t>för dess klimateffekter.”</a:t>
            </a:r>
            <a:endParaRPr lang="en-GB" sz="1000" b="1" dirty="0">
              <a:solidFill>
                <a:srgbClr val="FF0000"/>
              </a:solidFill>
            </a:endParaRPr>
          </a:p>
        </p:txBody>
      </p:sp>
      <p:sp>
        <p:nvSpPr>
          <p:cNvPr id="16" name="textruta 15">
            <a:extLst>
              <a:ext uri="{FF2B5EF4-FFF2-40B4-BE49-F238E27FC236}">
                <a16:creationId xmlns:a16="http://schemas.microsoft.com/office/drawing/2014/main" id="{0B7160EC-44CC-BD53-B7F8-AAD09F60DEC3}"/>
              </a:ext>
            </a:extLst>
          </p:cNvPr>
          <p:cNvSpPr txBox="1"/>
          <p:nvPr/>
        </p:nvSpPr>
        <p:spPr>
          <a:xfrm>
            <a:off x="8860300" y="410492"/>
            <a:ext cx="2014396" cy="461665"/>
          </a:xfrm>
          <a:prstGeom prst="rect">
            <a:avLst/>
          </a:prstGeom>
          <a:noFill/>
        </p:spPr>
        <p:txBody>
          <a:bodyPr wrap="square">
            <a:spAutoFit/>
          </a:bodyPr>
          <a:lstStyle/>
          <a:p>
            <a:pPr algn="ctr"/>
            <a:r>
              <a:rPr lang="en-GB" sz="1200" b="1" i="0" dirty="0">
                <a:solidFill>
                  <a:schemeClr val="bg1">
                    <a:lumMod val="95000"/>
                  </a:schemeClr>
                </a:solidFill>
                <a:effectLst/>
                <a:latin typeface="YouTube Sans"/>
              </a:rPr>
              <a:t>Barbados </a:t>
            </a:r>
            <a:r>
              <a:rPr lang="en-GB" sz="1200" b="1" i="0" dirty="0" err="1">
                <a:solidFill>
                  <a:schemeClr val="bg1">
                    <a:lumMod val="95000"/>
                  </a:schemeClr>
                </a:solidFill>
                <a:effectLst/>
                <a:latin typeface="YouTube Sans"/>
              </a:rPr>
              <a:t>premiärminister</a:t>
            </a:r>
            <a:r>
              <a:rPr lang="en-GB" sz="1200" b="1" i="0" dirty="0">
                <a:solidFill>
                  <a:schemeClr val="bg1">
                    <a:lumMod val="95000"/>
                  </a:schemeClr>
                </a:solidFill>
                <a:effectLst/>
                <a:latin typeface="YouTube Sans"/>
              </a:rPr>
              <a:t> </a:t>
            </a:r>
          </a:p>
          <a:p>
            <a:pPr algn="ctr"/>
            <a:r>
              <a:rPr lang="en-GB" sz="1200" b="1" i="0" dirty="0">
                <a:solidFill>
                  <a:schemeClr val="bg1">
                    <a:lumMod val="95000"/>
                  </a:schemeClr>
                </a:solidFill>
                <a:effectLst/>
                <a:latin typeface="YouTube Sans"/>
              </a:rPr>
              <a:t>Mia </a:t>
            </a:r>
            <a:r>
              <a:rPr lang="en-GB" sz="1200" b="1" i="0" dirty="0" err="1">
                <a:solidFill>
                  <a:schemeClr val="bg1">
                    <a:lumMod val="95000"/>
                  </a:schemeClr>
                </a:solidFill>
                <a:effectLst/>
                <a:latin typeface="YouTube Sans"/>
              </a:rPr>
              <a:t>Mottley</a:t>
            </a:r>
            <a:endParaRPr lang="en-GB" sz="1200" b="1" i="0" dirty="0">
              <a:solidFill>
                <a:schemeClr val="bg1">
                  <a:lumMod val="95000"/>
                </a:schemeClr>
              </a:solidFill>
              <a:effectLst/>
              <a:latin typeface="YouTube Sans"/>
            </a:endParaRPr>
          </a:p>
        </p:txBody>
      </p:sp>
      <p:sp>
        <p:nvSpPr>
          <p:cNvPr id="17" name="textruta 16">
            <a:extLst>
              <a:ext uri="{FF2B5EF4-FFF2-40B4-BE49-F238E27FC236}">
                <a16:creationId xmlns:a16="http://schemas.microsoft.com/office/drawing/2014/main" id="{603AF9EA-7994-F201-B2A0-917B721746F1}"/>
              </a:ext>
            </a:extLst>
          </p:cNvPr>
          <p:cNvSpPr txBox="1"/>
          <p:nvPr/>
        </p:nvSpPr>
        <p:spPr>
          <a:xfrm>
            <a:off x="1413502" y="4280898"/>
            <a:ext cx="5773182" cy="1200329"/>
          </a:xfrm>
          <a:prstGeom prst="rect">
            <a:avLst/>
          </a:prstGeom>
          <a:noFill/>
        </p:spPr>
        <p:txBody>
          <a:bodyPr wrap="none" rtlCol="0">
            <a:spAutoFit/>
          </a:bodyPr>
          <a:lstStyle/>
          <a:p>
            <a:pPr algn="ctr"/>
            <a:r>
              <a:rPr lang="sv-SE" dirty="0"/>
              <a:t>Agenda 2030 – mål 16 – fredliga och inkluderade samhällen</a:t>
            </a:r>
          </a:p>
          <a:p>
            <a:pPr algn="ctr"/>
            <a:r>
              <a:rPr lang="sv-SE" sz="1400" b="1" dirty="0"/>
              <a:t>en diskursiv kamp om den tredje generationens rättigheter </a:t>
            </a:r>
          </a:p>
          <a:p>
            <a:pPr algn="ctr"/>
            <a:r>
              <a:rPr lang="sv-SE" sz="1400" b="1" dirty="0"/>
              <a:t>– ekonomiska, social och kulturella kollektiva rättigheter</a:t>
            </a:r>
          </a:p>
          <a:p>
            <a:pPr algn="ctr"/>
            <a:r>
              <a:rPr lang="sv-SE" sz="1200" b="1" dirty="0"/>
              <a:t>(inom de förutsättningar som råder inom varje land – </a:t>
            </a:r>
          </a:p>
          <a:p>
            <a:pPr algn="ctr"/>
            <a:r>
              <a:rPr lang="sv-SE" sz="1200" b="1" dirty="0"/>
              <a:t>ej tvingande men inte heller begränsande)</a:t>
            </a:r>
            <a:r>
              <a:rPr lang="sv-SE" sz="1400" b="1" dirty="0"/>
              <a:t> </a:t>
            </a:r>
            <a:endParaRPr lang="en-GB" sz="1400" b="1" dirty="0"/>
          </a:p>
        </p:txBody>
      </p:sp>
      <p:sp>
        <p:nvSpPr>
          <p:cNvPr id="18" name="textruta 17">
            <a:extLst>
              <a:ext uri="{FF2B5EF4-FFF2-40B4-BE49-F238E27FC236}">
                <a16:creationId xmlns:a16="http://schemas.microsoft.com/office/drawing/2014/main" id="{545C0E1F-8094-2D8E-4A72-E993EF62404C}"/>
              </a:ext>
            </a:extLst>
          </p:cNvPr>
          <p:cNvSpPr txBox="1"/>
          <p:nvPr/>
        </p:nvSpPr>
        <p:spPr>
          <a:xfrm>
            <a:off x="8899826" y="1815717"/>
            <a:ext cx="2680854" cy="1015663"/>
          </a:xfrm>
          <a:prstGeom prst="rect">
            <a:avLst/>
          </a:prstGeom>
          <a:noFill/>
        </p:spPr>
        <p:txBody>
          <a:bodyPr wrap="square" rtlCol="0">
            <a:spAutoFit/>
          </a:bodyPr>
          <a:lstStyle/>
          <a:p>
            <a:pPr algn="ctr"/>
            <a:r>
              <a:rPr lang="sv-SE" sz="1600" b="1" dirty="0"/>
              <a:t>Klimatflyktingar och fattigdomens onda cirklar</a:t>
            </a:r>
          </a:p>
          <a:p>
            <a:pPr algn="ctr"/>
            <a:r>
              <a:rPr lang="sv-SE" sz="1400" b="1" dirty="0"/>
              <a:t>Vikten av ekonomiska, sociala och kulturella rättigheter (ESK)</a:t>
            </a:r>
            <a:endParaRPr lang="en-GB" sz="1400" b="1" dirty="0"/>
          </a:p>
        </p:txBody>
      </p:sp>
      <p:pic>
        <p:nvPicPr>
          <p:cNvPr id="19" name="Picture 4" descr="Agenda 2030 | Mål 16 | Fredliga och inkluderande samhällen - Regeringen.se">
            <a:extLst>
              <a:ext uri="{FF2B5EF4-FFF2-40B4-BE49-F238E27FC236}">
                <a16:creationId xmlns:a16="http://schemas.microsoft.com/office/drawing/2014/main" id="{6F51D340-E485-0DCB-41D2-1AC957ED0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03" y="4711233"/>
            <a:ext cx="931920" cy="5188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ruta 19">
            <a:extLst>
              <a:ext uri="{FF2B5EF4-FFF2-40B4-BE49-F238E27FC236}">
                <a16:creationId xmlns:a16="http://schemas.microsoft.com/office/drawing/2014/main" id="{1B91C6C5-E159-7A9E-0877-525418F26C1A}"/>
              </a:ext>
            </a:extLst>
          </p:cNvPr>
          <p:cNvSpPr txBox="1"/>
          <p:nvPr/>
        </p:nvSpPr>
        <p:spPr>
          <a:xfrm>
            <a:off x="1935918" y="838105"/>
            <a:ext cx="5746445" cy="954107"/>
          </a:xfrm>
          <a:prstGeom prst="rect">
            <a:avLst/>
          </a:prstGeom>
          <a:noFill/>
        </p:spPr>
        <p:txBody>
          <a:bodyPr wrap="none" rtlCol="0">
            <a:spAutoFit/>
          </a:bodyPr>
          <a:lstStyle/>
          <a:p>
            <a:pPr algn="ctr"/>
            <a:r>
              <a:rPr lang="sv-SE" sz="1400" b="1" dirty="0"/>
              <a:t>FN:s allmänna förklaring om de mänskliga rättigheterna (1948)</a:t>
            </a:r>
          </a:p>
          <a:p>
            <a:pPr algn="ctr"/>
            <a:r>
              <a:rPr lang="sv-SE" sz="1400" b="1" dirty="0"/>
              <a:t>hör nationalstaterna och medborgarskapet till (ansvarsutkrävning)</a:t>
            </a:r>
          </a:p>
          <a:p>
            <a:pPr algn="ctr"/>
            <a:r>
              <a:rPr lang="sv-SE" sz="1400" b="1" dirty="0"/>
              <a:t>(avser främst medborgerliga och individuella politiska och civila rättigheter</a:t>
            </a:r>
          </a:p>
          <a:p>
            <a:pPr algn="ctr"/>
            <a:r>
              <a:rPr lang="sv-SE" sz="1200" b="1" dirty="0"/>
              <a:t>Den första generationens rättigheter</a:t>
            </a:r>
            <a:endParaRPr lang="en-GB" sz="1200" b="1" dirty="0"/>
          </a:p>
        </p:txBody>
      </p:sp>
      <p:sp>
        <p:nvSpPr>
          <p:cNvPr id="22" name="textruta 21">
            <a:extLst>
              <a:ext uri="{FF2B5EF4-FFF2-40B4-BE49-F238E27FC236}">
                <a16:creationId xmlns:a16="http://schemas.microsoft.com/office/drawing/2014/main" id="{DC2652EE-D5BF-7C9D-26AE-A061B1F76172}"/>
              </a:ext>
            </a:extLst>
          </p:cNvPr>
          <p:cNvSpPr txBox="1"/>
          <p:nvPr/>
        </p:nvSpPr>
        <p:spPr>
          <a:xfrm>
            <a:off x="2036732" y="1723021"/>
            <a:ext cx="5565883" cy="523220"/>
          </a:xfrm>
          <a:prstGeom prst="rect">
            <a:avLst/>
          </a:prstGeom>
          <a:noFill/>
        </p:spPr>
        <p:txBody>
          <a:bodyPr wrap="none" rtlCol="0">
            <a:spAutoFit/>
          </a:bodyPr>
          <a:lstStyle/>
          <a:p>
            <a:r>
              <a:rPr lang="sv-SE" sz="1400" b="1" i="1" dirty="0"/>
              <a:t>Kraven på mänskliga rättigheter finns (trots sitt ringa juridiska skydd) </a:t>
            </a:r>
          </a:p>
          <a:p>
            <a:r>
              <a:rPr lang="sv-SE" sz="1400" b="1" i="1" dirty="0"/>
              <a:t>därför att vi talar om dem och strävar efter dem (diskursiv förflyttning)!!</a:t>
            </a:r>
            <a:endParaRPr lang="en-GB" sz="1400" b="1" i="1" dirty="0"/>
          </a:p>
        </p:txBody>
      </p:sp>
      <p:pic>
        <p:nvPicPr>
          <p:cNvPr id="23" name="Bildobjekt 22">
            <a:extLst>
              <a:ext uri="{FF2B5EF4-FFF2-40B4-BE49-F238E27FC236}">
                <a16:creationId xmlns:a16="http://schemas.microsoft.com/office/drawing/2014/main" id="{59F2FE12-9ABD-C023-7201-A0CD02BE7E68}"/>
              </a:ext>
            </a:extLst>
          </p:cNvPr>
          <p:cNvPicPr>
            <a:picLocks noChangeAspect="1"/>
          </p:cNvPicPr>
          <p:nvPr/>
        </p:nvPicPr>
        <p:blipFill>
          <a:blip r:embed="rId5"/>
          <a:stretch>
            <a:fillRect/>
          </a:stretch>
        </p:blipFill>
        <p:spPr>
          <a:xfrm>
            <a:off x="6876499" y="186424"/>
            <a:ext cx="1512866" cy="707885"/>
          </a:xfrm>
          <a:prstGeom prst="rect">
            <a:avLst/>
          </a:prstGeom>
        </p:spPr>
      </p:pic>
      <p:sp>
        <p:nvSpPr>
          <p:cNvPr id="25" name="textruta 24">
            <a:extLst>
              <a:ext uri="{FF2B5EF4-FFF2-40B4-BE49-F238E27FC236}">
                <a16:creationId xmlns:a16="http://schemas.microsoft.com/office/drawing/2014/main" id="{B607FBB3-82E0-6947-6FAF-4C78C0CEC302}"/>
              </a:ext>
            </a:extLst>
          </p:cNvPr>
          <p:cNvSpPr txBox="1"/>
          <p:nvPr/>
        </p:nvSpPr>
        <p:spPr>
          <a:xfrm>
            <a:off x="1668565" y="3211790"/>
            <a:ext cx="6488123" cy="954107"/>
          </a:xfrm>
          <a:prstGeom prst="rect">
            <a:avLst/>
          </a:prstGeom>
          <a:solidFill>
            <a:srgbClr val="00B050"/>
          </a:solidFill>
        </p:spPr>
        <p:txBody>
          <a:bodyPr wrap="none" rtlCol="0">
            <a:spAutoFit/>
          </a:bodyPr>
          <a:lstStyle/>
          <a:p>
            <a:pPr algn="ctr"/>
            <a:r>
              <a:rPr lang="sv-SE" sz="1400" b="1" dirty="0">
                <a:solidFill>
                  <a:schemeClr val="bg1">
                    <a:lumMod val="95000"/>
                  </a:schemeClr>
                </a:solidFill>
              </a:rPr>
              <a:t>Vår tids Stora Samhällsomdaning där det lokala flätas ihop med det globala</a:t>
            </a:r>
          </a:p>
          <a:p>
            <a:pPr algn="ctr"/>
            <a:r>
              <a:rPr lang="sv-SE" sz="1400" b="1" dirty="0">
                <a:solidFill>
                  <a:schemeClr val="bg1">
                    <a:lumMod val="95000"/>
                  </a:schemeClr>
                </a:solidFill>
              </a:rPr>
              <a:t>och att människor blivit mer rörliga (lever i transit – nomadliknande tillstånd) </a:t>
            </a:r>
          </a:p>
          <a:p>
            <a:pPr algn="ctr"/>
            <a:r>
              <a:rPr lang="sv-SE" sz="1400" b="1" dirty="0">
                <a:solidFill>
                  <a:schemeClr val="bg1">
                    <a:lumMod val="95000"/>
                  </a:schemeClr>
                </a:solidFill>
              </a:rPr>
              <a:t>ställer krav på att vi förändrar synen på medborgare ”de som bor, arbetar, vistas </a:t>
            </a:r>
          </a:p>
          <a:p>
            <a:pPr algn="ctr"/>
            <a:r>
              <a:rPr lang="sv-SE" sz="1400" b="1" dirty="0">
                <a:solidFill>
                  <a:schemeClr val="bg1">
                    <a:lumMod val="95000"/>
                  </a:schemeClr>
                </a:solidFill>
              </a:rPr>
              <a:t>eller har andra långvariga relationer med platsen (oavsett juridisk status) (SKR 2015).</a:t>
            </a:r>
            <a:endParaRPr lang="en-GB" sz="1400" b="1" dirty="0">
              <a:solidFill>
                <a:schemeClr val="bg1">
                  <a:lumMod val="95000"/>
                </a:schemeClr>
              </a:solidFill>
            </a:endParaRPr>
          </a:p>
        </p:txBody>
      </p:sp>
      <p:pic>
        <p:nvPicPr>
          <p:cNvPr id="2" name="Picture 2" descr="Naturens rättigheter : att skapa fred med jorden (inbunden)">
            <a:extLst>
              <a:ext uri="{FF2B5EF4-FFF2-40B4-BE49-F238E27FC236}">
                <a16:creationId xmlns:a16="http://schemas.microsoft.com/office/drawing/2014/main" id="{9E0E445E-7F20-1587-9E6D-8F4F347ED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0912" y="4476422"/>
            <a:ext cx="931920" cy="131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9E4FC145-DEC3-23D7-6B3D-069ACA97C90A}"/>
              </a:ext>
            </a:extLst>
          </p:cNvPr>
          <p:cNvSpPr txBox="1"/>
          <p:nvPr/>
        </p:nvSpPr>
        <p:spPr>
          <a:xfrm>
            <a:off x="6933365" y="5904781"/>
            <a:ext cx="2207014" cy="710066"/>
          </a:xfrm>
          <a:prstGeom prst="rect">
            <a:avLst/>
          </a:prstGeom>
          <a:noFill/>
        </p:spPr>
        <p:txBody>
          <a:bodyPr wrap="none" rtlCol="0">
            <a:spAutoFit/>
          </a:bodyPr>
          <a:lstStyle/>
          <a:p>
            <a:pPr algn="ctr">
              <a:lnSpc>
                <a:spcPts val="1200"/>
              </a:lnSpc>
            </a:pPr>
            <a:r>
              <a:rPr lang="sv-SE" sz="1200" b="1" dirty="0"/>
              <a:t>Naturens rättigheter</a:t>
            </a:r>
          </a:p>
          <a:p>
            <a:pPr algn="ctr">
              <a:lnSpc>
                <a:spcPts val="1200"/>
              </a:lnSpc>
            </a:pPr>
            <a:r>
              <a:rPr lang="sv-SE" sz="1200" b="1" dirty="0"/>
              <a:t>skyddas genom ombud</a:t>
            </a:r>
          </a:p>
          <a:p>
            <a:pPr algn="ctr">
              <a:lnSpc>
                <a:spcPts val="1200"/>
              </a:lnSpc>
            </a:pPr>
            <a:r>
              <a:rPr lang="sv-SE" sz="1200" b="1" dirty="0"/>
              <a:t>Rättighetsbaserade, ömsesidiga</a:t>
            </a:r>
          </a:p>
          <a:p>
            <a:pPr algn="ctr">
              <a:lnSpc>
                <a:spcPts val="1200"/>
              </a:lnSpc>
            </a:pPr>
            <a:r>
              <a:rPr lang="sv-SE" sz="1200" b="1" dirty="0"/>
              <a:t>Och samverkande relationer</a:t>
            </a:r>
            <a:endParaRPr lang="en-GB" sz="1200" b="1" dirty="0"/>
          </a:p>
        </p:txBody>
      </p:sp>
      <p:sp>
        <p:nvSpPr>
          <p:cNvPr id="24" name="textruta 23">
            <a:extLst>
              <a:ext uri="{FF2B5EF4-FFF2-40B4-BE49-F238E27FC236}">
                <a16:creationId xmlns:a16="http://schemas.microsoft.com/office/drawing/2014/main" id="{859F0AF0-456C-E4AF-38FC-3F6DA46B2508}"/>
              </a:ext>
            </a:extLst>
          </p:cNvPr>
          <p:cNvSpPr txBox="1"/>
          <p:nvPr/>
        </p:nvSpPr>
        <p:spPr>
          <a:xfrm>
            <a:off x="2714209" y="5457193"/>
            <a:ext cx="2987863" cy="523220"/>
          </a:xfrm>
          <a:prstGeom prst="rect">
            <a:avLst/>
          </a:prstGeom>
          <a:noFill/>
        </p:spPr>
        <p:txBody>
          <a:bodyPr wrap="square">
            <a:spAutoFit/>
          </a:bodyPr>
          <a:lstStyle/>
          <a:p>
            <a:pPr algn="ctr"/>
            <a:r>
              <a:rPr lang="en-GB" sz="1400" b="1" dirty="0"/>
              <a:t>The Human Rights Guide to the SDG:s</a:t>
            </a:r>
          </a:p>
          <a:p>
            <a:pPr algn="ctr"/>
            <a:r>
              <a:rPr lang="en-GB" sz="1400" b="1" dirty="0">
                <a:hlinkClick r:id="rId7"/>
              </a:rPr>
              <a:t>https://sdg.humanrights.dk/</a:t>
            </a:r>
            <a:endParaRPr lang="en-GB" sz="1400" b="1" dirty="0"/>
          </a:p>
        </p:txBody>
      </p:sp>
      <p:pic>
        <p:nvPicPr>
          <p:cNvPr id="1026" name="Picture 2" descr="Hela människor i ett hållbart samhälle | Sensus">
            <a:extLst>
              <a:ext uri="{FF2B5EF4-FFF2-40B4-BE49-F238E27FC236}">
                <a16:creationId xmlns:a16="http://schemas.microsoft.com/office/drawing/2014/main" id="{EA86C918-8EB1-3BA0-8213-1CD3A92713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160" y="5332973"/>
            <a:ext cx="1383712" cy="68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ppt_x"/>
                                          </p:val>
                                        </p:tav>
                                        <p:tav tm="100000">
                                          <p:val>
                                            <p:strVal val="#ppt_x"/>
                                          </p:val>
                                        </p:tav>
                                      </p:tavLst>
                                    </p:anim>
                                    <p:anim calcmode="lin" valueType="num">
                                      <p:cBhvr additive="base">
                                        <p:cTn id="76" dur="500" fill="hold"/>
                                        <p:tgtEl>
                                          <p:spTgt spid="1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1026"/>
                                        </p:tgtEl>
                                        <p:attrNameLst>
                                          <p:attrName>style.visibility</p:attrName>
                                        </p:attrNameLst>
                                      </p:cBhvr>
                                      <p:to>
                                        <p:strVal val="visible"/>
                                      </p:to>
                                    </p:set>
                                    <p:anim calcmode="lin" valueType="num">
                                      <p:cBhvr additive="base">
                                        <p:cTn id="89" dur="500" fill="hold"/>
                                        <p:tgtEl>
                                          <p:spTgt spid="1026"/>
                                        </p:tgtEl>
                                        <p:attrNameLst>
                                          <p:attrName>ppt_x</p:attrName>
                                        </p:attrNameLst>
                                      </p:cBhvr>
                                      <p:tavLst>
                                        <p:tav tm="0">
                                          <p:val>
                                            <p:strVal val="#ppt_x"/>
                                          </p:val>
                                        </p:tav>
                                        <p:tav tm="100000">
                                          <p:val>
                                            <p:strVal val="#ppt_x"/>
                                          </p:val>
                                        </p:tav>
                                      </p:tavLst>
                                    </p:anim>
                                    <p:anim calcmode="lin" valueType="num">
                                      <p:cBhvr additive="base">
                                        <p:cTn id="9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anim calcmode="lin" valueType="num">
                                      <p:cBhvr additive="base">
                                        <p:cTn id="95" dur="500" fill="hold"/>
                                        <p:tgtEl>
                                          <p:spTgt spid="2"/>
                                        </p:tgtEl>
                                        <p:attrNameLst>
                                          <p:attrName>ppt_x</p:attrName>
                                        </p:attrNameLst>
                                      </p:cBhvr>
                                      <p:tavLst>
                                        <p:tav tm="0">
                                          <p:val>
                                            <p:strVal val="#ppt_x"/>
                                          </p:val>
                                        </p:tav>
                                        <p:tav tm="100000">
                                          <p:val>
                                            <p:strVal val="#ppt_x"/>
                                          </p:val>
                                        </p:tav>
                                      </p:tavLst>
                                    </p:anim>
                                    <p:anim calcmode="lin" valueType="num">
                                      <p:cBhvr additive="base">
                                        <p:cTn id="9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ppt_x"/>
                                          </p:val>
                                        </p:tav>
                                        <p:tav tm="100000">
                                          <p:val>
                                            <p:strVal val="#ppt_x"/>
                                          </p:val>
                                        </p:tav>
                                      </p:tavLst>
                                    </p:anim>
                                    <p:anim calcmode="lin" valueType="num">
                                      <p:cBhvr additive="base">
                                        <p:cTn id="10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11" grpId="0"/>
      <p:bldP spid="13" grpId="0"/>
      <p:bldP spid="15" grpId="0"/>
      <p:bldP spid="16" grpId="0"/>
      <p:bldP spid="17" grpId="0"/>
      <p:bldP spid="18" grpId="0"/>
      <p:bldP spid="20" grpId="0"/>
      <p:bldP spid="22" grpId="0"/>
      <p:bldP spid="25" grpId="0" animBg="1"/>
      <p:bldP spid="4"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ed mätning slipper man famla i mörkret - Byggherrarna">
            <a:extLst>
              <a:ext uri="{FF2B5EF4-FFF2-40B4-BE49-F238E27FC236}">
                <a16:creationId xmlns:a16="http://schemas.microsoft.com/office/drawing/2014/main" id="{D20CE2A3-8C6F-43FE-9049-816AB3DF0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37" r="55892"/>
          <a:stretch/>
        </p:blipFill>
        <p:spPr bwMode="auto">
          <a:xfrm>
            <a:off x="1108925" y="3788022"/>
            <a:ext cx="2340103" cy="3069978"/>
          </a:xfrm>
          <a:prstGeom prst="rect">
            <a:avLst/>
          </a:prstGeom>
          <a:noFill/>
          <a:extLst>
            <a:ext uri="{909E8E84-426E-40DD-AFC4-6F175D3DCCD1}">
              <a14:hiddenFill xmlns:a14="http://schemas.microsoft.com/office/drawing/2010/main">
                <a:solidFill>
                  <a:srgbClr val="FFFFFF"/>
                </a:solidFill>
              </a14:hiddenFill>
            </a:ext>
          </a:extLst>
        </p:spPr>
      </p:pic>
      <p:sp>
        <p:nvSpPr>
          <p:cNvPr id="11" name="Rubrik 10">
            <a:extLst>
              <a:ext uri="{FF2B5EF4-FFF2-40B4-BE49-F238E27FC236}">
                <a16:creationId xmlns:a16="http://schemas.microsoft.com/office/drawing/2014/main" id="{D79FAB93-20AF-4384-899C-97858CFAAADE}"/>
              </a:ext>
            </a:extLst>
          </p:cNvPr>
          <p:cNvSpPr txBox="1">
            <a:spLocks noGrp="1"/>
          </p:cNvSpPr>
          <p:nvPr>
            <p:ph type="title"/>
          </p:nvPr>
        </p:nvSpPr>
        <p:spPr>
          <a:xfrm>
            <a:off x="1024285" y="5081867"/>
            <a:ext cx="2509382" cy="1537033"/>
          </a:xfrm>
          <a:prstGeom prst="rect">
            <a:avLst/>
          </a:prstGeom>
        </p:spPr>
        <p:txBody>
          <a:bodyPr vert="horz" lIns="91440" tIns="45720" rIns="91440" bIns="45720" rtlCol="0">
            <a:normAutofit fontScale="90000"/>
          </a:bodyPr>
          <a:lstStyle/>
          <a:p>
            <a:pPr>
              <a:lnSpc>
                <a:spcPct val="90000"/>
              </a:lnSpc>
              <a:spcAft>
                <a:spcPts val="600"/>
              </a:spcAft>
            </a:pPr>
            <a:endParaRPr lang="en-US" sz="2000" b="1" dirty="0">
              <a:solidFill>
                <a:srgbClr val="FFFFFF"/>
              </a:solidFill>
            </a:endParaRPr>
          </a:p>
          <a:p>
            <a:pPr algn="ctr">
              <a:lnSpc>
                <a:spcPct val="90000"/>
              </a:lnSpc>
              <a:spcAft>
                <a:spcPts val="600"/>
              </a:spcAft>
            </a:pPr>
            <a:r>
              <a:rPr lang="en-US" sz="2700" b="1" i="1" dirty="0" err="1">
                <a:solidFill>
                  <a:srgbClr val="FFFFFF"/>
                </a:solidFill>
              </a:rPr>
              <a:t>Ett</a:t>
            </a:r>
            <a:r>
              <a:rPr lang="en-US" sz="2700" b="1" i="1" dirty="0">
                <a:solidFill>
                  <a:srgbClr val="FFFFFF"/>
                </a:solidFill>
              </a:rPr>
              <a:t> </a:t>
            </a:r>
            <a:r>
              <a:rPr lang="en-US" sz="2700" b="1" i="1" dirty="0" err="1">
                <a:solidFill>
                  <a:srgbClr val="FFFFFF"/>
                </a:solidFill>
              </a:rPr>
              <a:t>lokalt</a:t>
            </a:r>
            <a:r>
              <a:rPr lang="en-US" sz="2700" b="1" i="1" dirty="0">
                <a:solidFill>
                  <a:srgbClr val="FFFFFF"/>
                </a:solidFill>
              </a:rPr>
              <a:t> </a:t>
            </a:r>
            <a:br>
              <a:rPr lang="en-US" sz="2700" b="1" i="1" dirty="0">
                <a:solidFill>
                  <a:srgbClr val="FFFFFF"/>
                </a:solidFill>
              </a:rPr>
            </a:br>
            <a:r>
              <a:rPr lang="en-US" sz="2700" b="1" i="1" dirty="0" err="1">
                <a:solidFill>
                  <a:srgbClr val="FFFFFF"/>
                </a:solidFill>
              </a:rPr>
              <a:t>samhällskontrakt</a:t>
            </a:r>
            <a:endParaRPr lang="en-US" sz="2700" b="1" i="1" dirty="0">
              <a:solidFill>
                <a:srgbClr val="FFFFFF"/>
              </a:solidFill>
            </a:endParaRPr>
          </a:p>
          <a:p>
            <a:pPr algn="ctr">
              <a:lnSpc>
                <a:spcPts val="1500"/>
              </a:lnSpc>
              <a:spcAft>
                <a:spcPts val="600"/>
              </a:spcAft>
            </a:pPr>
            <a:r>
              <a:rPr lang="en-US" sz="2200" b="1" dirty="0" err="1">
                <a:solidFill>
                  <a:srgbClr val="FFFFFF"/>
                </a:solidFill>
              </a:rPr>
              <a:t>Behovet</a:t>
            </a:r>
            <a:r>
              <a:rPr lang="en-US" sz="2200" b="1" dirty="0">
                <a:solidFill>
                  <a:srgbClr val="FFFFFF"/>
                </a:solidFill>
              </a:rPr>
              <a:t> !!</a:t>
            </a:r>
            <a:r>
              <a:rPr lang="en-US" sz="2000" b="1" dirty="0">
                <a:solidFill>
                  <a:srgbClr val="FFFFFF"/>
                </a:solidFill>
              </a:rPr>
              <a:t> </a:t>
            </a:r>
          </a:p>
          <a:p>
            <a:pPr algn="ctr">
              <a:lnSpc>
                <a:spcPts val="1500"/>
              </a:lnSpc>
              <a:spcAft>
                <a:spcPts val="600"/>
              </a:spcAft>
            </a:pPr>
            <a:r>
              <a:rPr lang="en-US" sz="2000" b="1" dirty="0" err="1">
                <a:solidFill>
                  <a:srgbClr val="FFFFFF"/>
                </a:solidFill>
              </a:rPr>
              <a:t>Förutsättningarna</a:t>
            </a:r>
            <a:r>
              <a:rPr lang="en-US" sz="2000" b="1" dirty="0">
                <a:solidFill>
                  <a:srgbClr val="FFFFFF"/>
                </a:solidFill>
              </a:rPr>
              <a:t> ? </a:t>
            </a:r>
          </a:p>
          <a:p>
            <a:pPr algn="ctr">
              <a:lnSpc>
                <a:spcPts val="1500"/>
              </a:lnSpc>
              <a:spcAft>
                <a:spcPts val="600"/>
              </a:spcAft>
            </a:pPr>
            <a:r>
              <a:rPr lang="en-US" sz="2000" b="1" dirty="0" err="1">
                <a:solidFill>
                  <a:srgbClr val="FFFFFF"/>
                </a:solidFill>
              </a:rPr>
              <a:t>Utformningen</a:t>
            </a:r>
            <a:r>
              <a:rPr lang="en-US" sz="2000" b="1" dirty="0">
                <a:solidFill>
                  <a:srgbClr val="FFFFFF"/>
                </a:solidFill>
              </a:rPr>
              <a:t> ??? </a:t>
            </a:r>
          </a:p>
        </p:txBody>
      </p:sp>
      <p:pic>
        <p:nvPicPr>
          <p:cNvPr id="18" name="Picture 2" descr="Values and Ethos">
            <a:extLst>
              <a:ext uri="{FF2B5EF4-FFF2-40B4-BE49-F238E27FC236}">
                <a16:creationId xmlns:a16="http://schemas.microsoft.com/office/drawing/2014/main" id="{98941B2A-3EE0-49A0-9911-9597FB54F46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254722" y="2964419"/>
            <a:ext cx="2117519" cy="9052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457500B-A673-4C0B-A5BF-42EBE2EEB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8459" y="2632966"/>
            <a:ext cx="3671558" cy="1831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ruta 13">
            <a:extLst>
              <a:ext uri="{FF2B5EF4-FFF2-40B4-BE49-F238E27FC236}">
                <a16:creationId xmlns:a16="http://schemas.microsoft.com/office/drawing/2014/main" id="{3183E85B-A200-4E93-B3A3-DC8B87F2CA8C}"/>
              </a:ext>
            </a:extLst>
          </p:cNvPr>
          <p:cNvSpPr txBox="1"/>
          <p:nvPr/>
        </p:nvSpPr>
        <p:spPr>
          <a:xfrm>
            <a:off x="4714699" y="3855338"/>
            <a:ext cx="3211135" cy="523220"/>
          </a:xfrm>
          <a:prstGeom prst="rect">
            <a:avLst/>
          </a:prstGeom>
          <a:noFill/>
        </p:spPr>
        <p:txBody>
          <a:bodyPr wrap="none" rtlCol="0">
            <a:spAutoFit/>
          </a:bodyPr>
          <a:lstStyle/>
          <a:p>
            <a:pPr algn="ctr"/>
            <a:r>
              <a:rPr lang="sv-SE" sz="1400" b="1" i="1" dirty="0">
                <a:solidFill>
                  <a:schemeClr val="bg1"/>
                </a:solidFill>
                <a:latin typeface="Bahnschrift Light SemiCondensed" panose="020B0502040204020203" pitchFamily="34" charset="0"/>
              </a:rPr>
              <a:t>Medborgarråd  för lokala samhällskontrakt</a:t>
            </a:r>
          </a:p>
          <a:p>
            <a:pPr algn="ctr"/>
            <a:r>
              <a:rPr lang="sv-SE" sz="1400" b="1" i="1" dirty="0">
                <a:solidFill>
                  <a:schemeClr val="bg1"/>
                </a:solidFill>
                <a:latin typeface="Bahnschrift Light SemiCondensed" panose="020B0502040204020203" pitchFamily="34" charset="0"/>
              </a:rPr>
              <a:t>vid komplexa samhällsfrågor</a:t>
            </a:r>
          </a:p>
        </p:txBody>
      </p:sp>
      <p:sp>
        <p:nvSpPr>
          <p:cNvPr id="16" name="textruta 15">
            <a:extLst>
              <a:ext uri="{FF2B5EF4-FFF2-40B4-BE49-F238E27FC236}">
                <a16:creationId xmlns:a16="http://schemas.microsoft.com/office/drawing/2014/main" id="{0F49037E-C255-46BF-BF54-E7874EC7FCC0}"/>
              </a:ext>
            </a:extLst>
          </p:cNvPr>
          <p:cNvSpPr txBox="1"/>
          <p:nvPr/>
        </p:nvSpPr>
        <p:spPr>
          <a:xfrm>
            <a:off x="5620713" y="2652221"/>
            <a:ext cx="2266967" cy="523220"/>
          </a:xfrm>
          <a:prstGeom prst="rect">
            <a:avLst/>
          </a:prstGeom>
          <a:noFill/>
        </p:spPr>
        <p:txBody>
          <a:bodyPr wrap="none" rtlCol="0">
            <a:spAutoFit/>
          </a:bodyPr>
          <a:lstStyle/>
          <a:p>
            <a:pPr algn="ctr"/>
            <a:r>
              <a:rPr lang="sv-SE" sz="1400" b="1" i="1" dirty="0">
                <a:solidFill>
                  <a:schemeClr val="bg1"/>
                </a:solidFill>
                <a:latin typeface="Bahnschrift Light SemiCondensed" panose="020B0502040204020203" pitchFamily="34" charset="0"/>
              </a:rPr>
              <a:t>Hur skall vi leva tillsammans </a:t>
            </a:r>
          </a:p>
          <a:p>
            <a:pPr algn="ctr"/>
            <a:r>
              <a:rPr lang="sv-SE" sz="1400" b="1" i="1" dirty="0">
                <a:solidFill>
                  <a:schemeClr val="bg1"/>
                </a:solidFill>
                <a:latin typeface="Bahnschrift Light" panose="020B0502040204020203" pitchFamily="34" charset="0"/>
              </a:rPr>
              <a:t>i en värld i förändring  ?</a:t>
            </a:r>
          </a:p>
        </p:txBody>
      </p:sp>
      <p:pic>
        <p:nvPicPr>
          <p:cNvPr id="19" name="Picture 4" descr="Charta-Management | Mannheim.de">
            <a:extLst>
              <a:ext uri="{FF2B5EF4-FFF2-40B4-BE49-F238E27FC236}">
                <a16:creationId xmlns:a16="http://schemas.microsoft.com/office/drawing/2014/main" id="{331B4951-C8CC-418B-98FB-0A690AF88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0273" y="1266091"/>
            <a:ext cx="1987336" cy="9052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Ville de Montréal - Official city portal - Montréal Charter of Rights">
            <a:extLst>
              <a:ext uri="{FF2B5EF4-FFF2-40B4-BE49-F238E27FC236}">
                <a16:creationId xmlns:a16="http://schemas.microsoft.com/office/drawing/2014/main" id="{2F950497-EF85-47B0-9051-783E8F34D4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857" y="153611"/>
            <a:ext cx="1956697" cy="1058386"/>
          </a:xfrm>
          <a:prstGeom prst="rect">
            <a:avLst/>
          </a:prstGeom>
          <a:noFill/>
          <a:extLst>
            <a:ext uri="{909E8E84-426E-40DD-AFC4-6F175D3DCCD1}">
              <a14:hiddenFill xmlns:a14="http://schemas.microsoft.com/office/drawing/2010/main">
                <a:solidFill>
                  <a:srgbClr val="FFFFFF"/>
                </a:solidFill>
              </a14:hiddenFill>
            </a:ext>
          </a:extLst>
        </p:spPr>
      </p:pic>
      <p:sp>
        <p:nvSpPr>
          <p:cNvPr id="26" name="textruta 25">
            <a:extLst>
              <a:ext uri="{FF2B5EF4-FFF2-40B4-BE49-F238E27FC236}">
                <a16:creationId xmlns:a16="http://schemas.microsoft.com/office/drawing/2014/main" id="{7BCA9462-067D-445F-89B8-B61114C369F7}"/>
              </a:ext>
            </a:extLst>
          </p:cNvPr>
          <p:cNvSpPr txBox="1"/>
          <p:nvPr/>
        </p:nvSpPr>
        <p:spPr>
          <a:xfrm>
            <a:off x="10001000" y="2171301"/>
            <a:ext cx="1700245" cy="461665"/>
          </a:xfrm>
          <a:prstGeom prst="rect">
            <a:avLst/>
          </a:prstGeom>
          <a:noFill/>
        </p:spPr>
        <p:txBody>
          <a:bodyPr wrap="square" rtlCol="0">
            <a:spAutoFit/>
          </a:bodyPr>
          <a:lstStyle/>
          <a:p>
            <a:pPr algn="ctr"/>
            <a:r>
              <a:rPr lang="sv-SE" sz="1200" b="1" dirty="0"/>
              <a:t>Alliance for </a:t>
            </a:r>
            <a:r>
              <a:rPr lang="sv-SE" sz="1200" b="1" dirty="0" err="1"/>
              <a:t>living</a:t>
            </a:r>
            <a:r>
              <a:rPr lang="sv-SE" sz="1200" b="1" dirty="0"/>
              <a:t> </a:t>
            </a:r>
          </a:p>
          <a:p>
            <a:pPr algn="ctr"/>
            <a:r>
              <a:rPr lang="sv-SE" sz="1200" b="1" dirty="0" err="1"/>
              <a:t>together</a:t>
            </a:r>
            <a:r>
              <a:rPr lang="sv-SE" sz="1200" b="1" dirty="0"/>
              <a:t> in </a:t>
            </a:r>
            <a:r>
              <a:rPr lang="sv-SE" sz="1200" b="1" dirty="0" err="1"/>
              <a:t>diversity</a:t>
            </a:r>
            <a:endParaRPr lang="sv-SE" sz="1200" b="1" dirty="0"/>
          </a:p>
        </p:txBody>
      </p:sp>
      <p:sp>
        <p:nvSpPr>
          <p:cNvPr id="2" name="textruta 1">
            <a:extLst>
              <a:ext uri="{FF2B5EF4-FFF2-40B4-BE49-F238E27FC236}">
                <a16:creationId xmlns:a16="http://schemas.microsoft.com/office/drawing/2014/main" id="{61A9FBB8-2459-4872-A755-99BE3CE5F968}"/>
              </a:ext>
            </a:extLst>
          </p:cNvPr>
          <p:cNvSpPr txBox="1"/>
          <p:nvPr/>
        </p:nvSpPr>
        <p:spPr>
          <a:xfrm>
            <a:off x="4849509" y="4440905"/>
            <a:ext cx="2941517" cy="892552"/>
          </a:xfrm>
          <a:prstGeom prst="rect">
            <a:avLst/>
          </a:prstGeom>
          <a:noFill/>
        </p:spPr>
        <p:txBody>
          <a:bodyPr wrap="square" rtlCol="0">
            <a:spAutoFit/>
          </a:bodyPr>
          <a:lstStyle/>
          <a:p>
            <a:pPr algn="r"/>
            <a:r>
              <a:rPr lang="sv-SE" sz="2400" b="1" i="1" dirty="0"/>
              <a:t>Tillsammanskontrakt</a:t>
            </a:r>
            <a:endParaRPr lang="sv-SE" dirty="0"/>
          </a:p>
          <a:p>
            <a:pPr algn="r"/>
            <a:r>
              <a:rPr lang="sv-SE" sz="1400" dirty="0">
                <a:hlinkClick r:id="rId8">
                  <a:extLst>
                    <a:ext uri="{A12FA001-AC4F-418D-AE19-62706E023703}">
                      <ahyp:hlinkClr xmlns:ahyp="http://schemas.microsoft.com/office/drawing/2018/hyperlinkcolor" val="tx"/>
                    </a:ext>
                  </a:extLst>
                </a:hlinkClick>
              </a:rPr>
              <a:t>https</a:t>
            </a:r>
            <a:r>
              <a:rPr lang="sv-SE" sz="1400" dirty="0">
                <a:hlinkClick r:id="" action="ppaction://noaction">
                  <a:extLst>
                    <a:ext uri="{A12FA001-AC4F-418D-AE19-62706E023703}">
                      <ahyp:hlinkClr xmlns:ahyp="http://schemas.microsoft.com/office/drawing/2018/hyperlinkcolor" val="tx"/>
                    </a:ext>
                  </a:extLst>
                </a:hlinkClick>
              </a:rPr>
              <a:t>://www.youtube.com</a:t>
            </a:r>
          </a:p>
          <a:p>
            <a:pPr algn="r"/>
            <a:r>
              <a:rPr lang="sv-SE" sz="1400" dirty="0">
                <a:hlinkClick r:id="" action="ppaction://noaction">
                  <a:extLst>
                    <a:ext uri="{A12FA001-AC4F-418D-AE19-62706E023703}">
                      <ahyp:hlinkClr xmlns:ahyp="http://schemas.microsoft.com/office/drawing/2018/hyperlinkcolor" val="tx"/>
                    </a:ext>
                  </a:extLst>
                </a:hlinkClick>
              </a:rPr>
              <a:t>/watch?v=</a:t>
            </a:r>
            <a:r>
              <a:rPr lang="sv-SE" sz="1400" dirty="0" err="1">
                <a:hlinkClick r:id="rId8">
                  <a:extLst>
                    <a:ext uri="{A12FA001-AC4F-418D-AE19-62706E023703}">
                      <ahyp:hlinkClr xmlns:ahyp="http://schemas.microsoft.com/office/drawing/2018/hyperlinkcolor" val="tx"/>
                    </a:ext>
                  </a:extLst>
                </a:hlinkClick>
              </a:rPr>
              <a:t>BQvXFVVFniI</a:t>
            </a:r>
            <a:endParaRPr lang="sv-SE" sz="1400" dirty="0"/>
          </a:p>
        </p:txBody>
      </p:sp>
      <p:pic>
        <p:nvPicPr>
          <p:cNvPr id="3" name="Bildobjekt 2">
            <a:extLst>
              <a:ext uri="{FF2B5EF4-FFF2-40B4-BE49-F238E27FC236}">
                <a16:creationId xmlns:a16="http://schemas.microsoft.com/office/drawing/2014/main" id="{48CE4893-0797-4D79-9475-1EB63C703C5C}"/>
              </a:ext>
            </a:extLst>
          </p:cNvPr>
          <p:cNvPicPr>
            <a:picLocks noChangeAspect="1"/>
          </p:cNvPicPr>
          <p:nvPr/>
        </p:nvPicPr>
        <p:blipFill>
          <a:blip r:embed="rId9"/>
          <a:stretch>
            <a:fillRect/>
          </a:stretch>
        </p:blipFill>
        <p:spPr>
          <a:xfrm>
            <a:off x="4679188" y="4850788"/>
            <a:ext cx="928448" cy="685011"/>
          </a:xfrm>
          <a:prstGeom prst="rect">
            <a:avLst/>
          </a:prstGeom>
        </p:spPr>
      </p:pic>
      <p:sp>
        <p:nvSpPr>
          <p:cNvPr id="24" name="textruta 23">
            <a:extLst>
              <a:ext uri="{FF2B5EF4-FFF2-40B4-BE49-F238E27FC236}">
                <a16:creationId xmlns:a16="http://schemas.microsoft.com/office/drawing/2014/main" id="{024577F3-61F3-42E9-981F-6EE49883A419}"/>
              </a:ext>
            </a:extLst>
          </p:cNvPr>
          <p:cNvSpPr txBox="1"/>
          <p:nvPr/>
        </p:nvSpPr>
        <p:spPr>
          <a:xfrm>
            <a:off x="8856078" y="2522297"/>
            <a:ext cx="1071127" cy="461665"/>
          </a:xfrm>
          <a:prstGeom prst="rect">
            <a:avLst/>
          </a:prstGeom>
          <a:noFill/>
        </p:spPr>
        <p:txBody>
          <a:bodyPr wrap="none" rtlCol="0">
            <a:spAutoFit/>
          </a:bodyPr>
          <a:lstStyle/>
          <a:p>
            <a:endParaRPr lang="sv-SE" sz="1200" b="1" dirty="0">
              <a:solidFill>
                <a:srgbClr val="FF0000"/>
              </a:solidFill>
            </a:endParaRPr>
          </a:p>
          <a:p>
            <a:r>
              <a:rPr lang="sv-SE" sz="1200" b="1" dirty="0">
                <a:solidFill>
                  <a:srgbClr val="FF0000"/>
                </a:solidFill>
              </a:rPr>
              <a:t>Global utblick</a:t>
            </a:r>
          </a:p>
        </p:txBody>
      </p:sp>
      <p:pic>
        <p:nvPicPr>
          <p:cNvPr id="7" name="Bildobjekt 6">
            <a:extLst>
              <a:ext uri="{FF2B5EF4-FFF2-40B4-BE49-F238E27FC236}">
                <a16:creationId xmlns:a16="http://schemas.microsoft.com/office/drawing/2014/main" id="{50EF45DE-D936-4FCD-9B50-08DC81FAC51E}"/>
              </a:ext>
            </a:extLst>
          </p:cNvPr>
          <p:cNvPicPr>
            <a:picLocks noChangeAspect="1"/>
          </p:cNvPicPr>
          <p:nvPr/>
        </p:nvPicPr>
        <p:blipFill>
          <a:blip r:embed="rId10"/>
          <a:stretch>
            <a:fillRect/>
          </a:stretch>
        </p:blipFill>
        <p:spPr>
          <a:xfrm>
            <a:off x="8957492" y="1328962"/>
            <a:ext cx="847417" cy="1347333"/>
          </a:xfrm>
          <a:prstGeom prst="rect">
            <a:avLst/>
          </a:prstGeom>
        </p:spPr>
      </p:pic>
      <p:sp>
        <p:nvSpPr>
          <p:cNvPr id="17" name="textruta 16">
            <a:extLst>
              <a:ext uri="{FF2B5EF4-FFF2-40B4-BE49-F238E27FC236}">
                <a16:creationId xmlns:a16="http://schemas.microsoft.com/office/drawing/2014/main" id="{5150057D-1531-4A3F-B6EC-102E70C73716}"/>
              </a:ext>
            </a:extLst>
          </p:cNvPr>
          <p:cNvSpPr txBox="1"/>
          <p:nvPr/>
        </p:nvSpPr>
        <p:spPr>
          <a:xfrm>
            <a:off x="4849509" y="5657414"/>
            <a:ext cx="3152146" cy="1246495"/>
          </a:xfrm>
          <a:prstGeom prst="rect">
            <a:avLst/>
          </a:prstGeom>
          <a:noFill/>
        </p:spPr>
        <p:txBody>
          <a:bodyPr wrap="square" rtlCol="0">
            <a:spAutoFit/>
          </a:bodyPr>
          <a:lstStyle/>
          <a:p>
            <a:pPr algn="ctr">
              <a:lnSpc>
                <a:spcPts val="1500"/>
              </a:lnSpc>
            </a:pPr>
            <a:r>
              <a:rPr lang="sv-SE" sz="1400" b="1" dirty="0"/>
              <a:t>”För att möta samhällets demokratiska </a:t>
            </a:r>
          </a:p>
          <a:p>
            <a:pPr algn="ctr">
              <a:lnSpc>
                <a:spcPts val="1500"/>
              </a:lnSpc>
            </a:pPr>
            <a:r>
              <a:rPr lang="sv-SE" sz="1400" b="1" dirty="0"/>
              <a:t>utmaningar behöver vi återskapa </a:t>
            </a:r>
          </a:p>
          <a:p>
            <a:pPr algn="ctr">
              <a:lnSpc>
                <a:spcPts val="1500"/>
              </a:lnSpc>
            </a:pPr>
            <a:r>
              <a:rPr lang="sv-SE" sz="1400" b="1" dirty="0"/>
              <a:t>det demokratiska samtalet för att </a:t>
            </a:r>
          </a:p>
          <a:p>
            <a:pPr algn="ctr">
              <a:lnSpc>
                <a:spcPts val="1500"/>
              </a:lnSpc>
            </a:pPr>
            <a:r>
              <a:rPr lang="sv-SE" sz="1400" b="1" dirty="0"/>
              <a:t>stärka den representativa demokratin </a:t>
            </a:r>
          </a:p>
          <a:p>
            <a:pPr algn="ctr">
              <a:lnSpc>
                <a:spcPts val="1500"/>
              </a:lnSpc>
            </a:pPr>
            <a:r>
              <a:rPr lang="sv-SE" sz="1400" b="1" dirty="0"/>
              <a:t>och öka tilliten mellan den politiska </a:t>
            </a:r>
          </a:p>
          <a:p>
            <a:pPr algn="ctr">
              <a:lnSpc>
                <a:spcPts val="1500"/>
              </a:lnSpc>
            </a:pPr>
            <a:r>
              <a:rPr lang="sv-SE" sz="1400" b="1" dirty="0"/>
              <a:t>organisationen och medborgarna”</a:t>
            </a:r>
          </a:p>
        </p:txBody>
      </p:sp>
      <p:pic>
        <p:nvPicPr>
          <p:cNvPr id="10" name="Bildobjekt 9">
            <a:extLst>
              <a:ext uri="{FF2B5EF4-FFF2-40B4-BE49-F238E27FC236}">
                <a16:creationId xmlns:a16="http://schemas.microsoft.com/office/drawing/2014/main" id="{0568673C-2202-1CEB-695C-8E8867741817}"/>
              </a:ext>
            </a:extLst>
          </p:cNvPr>
          <p:cNvPicPr>
            <a:picLocks noChangeAspect="1"/>
          </p:cNvPicPr>
          <p:nvPr/>
        </p:nvPicPr>
        <p:blipFill>
          <a:blip r:embed="rId11"/>
          <a:stretch>
            <a:fillRect/>
          </a:stretch>
        </p:blipFill>
        <p:spPr>
          <a:xfrm>
            <a:off x="8856078" y="4225035"/>
            <a:ext cx="3000375" cy="1625349"/>
          </a:xfrm>
          <a:prstGeom prst="rect">
            <a:avLst/>
          </a:prstGeom>
        </p:spPr>
      </p:pic>
      <p:sp>
        <p:nvSpPr>
          <p:cNvPr id="13" name="textruta 12">
            <a:extLst>
              <a:ext uri="{FF2B5EF4-FFF2-40B4-BE49-F238E27FC236}">
                <a16:creationId xmlns:a16="http://schemas.microsoft.com/office/drawing/2014/main" id="{CF28BBF2-CA38-80D6-9A64-49E8DBAC1687}"/>
              </a:ext>
            </a:extLst>
          </p:cNvPr>
          <p:cNvSpPr txBox="1"/>
          <p:nvPr/>
        </p:nvSpPr>
        <p:spPr>
          <a:xfrm>
            <a:off x="3949748" y="1256357"/>
            <a:ext cx="4741041" cy="1169551"/>
          </a:xfrm>
          <a:prstGeom prst="rect">
            <a:avLst/>
          </a:prstGeom>
          <a:noFill/>
        </p:spPr>
        <p:txBody>
          <a:bodyPr wrap="none" rtlCol="0">
            <a:spAutoFit/>
          </a:bodyPr>
          <a:lstStyle/>
          <a:p>
            <a:pPr algn="ctr">
              <a:lnSpc>
                <a:spcPts val="1800"/>
              </a:lnSpc>
            </a:pPr>
            <a:r>
              <a:rPr lang="sv-SE" b="1" i="1" dirty="0"/>
              <a:t>Att komplettera den representativa demokratin</a:t>
            </a:r>
          </a:p>
          <a:p>
            <a:pPr algn="ctr">
              <a:lnSpc>
                <a:spcPts val="1800"/>
              </a:lnSpc>
            </a:pPr>
            <a:r>
              <a:rPr lang="sv-SE" b="1" i="1" dirty="0"/>
              <a:t>med en perspektiv demokrati (medborgarråd)</a:t>
            </a:r>
          </a:p>
          <a:p>
            <a:pPr algn="ctr">
              <a:lnSpc>
                <a:spcPts val="1800"/>
              </a:lnSpc>
            </a:pPr>
            <a:r>
              <a:rPr lang="sv-SE" b="1" i="1" dirty="0"/>
              <a:t>för att utforma lokala samhällskontrakt</a:t>
            </a:r>
            <a:r>
              <a:rPr lang="sv-SE" sz="2000" b="1" i="1" dirty="0"/>
              <a:t> </a:t>
            </a:r>
            <a:endParaRPr lang="sv-SE" sz="1600" b="1" i="1" dirty="0"/>
          </a:p>
          <a:p>
            <a:pPr algn="ctr">
              <a:lnSpc>
                <a:spcPts val="1500"/>
              </a:lnSpc>
            </a:pPr>
            <a:r>
              <a:rPr lang="sv-SE" sz="1400" b="1" i="1" dirty="0"/>
              <a:t>(samverkansavtal för olika samhällsfrågor </a:t>
            </a:r>
          </a:p>
          <a:p>
            <a:pPr algn="ctr">
              <a:lnSpc>
                <a:spcPts val="1500"/>
              </a:lnSpc>
            </a:pPr>
            <a:r>
              <a:rPr lang="sv-SE" sz="1400" b="1" i="1" dirty="0"/>
              <a:t>och berörda aktörer)</a:t>
            </a:r>
          </a:p>
        </p:txBody>
      </p:sp>
      <p:sp>
        <p:nvSpPr>
          <p:cNvPr id="15" name="textruta 14">
            <a:extLst>
              <a:ext uri="{FF2B5EF4-FFF2-40B4-BE49-F238E27FC236}">
                <a16:creationId xmlns:a16="http://schemas.microsoft.com/office/drawing/2014/main" id="{C24A35E3-2C95-23B0-2C48-6BA46195B45A}"/>
              </a:ext>
            </a:extLst>
          </p:cNvPr>
          <p:cNvSpPr txBox="1"/>
          <p:nvPr/>
        </p:nvSpPr>
        <p:spPr>
          <a:xfrm>
            <a:off x="587924" y="3155414"/>
            <a:ext cx="3394519" cy="523220"/>
          </a:xfrm>
          <a:prstGeom prst="rect">
            <a:avLst/>
          </a:prstGeom>
          <a:noFill/>
        </p:spPr>
        <p:txBody>
          <a:bodyPr wrap="none" rtlCol="0">
            <a:spAutoFit/>
          </a:bodyPr>
          <a:lstStyle/>
          <a:p>
            <a:pPr algn="ctr"/>
            <a:r>
              <a:rPr lang="sv-SE" sz="1400" b="1" i="1" dirty="0">
                <a:solidFill>
                  <a:srgbClr val="FF0000"/>
                </a:solidFill>
              </a:rPr>
              <a:t>En politik för en levande demokrati</a:t>
            </a:r>
          </a:p>
          <a:p>
            <a:pPr algn="ctr"/>
            <a:r>
              <a:rPr lang="sv-SE" sz="1400" b="1" i="1" dirty="0">
                <a:solidFill>
                  <a:srgbClr val="FF0000"/>
                </a:solidFill>
              </a:rPr>
              <a:t>Regeringen Reinfeldts skrivelse 2013/14:61</a:t>
            </a:r>
          </a:p>
        </p:txBody>
      </p:sp>
      <p:sp>
        <p:nvSpPr>
          <p:cNvPr id="20" name="textruta 19">
            <a:extLst>
              <a:ext uri="{FF2B5EF4-FFF2-40B4-BE49-F238E27FC236}">
                <a16:creationId xmlns:a16="http://schemas.microsoft.com/office/drawing/2014/main" id="{13E2CEE0-D476-0F14-B7CE-B0A43251E4B9}"/>
              </a:ext>
            </a:extLst>
          </p:cNvPr>
          <p:cNvSpPr txBox="1"/>
          <p:nvPr/>
        </p:nvSpPr>
        <p:spPr>
          <a:xfrm>
            <a:off x="128322" y="2352133"/>
            <a:ext cx="4313724" cy="812979"/>
          </a:xfrm>
          <a:prstGeom prst="rect">
            <a:avLst/>
          </a:prstGeom>
          <a:noFill/>
        </p:spPr>
        <p:txBody>
          <a:bodyPr wrap="square" rtlCol="0">
            <a:spAutoFit/>
          </a:bodyPr>
          <a:lstStyle/>
          <a:p>
            <a:pPr algn="ctr">
              <a:lnSpc>
                <a:spcPts val="1400"/>
              </a:lnSpc>
            </a:pPr>
            <a:r>
              <a:rPr lang="sv-SE" sz="1400" b="1" dirty="0"/>
              <a:t>”För att folkstyrets former ska vara relevanta måste demokratin ständigt utvecklas… (…)… det är viktigt att var och en kan göra sin röst hörd på andra sätt än att rösta i de allmänna valen”</a:t>
            </a:r>
          </a:p>
        </p:txBody>
      </p:sp>
      <p:sp>
        <p:nvSpPr>
          <p:cNvPr id="4" name="textruta 3">
            <a:extLst>
              <a:ext uri="{FF2B5EF4-FFF2-40B4-BE49-F238E27FC236}">
                <a16:creationId xmlns:a16="http://schemas.microsoft.com/office/drawing/2014/main" id="{4FBCCE59-E09D-2226-1C0E-32FFD30281F6}"/>
              </a:ext>
            </a:extLst>
          </p:cNvPr>
          <p:cNvSpPr txBox="1"/>
          <p:nvPr/>
        </p:nvSpPr>
        <p:spPr>
          <a:xfrm>
            <a:off x="1276639" y="423288"/>
            <a:ext cx="1638285" cy="954107"/>
          </a:xfrm>
          <a:prstGeom prst="rect">
            <a:avLst/>
          </a:prstGeom>
          <a:solidFill>
            <a:srgbClr val="FFFF00"/>
          </a:solidFill>
        </p:spPr>
        <p:txBody>
          <a:bodyPr wrap="square" rtlCol="0">
            <a:spAutoFit/>
          </a:bodyPr>
          <a:lstStyle/>
          <a:p>
            <a:pPr algn="ctr"/>
            <a:r>
              <a:rPr lang="sv-SE" sz="2800" b="1" dirty="0">
                <a:solidFill>
                  <a:srgbClr val="FF0000"/>
                </a:solidFill>
                <a:latin typeface="Monotype Corsiva" panose="03010101010201010101" pitchFamily="66" charset="0"/>
              </a:rPr>
              <a:t>Synvända</a:t>
            </a:r>
          </a:p>
          <a:p>
            <a:pPr algn="ctr"/>
            <a:r>
              <a:rPr lang="sv-SE" sz="1400" b="1" dirty="0" err="1">
                <a:solidFill>
                  <a:srgbClr val="FF0000"/>
                </a:solidFill>
                <a:latin typeface="Monotype Corsiva" panose="03010101010201010101" pitchFamily="66" charset="0"/>
              </a:rPr>
              <a:t>Samhällsbygare</a:t>
            </a:r>
            <a:endParaRPr lang="sv-SE" sz="1400" b="1" dirty="0">
              <a:solidFill>
                <a:srgbClr val="FF0000"/>
              </a:solidFill>
              <a:latin typeface="Monotype Corsiva" panose="03010101010201010101" pitchFamily="66" charset="0"/>
            </a:endParaRPr>
          </a:p>
          <a:p>
            <a:pPr algn="ctr"/>
            <a:r>
              <a:rPr lang="sv-SE" sz="1400" b="1" dirty="0">
                <a:solidFill>
                  <a:srgbClr val="FF0000"/>
                </a:solidFill>
                <a:latin typeface="Monotype Corsiva" panose="03010101010201010101" pitchFamily="66" charset="0"/>
              </a:rPr>
              <a:t>hållbar utveckling</a:t>
            </a:r>
          </a:p>
        </p:txBody>
      </p:sp>
      <p:sp>
        <p:nvSpPr>
          <p:cNvPr id="8" name="Stjärna: 5 punkter 7">
            <a:extLst>
              <a:ext uri="{FF2B5EF4-FFF2-40B4-BE49-F238E27FC236}">
                <a16:creationId xmlns:a16="http://schemas.microsoft.com/office/drawing/2014/main" id="{6CE17F13-2D27-DE6A-ADA7-B9665F5297A4}"/>
              </a:ext>
            </a:extLst>
          </p:cNvPr>
          <p:cNvSpPr/>
          <p:nvPr/>
        </p:nvSpPr>
        <p:spPr>
          <a:xfrm>
            <a:off x="152072" y="290725"/>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30129D0D-B89F-D4BD-A48B-8B91B26A460D}"/>
              </a:ext>
            </a:extLst>
          </p:cNvPr>
          <p:cNvSpPr txBox="1"/>
          <p:nvPr/>
        </p:nvSpPr>
        <p:spPr>
          <a:xfrm>
            <a:off x="438594" y="563259"/>
            <a:ext cx="460334" cy="369332"/>
          </a:xfrm>
          <a:prstGeom prst="rect">
            <a:avLst/>
          </a:prstGeom>
          <a:noFill/>
          <a:ln w="38100">
            <a:noFill/>
          </a:ln>
        </p:spPr>
        <p:txBody>
          <a:bodyPr wrap="square" rtlCol="0">
            <a:spAutoFit/>
          </a:bodyPr>
          <a:lstStyle/>
          <a:p>
            <a:r>
              <a:rPr lang="sv-SE" b="1" dirty="0"/>
              <a:t>5</a:t>
            </a:r>
          </a:p>
        </p:txBody>
      </p:sp>
      <p:sp>
        <p:nvSpPr>
          <p:cNvPr id="22" name="textruta 21">
            <a:extLst>
              <a:ext uri="{FF2B5EF4-FFF2-40B4-BE49-F238E27FC236}">
                <a16:creationId xmlns:a16="http://schemas.microsoft.com/office/drawing/2014/main" id="{45420725-2E7B-0982-C7F5-7EB67AD417F6}"/>
              </a:ext>
            </a:extLst>
          </p:cNvPr>
          <p:cNvSpPr txBox="1"/>
          <p:nvPr/>
        </p:nvSpPr>
        <p:spPr>
          <a:xfrm>
            <a:off x="453042" y="1516310"/>
            <a:ext cx="3521174" cy="710451"/>
          </a:xfrm>
          <a:prstGeom prst="rect">
            <a:avLst/>
          </a:prstGeom>
          <a:solidFill>
            <a:srgbClr val="FFFF00"/>
          </a:solidFill>
        </p:spPr>
        <p:txBody>
          <a:bodyPr wrap="square" rtlCol="0">
            <a:spAutoFit/>
          </a:bodyPr>
          <a:lstStyle/>
          <a:p>
            <a:pPr algn="ctr">
              <a:lnSpc>
                <a:spcPts val="1600"/>
              </a:lnSpc>
            </a:pPr>
            <a:r>
              <a:rPr lang="sv-SE" sz="1600" b="1" dirty="0">
                <a:solidFill>
                  <a:srgbClr val="FF0000"/>
                </a:solidFill>
                <a:latin typeface="Monotype Corsiva" panose="03010101010201010101" pitchFamily="66" charset="0"/>
              </a:rPr>
              <a:t>3. Från majoriteters tolkningsföreträde till</a:t>
            </a:r>
          </a:p>
          <a:p>
            <a:pPr algn="ctr">
              <a:lnSpc>
                <a:spcPts val="1600"/>
              </a:lnSpc>
            </a:pPr>
            <a:r>
              <a:rPr lang="sv-SE" sz="1600" b="1" dirty="0">
                <a:solidFill>
                  <a:srgbClr val="FF0000"/>
                </a:solidFill>
                <a:latin typeface="Monotype Corsiva" panose="03010101010201010101" pitchFamily="66" charset="0"/>
              </a:rPr>
              <a:t>inkluderaring av minoriteters perspektiv</a:t>
            </a:r>
          </a:p>
          <a:p>
            <a:pPr algn="ctr">
              <a:lnSpc>
                <a:spcPts val="1600"/>
              </a:lnSpc>
            </a:pPr>
            <a:r>
              <a:rPr lang="sv-SE" sz="1400" b="1" dirty="0">
                <a:solidFill>
                  <a:srgbClr val="FF0000"/>
                </a:solidFill>
                <a:latin typeface="Monotype Corsiva" panose="03010101010201010101" pitchFamily="66" charset="0"/>
              </a:rPr>
              <a:t>Vikten av  perspektivdemokrati (medborgarråd)</a:t>
            </a:r>
          </a:p>
        </p:txBody>
      </p:sp>
      <p:sp>
        <p:nvSpPr>
          <p:cNvPr id="23" name="textruta 22">
            <a:extLst>
              <a:ext uri="{FF2B5EF4-FFF2-40B4-BE49-F238E27FC236}">
                <a16:creationId xmlns:a16="http://schemas.microsoft.com/office/drawing/2014/main" id="{4DDCDA1B-8EBD-1F16-EE1B-8049C217BD11}"/>
              </a:ext>
            </a:extLst>
          </p:cNvPr>
          <p:cNvSpPr txBox="1"/>
          <p:nvPr/>
        </p:nvSpPr>
        <p:spPr>
          <a:xfrm>
            <a:off x="3411666" y="301764"/>
            <a:ext cx="5389039" cy="874598"/>
          </a:xfrm>
          <a:prstGeom prst="rect">
            <a:avLst/>
          </a:prstGeom>
          <a:noFill/>
        </p:spPr>
        <p:txBody>
          <a:bodyPr wrap="none" rtlCol="0">
            <a:spAutoFit/>
          </a:bodyPr>
          <a:lstStyle/>
          <a:p>
            <a:pPr algn="ctr">
              <a:lnSpc>
                <a:spcPts val="1500"/>
              </a:lnSpc>
            </a:pPr>
            <a:r>
              <a:rPr lang="sv-SE" sz="1600" b="1" dirty="0"/>
              <a:t>Platsens betydelse ökar och så gör behoven </a:t>
            </a:r>
          </a:p>
          <a:p>
            <a:pPr algn="ctr">
              <a:lnSpc>
                <a:spcPts val="1500"/>
              </a:lnSpc>
            </a:pPr>
            <a:r>
              <a:rPr lang="sv-SE" sz="1600" b="1" dirty="0"/>
              <a:t>av lokala samhällskontrakt</a:t>
            </a:r>
          </a:p>
          <a:p>
            <a:pPr algn="ctr">
              <a:lnSpc>
                <a:spcPts val="1500"/>
              </a:lnSpc>
            </a:pPr>
            <a:r>
              <a:rPr lang="sv-SE" sz="1400" b="1" i="1" dirty="0"/>
              <a:t>Rättigheter och skyldigheter på den plats där man befinner sig. </a:t>
            </a:r>
          </a:p>
          <a:p>
            <a:pPr algn="ctr">
              <a:lnSpc>
                <a:spcPts val="1500"/>
              </a:lnSpc>
            </a:pPr>
            <a:r>
              <a:rPr lang="sv-SE" sz="1400" b="1" i="1" dirty="0"/>
              <a:t>”Fråga mig inte varifrån jag kommer – fråga mig var jag hör hemma”</a:t>
            </a:r>
            <a:r>
              <a:rPr lang="sv-SE" dirty="0"/>
              <a:t> </a:t>
            </a:r>
            <a:endParaRPr lang="en-GB" dirty="0"/>
          </a:p>
        </p:txBody>
      </p:sp>
      <p:pic>
        <p:nvPicPr>
          <p:cNvPr id="5" name="Bildobjekt 4">
            <a:extLst>
              <a:ext uri="{FF2B5EF4-FFF2-40B4-BE49-F238E27FC236}">
                <a16:creationId xmlns:a16="http://schemas.microsoft.com/office/drawing/2014/main" id="{C7A8D82C-CF1E-2FD5-6C87-FF68CFFBC8B7}"/>
              </a:ext>
            </a:extLst>
          </p:cNvPr>
          <p:cNvPicPr>
            <a:picLocks noChangeAspect="1"/>
          </p:cNvPicPr>
          <p:nvPr/>
        </p:nvPicPr>
        <p:blipFill>
          <a:blip r:embed="rId12"/>
          <a:stretch>
            <a:fillRect/>
          </a:stretch>
        </p:blipFill>
        <p:spPr>
          <a:xfrm>
            <a:off x="8857234" y="5850384"/>
            <a:ext cx="3000375" cy="766921"/>
          </a:xfrm>
          <a:prstGeom prst="rect">
            <a:avLst/>
          </a:prstGeom>
        </p:spPr>
      </p:pic>
    </p:spTree>
    <p:extLst>
      <p:ext uri="{BB962C8B-B14F-4D97-AF65-F5344CB8AC3E}">
        <p14:creationId xmlns:p14="http://schemas.microsoft.com/office/powerpoint/2010/main" val="162522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additive="base">
                                        <p:cTn id="91" dur="500" fill="hold"/>
                                        <p:tgtEl>
                                          <p:spTgt spid="10"/>
                                        </p:tgtEl>
                                        <p:attrNameLst>
                                          <p:attrName>ppt_x</p:attrName>
                                        </p:attrNameLst>
                                      </p:cBhvr>
                                      <p:tavLst>
                                        <p:tav tm="0">
                                          <p:val>
                                            <p:strVal val="#ppt_x"/>
                                          </p:val>
                                        </p:tav>
                                        <p:tav tm="100000">
                                          <p:val>
                                            <p:strVal val="#ppt_x"/>
                                          </p:val>
                                        </p:tav>
                                      </p:tavLst>
                                    </p:anim>
                                    <p:anim calcmode="lin" valueType="num">
                                      <p:cBhvr additive="base">
                                        <p:cTn id="9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additive="base">
                                        <p:cTn id="103" dur="500" fill="hold"/>
                                        <p:tgtEl>
                                          <p:spTgt spid="2"/>
                                        </p:tgtEl>
                                        <p:attrNameLst>
                                          <p:attrName>ppt_x</p:attrName>
                                        </p:attrNameLst>
                                      </p:cBhvr>
                                      <p:tavLst>
                                        <p:tav tm="0">
                                          <p:val>
                                            <p:strVal val="#ppt_x"/>
                                          </p:val>
                                        </p:tav>
                                        <p:tav tm="100000">
                                          <p:val>
                                            <p:strVal val="#ppt_x"/>
                                          </p:val>
                                        </p:tav>
                                      </p:tavLst>
                                    </p:anim>
                                    <p:anim calcmode="lin" valueType="num">
                                      <p:cBhvr additive="base">
                                        <p:cTn id="104" dur="500" fill="hold"/>
                                        <p:tgtEl>
                                          <p:spTgt spid="2"/>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3"/>
                                        </p:tgtEl>
                                        <p:attrNameLst>
                                          <p:attrName>style.visibility</p:attrName>
                                        </p:attrNameLst>
                                      </p:cBhvr>
                                      <p:to>
                                        <p:strVal val="visible"/>
                                      </p:to>
                                    </p:set>
                                    <p:anim calcmode="lin" valueType="num">
                                      <p:cBhvr additive="base">
                                        <p:cTn id="107" dur="500" fill="hold"/>
                                        <p:tgtEl>
                                          <p:spTgt spid="3"/>
                                        </p:tgtEl>
                                        <p:attrNameLst>
                                          <p:attrName>ppt_x</p:attrName>
                                        </p:attrNameLst>
                                      </p:cBhvr>
                                      <p:tavLst>
                                        <p:tav tm="0">
                                          <p:val>
                                            <p:strVal val="#ppt_x"/>
                                          </p:val>
                                        </p:tav>
                                        <p:tav tm="100000">
                                          <p:val>
                                            <p:strVal val="#ppt_x"/>
                                          </p:val>
                                        </p:tav>
                                      </p:tavLst>
                                    </p:anim>
                                    <p:anim calcmode="lin" valueType="num">
                                      <p:cBhvr additive="base">
                                        <p:cTn id="108" dur="500" fill="hold"/>
                                        <p:tgtEl>
                                          <p:spTgt spid="3"/>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additive="base">
                                        <p:cTn id="111" dur="500" fill="hold"/>
                                        <p:tgtEl>
                                          <p:spTgt spid="17"/>
                                        </p:tgtEl>
                                        <p:attrNameLst>
                                          <p:attrName>ppt_x</p:attrName>
                                        </p:attrNameLst>
                                      </p:cBhvr>
                                      <p:tavLst>
                                        <p:tav tm="0">
                                          <p:val>
                                            <p:strVal val="#ppt_x"/>
                                          </p:val>
                                        </p:tav>
                                        <p:tav tm="100000">
                                          <p:val>
                                            <p:strVal val="#ppt_x"/>
                                          </p:val>
                                        </p:tav>
                                      </p:tavLst>
                                    </p:anim>
                                    <p:anim calcmode="lin" valueType="num">
                                      <p:cBhvr additive="base">
                                        <p:cTn id="1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26" grpId="0"/>
      <p:bldP spid="2" grpId="0"/>
      <p:bldP spid="24" grpId="0"/>
      <p:bldP spid="17" grpId="0"/>
      <p:bldP spid="13" grpId="0"/>
      <p:bldP spid="15" grpId="0"/>
      <p:bldP spid="20" grpId="0"/>
      <p:bldP spid="4" grpId="0" animBg="1"/>
      <p:bldP spid="8" grpId="0" animBg="1"/>
      <p:bldP spid="9" grpId="0"/>
      <p:bldP spid="22"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 5">
            <a:extLst>
              <a:ext uri="{FF2B5EF4-FFF2-40B4-BE49-F238E27FC236}">
                <a16:creationId xmlns:a16="http://schemas.microsoft.com/office/drawing/2014/main" id="{D6166D9A-C006-46E5-AF12-820FC7D708F1}"/>
              </a:ext>
            </a:extLst>
          </p:cNvPr>
          <p:cNvSpPr/>
          <p:nvPr/>
        </p:nvSpPr>
        <p:spPr>
          <a:xfrm>
            <a:off x="1222993" y="843298"/>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3BBFCFC8-B520-49C7-8FE5-039648E8B284}"/>
              </a:ext>
            </a:extLst>
          </p:cNvPr>
          <p:cNvSpPr txBox="1"/>
          <p:nvPr/>
        </p:nvSpPr>
        <p:spPr>
          <a:xfrm>
            <a:off x="1188994" y="934889"/>
            <a:ext cx="941475" cy="461665"/>
          </a:xfrm>
          <a:prstGeom prst="rect">
            <a:avLst/>
          </a:prstGeom>
          <a:noFill/>
        </p:spPr>
        <p:txBody>
          <a:bodyPr wrap="square" rtlCol="0">
            <a:spAutoFit/>
          </a:bodyPr>
          <a:lstStyle/>
          <a:p>
            <a:r>
              <a:rPr lang="sv-SE" sz="1200" b="1" dirty="0">
                <a:solidFill>
                  <a:schemeClr val="bg1"/>
                </a:solidFill>
              </a:rPr>
              <a:t>Kommunal</a:t>
            </a:r>
          </a:p>
          <a:p>
            <a:r>
              <a:rPr lang="sv-SE" sz="1200" b="1" dirty="0">
                <a:solidFill>
                  <a:schemeClr val="bg1"/>
                </a:solidFill>
              </a:rPr>
              <a:t>förvaltning</a:t>
            </a:r>
          </a:p>
        </p:txBody>
      </p:sp>
      <p:sp>
        <p:nvSpPr>
          <p:cNvPr id="11" name="Ellips 10">
            <a:extLst>
              <a:ext uri="{FF2B5EF4-FFF2-40B4-BE49-F238E27FC236}">
                <a16:creationId xmlns:a16="http://schemas.microsoft.com/office/drawing/2014/main" id="{BBB078BC-4ED9-4408-A6E7-3620BAFC897C}"/>
              </a:ext>
            </a:extLst>
          </p:cNvPr>
          <p:cNvSpPr/>
          <p:nvPr/>
        </p:nvSpPr>
        <p:spPr>
          <a:xfrm>
            <a:off x="1211594" y="365141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CABCF122-DA09-4125-8522-19F20862EC03}"/>
              </a:ext>
            </a:extLst>
          </p:cNvPr>
          <p:cNvSpPr txBox="1"/>
          <p:nvPr/>
        </p:nvSpPr>
        <p:spPr>
          <a:xfrm>
            <a:off x="1134062" y="3726708"/>
            <a:ext cx="916341" cy="461665"/>
          </a:xfrm>
          <a:prstGeom prst="rect">
            <a:avLst/>
          </a:prstGeom>
          <a:noFill/>
        </p:spPr>
        <p:txBody>
          <a:bodyPr wrap="none" rtlCol="0">
            <a:spAutoFit/>
          </a:bodyPr>
          <a:lstStyle/>
          <a:p>
            <a:r>
              <a:rPr lang="sv-SE" sz="1200" b="1" dirty="0">
                <a:solidFill>
                  <a:schemeClr val="bg1"/>
                </a:solidFill>
              </a:rPr>
              <a:t>Kommunal </a:t>
            </a:r>
          </a:p>
          <a:p>
            <a:r>
              <a:rPr lang="sv-SE" sz="1200" b="1" dirty="0">
                <a:solidFill>
                  <a:schemeClr val="bg1"/>
                </a:solidFill>
              </a:rPr>
              <a:t>förvaltning</a:t>
            </a:r>
          </a:p>
        </p:txBody>
      </p:sp>
      <p:sp>
        <p:nvSpPr>
          <p:cNvPr id="15" name="Ellips 14">
            <a:extLst>
              <a:ext uri="{FF2B5EF4-FFF2-40B4-BE49-F238E27FC236}">
                <a16:creationId xmlns:a16="http://schemas.microsoft.com/office/drawing/2014/main" id="{349BF0B0-49A2-4A60-92E3-9322C90FE53B}"/>
              </a:ext>
            </a:extLst>
          </p:cNvPr>
          <p:cNvSpPr/>
          <p:nvPr/>
        </p:nvSpPr>
        <p:spPr>
          <a:xfrm>
            <a:off x="112337" y="2132521"/>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8ABA5A07-FC71-4C99-B2EF-FFB795B50FE8}"/>
              </a:ext>
            </a:extLst>
          </p:cNvPr>
          <p:cNvSpPr txBox="1"/>
          <p:nvPr/>
        </p:nvSpPr>
        <p:spPr>
          <a:xfrm>
            <a:off x="166649" y="2210347"/>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18" name="Ellips 17">
            <a:extLst>
              <a:ext uri="{FF2B5EF4-FFF2-40B4-BE49-F238E27FC236}">
                <a16:creationId xmlns:a16="http://schemas.microsoft.com/office/drawing/2014/main" id="{43770731-8A01-437C-AA5F-65D32E4F5ACC}"/>
              </a:ext>
            </a:extLst>
          </p:cNvPr>
          <p:cNvSpPr/>
          <p:nvPr/>
        </p:nvSpPr>
        <p:spPr>
          <a:xfrm>
            <a:off x="36279" y="4839829"/>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8E22571F-0C88-411D-9DAF-3F2A9A5620D6}"/>
              </a:ext>
            </a:extLst>
          </p:cNvPr>
          <p:cNvSpPr txBox="1"/>
          <p:nvPr/>
        </p:nvSpPr>
        <p:spPr>
          <a:xfrm>
            <a:off x="90591" y="4880498"/>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0" name="Ellips 19">
            <a:extLst>
              <a:ext uri="{FF2B5EF4-FFF2-40B4-BE49-F238E27FC236}">
                <a16:creationId xmlns:a16="http://schemas.microsoft.com/office/drawing/2014/main" id="{1B7E2A99-BEFD-4397-BA7A-42FDF7506575}"/>
              </a:ext>
            </a:extLst>
          </p:cNvPr>
          <p:cNvSpPr/>
          <p:nvPr/>
        </p:nvSpPr>
        <p:spPr>
          <a:xfrm>
            <a:off x="1315734" y="494934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ruta 20">
            <a:extLst>
              <a:ext uri="{FF2B5EF4-FFF2-40B4-BE49-F238E27FC236}">
                <a16:creationId xmlns:a16="http://schemas.microsoft.com/office/drawing/2014/main" id="{6DE3A242-DA56-4EA0-B569-14E73CC646FC}"/>
              </a:ext>
            </a:extLst>
          </p:cNvPr>
          <p:cNvSpPr txBox="1"/>
          <p:nvPr/>
        </p:nvSpPr>
        <p:spPr>
          <a:xfrm>
            <a:off x="1370046" y="5027169"/>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2" name="Ellips 21">
            <a:extLst>
              <a:ext uri="{FF2B5EF4-FFF2-40B4-BE49-F238E27FC236}">
                <a16:creationId xmlns:a16="http://schemas.microsoft.com/office/drawing/2014/main" id="{A7B091DD-0D8A-40D1-B02A-EBADEB0AFE57}"/>
              </a:ext>
            </a:extLst>
          </p:cNvPr>
          <p:cNvSpPr/>
          <p:nvPr/>
        </p:nvSpPr>
        <p:spPr>
          <a:xfrm>
            <a:off x="2512847" y="4827558"/>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DEA08666-1AE0-40D8-849C-C237D8068DCC}"/>
              </a:ext>
            </a:extLst>
          </p:cNvPr>
          <p:cNvSpPr txBox="1"/>
          <p:nvPr/>
        </p:nvSpPr>
        <p:spPr>
          <a:xfrm>
            <a:off x="2567159" y="4851646"/>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4" name="Ellips 23">
            <a:extLst>
              <a:ext uri="{FF2B5EF4-FFF2-40B4-BE49-F238E27FC236}">
                <a16:creationId xmlns:a16="http://schemas.microsoft.com/office/drawing/2014/main" id="{598D4AB4-B68F-4B30-8423-31EAEDD2E775}"/>
              </a:ext>
            </a:extLst>
          </p:cNvPr>
          <p:cNvSpPr/>
          <p:nvPr/>
        </p:nvSpPr>
        <p:spPr>
          <a:xfrm>
            <a:off x="1168680" y="2104063"/>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7C9A7C99-500E-4A9F-9DD0-E072C65B770D}"/>
              </a:ext>
            </a:extLst>
          </p:cNvPr>
          <p:cNvSpPr txBox="1"/>
          <p:nvPr/>
        </p:nvSpPr>
        <p:spPr>
          <a:xfrm>
            <a:off x="1222992" y="2181889"/>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6" name="Ellips 25">
            <a:extLst>
              <a:ext uri="{FF2B5EF4-FFF2-40B4-BE49-F238E27FC236}">
                <a16:creationId xmlns:a16="http://schemas.microsoft.com/office/drawing/2014/main" id="{9948E4EB-E595-4204-99ED-F9A31FC1D4FE}"/>
              </a:ext>
            </a:extLst>
          </p:cNvPr>
          <p:cNvSpPr/>
          <p:nvPr/>
        </p:nvSpPr>
        <p:spPr>
          <a:xfrm>
            <a:off x="2343938" y="2148345"/>
            <a:ext cx="789709" cy="6788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3B0B352A-9692-4B08-97A0-0BD5D2AF8387}"/>
              </a:ext>
            </a:extLst>
          </p:cNvPr>
          <p:cNvSpPr txBox="1"/>
          <p:nvPr/>
        </p:nvSpPr>
        <p:spPr>
          <a:xfrm>
            <a:off x="2407224" y="2226171"/>
            <a:ext cx="681084" cy="523220"/>
          </a:xfrm>
          <a:prstGeom prst="rect">
            <a:avLst/>
          </a:prstGeom>
          <a:noFill/>
        </p:spPr>
        <p:txBody>
          <a:bodyPr wrap="none" rtlCol="0">
            <a:spAutoFit/>
          </a:bodyPr>
          <a:lstStyle/>
          <a:p>
            <a:pPr algn="ctr"/>
            <a:r>
              <a:rPr lang="sv-SE" sz="1400" dirty="0">
                <a:solidFill>
                  <a:schemeClr val="bg1"/>
                </a:solidFill>
              </a:rPr>
              <a:t>Berörd</a:t>
            </a:r>
          </a:p>
          <a:p>
            <a:pPr algn="ctr"/>
            <a:r>
              <a:rPr lang="sv-SE" sz="1400" dirty="0">
                <a:solidFill>
                  <a:schemeClr val="bg1"/>
                </a:solidFill>
              </a:rPr>
              <a:t>aktör</a:t>
            </a:r>
          </a:p>
        </p:txBody>
      </p:sp>
      <p:sp>
        <p:nvSpPr>
          <p:cNvPr id="28" name="Ellips 27">
            <a:extLst>
              <a:ext uri="{FF2B5EF4-FFF2-40B4-BE49-F238E27FC236}">
                <a16:creationId xmlns:a16="http://schemas.microsoft.com/office/drawing/2014/main" id="{3090D4C8-D6EE-4925-AC4B-B2A616C27D94}"/>
              </a:ext>
            </a:extLst>
          </p:cNvPr>
          <p:cNvSpPr/>
          <p:nvPr/>
        </p:nvSpPr>
        <p:spPr>
          <a:xfrm>
            <a:off x="3472884" y="1849947"/>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C685CAF0-1D90-46A3-98AD-C1154D46A2AC}"/>
              </a:ext>
            </a:extLst>
          </p:cNvPr>
          <p:cNvSpPr txBox="1"/>
          <p:nvPr/>
        </p:nvSpPr>
        <p:spPr>
          <a:xfrm>
            <a:off x="3397000" y="2024172"/>
            <a:ext cx="1012137" cy="276999"/>
          </a:xfrm>
          <a:prstGeom prst="rect">
            <a:avLst/>
          </a:prstGeom>
          <a:noFill/>
        </p:spPr>
        <p:txBody>
          <a:bodyPr wrap="none" rtlCol="0">
            <a:spAutoFit/>
          </a:bodyPr>
          <a:lstStyle/>
          <a:p>
            <a:r>
              <a:rPr lang="sv-SE" sz="1200" b="1" dirty="0"/>
              <a:t>Myndigheter</a:t>
            </a:r>
          </a:p>
        </p:txBody>
      </p:sp>
      <p:sp>
        <p:nvSpPr>
          <p:cNvPr id="30" name="Ellips 29">
            <a:extLst>
              <a:ext uri="{FF2B5EF4-FFF2-40B4-BE49-F238E27FC236}">
                <a16:creationId xmlns:a16="http://schemas.microsoft.com/office/drawing/2014/main" id="{43AFE1E3-1C49-4C4C-8F42-A4F41FC94A69}"/>
              </a:ext>
            </a:extLst>
          </p:cNvPr>
          <p:cNvSpPr/>
          <p:nvPr/>
        </p:nvSpPr>
        <p:spPr>
          <a:xfrm>
            <a:off x="2300958" y="3230704"/>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7D0A67F9-C21F-47B3-935D-9F39779A5B9B}"/>
              </a:ext>
            </a:extLst>
          </p:cNvPr>
          <p:cNvSpPr txBox="1"/>
          <p:nvPr/>
        </p:nvSpPr>
        <p:spPr>
          <a:xfrm>
            <a:off x="2386429" y="3308531"/>
            <a:ext cx="681084" cy="523220"/>
          </a:xfrm>
          <a:prstGeom prst="rect">
            <a:avLst/>
          </a:prstGeom>
          <a:noFill/>
        </p:spPr>
        <p:txBody>
          <a:bodyPr wrap="none" rtlCol="0">
            <a:spAutoFit/>
          </a:bodyPr>
          <a:lstStyle/>
          <a:p>
            <a:pPr algn="ctr"/>
            <a:r>
              <a:rPr lang="sv-SE" sz="1400" dirty="0"/>
              <a:t>Berörd</a:t>
            </a:r>
          </a:p>
          <a:p>
            <a:pPr algn="ctr"/>
            <a:r>
              <a:rPr lang="sv-SE" sz="1400" dirty="0"/>
              <a:t>aktör</a:t>
            </a:r>
          </a:p>
        </p:txBody>
      </p:sp>
      <p:sp>
        <p:nvSpPr>
          <p:cNvPr id="32" name="Ellips 31">
            <a:extLst>
              <a:ext uri="{FF2B5EF4-FFF2-40B4-BE49-F238E27FC236}">
                <a16:creationId xmlns:a16="http://schemas.microsoft.com/office/drawing/2014/main" id="{78A259F4-A2A9-499E-9A35-58348F1A460A}"/>
              </a:ext>
            </a:extLst>
          </p:cNvPr>
          <p:cNvSpPr/>
          <p:nvPr/>
        </p:nvSpPr>
        <p:spPr>
          <a:xfrm>
            <a:off x="3504235" y="3230704"/>
            <a:ext cx="789709"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ruta 32">
            <a:extLst>
              <a:ext uri="{FF2B5EF4-FFF2-40B4-BE49-F238E27FC236}">
                <a16:creationId xmlns:a16="http://schemas.microsoft.com/office/drawing/2014/main" id="{CA79F6BA-3C50-4108-BE56-8FCE21B8E658}"/>
              </a:ext>
            </a:extLst>
          </p:cNvPr>
          <p:cNvSpPr txBox="1"/>
          <p:nvPr/>
        </p:nvSpPr>
        <p:spPr>
          <a:xfrm>
            <a:off x="3553257" y="3308530"/>
            <a:ext cx="691664" cy="523220"/>
          </a:xfrm>
          <a:prstGeom prst="rect">
            <a:avLst/>
          </a:prstGeom>
          <a:noFill/>
        </p:spPr>
        <p:txBody>
          <a:bodyPr wrap="none" rtlCol="0">
            <a:spAutoFit/>
          </a:bodyPr>
          <a:lstStyle/>
          <a:p>
            <a:pPr algn="ctr"/>
            <a:r>
              <a:rPr lang="sv-SE" sz="1400" dirty="0"/>
              <a:t>Berörd</a:t>
            </a:r>
          </a:p>
          <a:p>
            <a:pPr algn="ctr"/>
            <a:r>
              <a:rPr lang="sv-SE" sz="1400" dirty="0"/>
              <a:t>aktör</a:t>
            </a:r>
          </a:p>
        </p:txBody>
      </p:sp>
      <p:sp>
        <p:nvSpPr>
          <p:cNvPr id="34" name="Ellips 33">
            <a:extLst>
              <a:ext uri="{FF2B5EF4-FFF2-40B4-BE49-F238E27FC236}">
                <a16:creationId xmlns:a16="http://schemas.microsoft.com/office/drawing/2014/main" id="{1DC54070-BE90-41FC-B7E0-C16F7681A262}"/>
              </a:ext>
            </a:extLst>
          </p:cNvPr>
          <p:cNvSpPr/>
          <p:nvPr/>
        </p:nvSpPr>
        <p:spPr>
          <a:xfrm>
            <a:off x="4724664" y="3207317"/>
            <a:ext cx="832718" cy="678873"/>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textruta 34">
            <a:extLst>
              <a:ext uri="{FF2B5EF4-FFF2-40B4-BE49-F238E27FC236}">
                <a16:creationId xmlns:a16="http://schemas.microsoft.com/office/drawing/2014/main" id="{B8B7033E-367D-4E73-A81F-18FE6F687F7F}"/>
              </a:ext>
            </a:extLst>
          </p:cNvPr>
          <p:cNvSpPr txBox="1"/>
          <p:nvPr/>
        </p:nvSpPr>
        <p:spPr>
          <a:xfrm>
            <a:off x="4789772" y="3268333"/>
            <a:ext cx="697616" cy="523220"/>
          </a:xfrm>
          <a:prstGeom prst="rect">
            <a:avLst/>
          </a:prstGeom>
          <a:noFill/>
        </p:spPr>
        <p:txBody>
          <a:bodyPr wrap="square" rtlCol="0">
            <a:spAutoFit/>
          </a:bodyPr>
          <a:lstStyle/>
          <a:p>
            <a:pPr algn="ctr"/>
            <a:r>
              <a:rPr lang="sv-SE" sz="1400" dirty="0"/>
              <a:t>Berörd</a:t>
            </a:r>
          </a:p>
          <a:p>
            <a:pPr algn="ctr"/>
            <a:r>
              <a:rPr lang="sv-SE" sz="1400" dirty="0"/>
              <a:t>aktör</a:t>
            </a:r>
          </a:p>
        </p:txBody>
      </p:sp>
      <p:sp>
        <p:nvSpPr>
          <p:cNvPr id="37" name="textruta 36">
            <a:extLst>
              <a:ext uri="{FF2B5EF4-FFF2-40B4-BE49-F238E27FC236}">
                <a16:creationId xmlns:a16="http://schemas.microsoft.com/office/drawing/2014/main" id="{4F0D5785-E713-4050-8ED6-5C90D9FB4035}"/>
              </a:ext>
            </a:extLst>
          </p:cNvPr>
          <p:cNvSpPr txBox="1"/>
          <p:nvPr/>
        </p:nvSpPr>
        <p:spPr>
          <a:xfrm>
            <a:off x="407093" y="293924"/>
            <a:ext cx="1329916" cy="369332"/>
          </a:xfrm>
          <a:prstGeom prst="rect">
            <a:avLst/>
          </a:prstGeom>
          <a:solidFill>
            <a:srgbClr val="FF0000"/>
          </a:solidFill>
        </p:spPr>
        <p:txBody>
          <a:bodyPr wrap="none" rtlCol="0">
            <a:spAutoFit/>
          </a:bodyPr>
          <a:lstStyle/>
          <a:p>
            <a:r>
              <a:rPr lang="sv-SE" b="1" dirty="0">
                <a:solidFill>
                  <a:schemeClr val="bg1"/>
                </a:solidFill>
              </a:rPr>
              <a:t>Enkla frågor</a:t>
            </a:r>
          </a:p>
        </p:txBody>
      </p:sp>
      <p:sp>
        <p:nvSpPr>
          <p:cNvPr id="38" name="textruta 37">
            <a:extLst>
              <a:ext uri="{FF2B5EF4-FFF2-40B4-BE49-F238E27FC236}">
                <a16:creationId xmlns:a16="http://schemas.microsoft.com/office/drawing/2014/main" id="{2EC33B39-6A59-4C26-8D09-8980B1EF5E5E}"/>
              </a:ext>
            </a:extLst>
          </p:cNvPr>
          <p:cNvSpPr txBox="1"/>
          <p:nvPr/>
        </p:nvSpPr>
        <p:spPr>
          <a:xfrm>
            <a:off x="2764903" y="1249137"/>
            <a:ext cx="2124236" cy="369332"/>
          </a:xfrm>
          <a:prstGeom prst="rect">
            <a:avLst/>
          </a:prstGeom>
          <a:solidFill>
            <a:schemeClr val="accent4"/>
          </a:solidFill>
        </p:spPr>
        <p:txBody>
          <a:bodyPr wrap="none" rtlCol="0">
            <a:spAutoFit/>
          </a:bodyPr>
          <a:lstStyle/>
          <a:p>
            <a:r>
              <a:rPr lang="sv-SE" b="1" dirty="0"/>
              <a:t>Komplicerade frågor</a:t>
            </a:r>
          </a:p>
        </p:txBody>
      </p:sp>
      <p:cxnSp>
        <p:nvCxnSpPr>
          <p:cNvPr id="41" name="Rak pilkoppling 40">
            <a:extLst>
              <a:ext uri="{FF2B5EF4-FFF2-40B4-BE49-F238E27FC236}">
                <a16:creationId xmlns:a16="http://schemas.microsoft.com/office/drawing/2014/main" id="{B702A025-448A-48ED-8D2E-AED7F90CA546}"/>
              </a:ext>
            </a:extLst>
          </p:cNvPr>
          <p:cNvCxnSpPr>
            <a:cxnSpLocks/>
          </p:cNvCxnSpPr>
          <p:nvPr/>
        </p:nvCxnSpPr>
        <p:spPr>
          <a:xfrm>
            <a:off x="4254100" y="2459645"/>
            <a:ext cx="658374" cy="677194"/>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Rak pilkoppling 42">
            <a:extLst>
              <a:ext uri="{FF2B5EF4-FFF2-40B4-BE49-F238E27FC236}">
                <a16:creationId xmlns:a16="http://schemas.microsoft.com/office/drawing/2014/main" id="{0E3C90E7-DBB2-4A24-A407-0EAC912FE69D}"/>
              </a:ext>
            </a:extLst>
          </p:cNvPr>
          <p:cNvCxnSpPr>
            <a:cxnSpLocks/>
          </p:cNvCxnSpPr>
          <p:nvPr/>
        </p:nvCxnSpPr>
        <p:spPr>
          <a:xfrm>
            <a:off x="3911302" y="2561361"/>
            <a:ext cx="2631" cy="578241"/>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Rak pilkoppling 43">
            <a:extLst>
              <a:ext uri="{FF2B5EF4-FFF2-40B4-BE49-F238E27FC236}">
                <a16:creationId xmlns:a16="http://schemas.microsoft.com/office/drawing/2014/main" id="{64A50990-56FA-4822-88CC-569CB4EA54BE}"/>
              </a:ext>
            </a:extLst>
          </p:cNvPr>
          <p:cNvCxnSpPr>
            <a:cxnSpLocks/>
          </p:cNvCxnSpPr>
          <p:nvPr/>
        </p:nvCxnSpPr>
        <p:spPr>
          <a:xfrm flipH="1">
            <a:off x="2866827" y="2490900"/>
            <a:ext cx="722643" cy="659717"/>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Rak pilkoppling 56">
            <a:extLst>
              <a:ext uri="{FF2B5EF4-FFF2-40B4-BE49-F238E27FC236}">
                <a16:creationId xmlns:a16="http://schemas.microsoft.com/office/drawing/2014/main" id="{8C12E1DA-9E4E-4BE7-8FE4-EDE531D8908A}"/>
              </a:ext>
            </a:extLst>
          </p:cNvPr>
          <p:cNvCxnSpPr>
            <a:cxnSpLocks/>
          </p:cNvCxnSpPr>
          <p:nvPr/>
        </p:nvCxnSpPr>
        <p:spPr>
          <a:xfrm>
            <a:off x="2024023" y="4188373"/>
            <a:ext cx="658374" cy="67719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Rak pilkoppling 57">
            <a:extLst>
              <a:ext uri="{FF2B5EF4-FFF2-40B4-BE49-F238E27FC236}">
                <a16:creationId xmlns:a16="http://schemas.microsoft.com/office/drawing/2014/main" id="{A0DB7DBE-4B61-4497-AAA7-45ECAC5741D0}"/>
              </a:ext>
            </a:extLst>
          </p:cNvPr>
          <p:cNvCxnSpPr>
            <a:cxnSpLocks/>
          </p:cNvCxnSpPr>
          <p:nvPr/>
        </p:nvCxnSpPr>
        <p:spPr>
          <a:xfrm>
            <a:off x="1620604" y="4347762"/>
            <a:ext cx="2631" cy="57824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Rak pilkoppling 58">
            <a:extLst>
              <a:ext uri="{FF2B5EF4-FFF2-40B4-BE49-F238E27FC236}">
                <a16:creationId xmlns:a16="http://schemas.microsoft.com/office/drawing/2014/main" id="{F044B627-B347-48CF-A40F-D7EBE3C32E12}"/>
              </a:ext>
            </a:extLst>
          </p:cNvPr>
          <p:cNvCxnSpPr>
            <a:cxnSpLocks/>
          </p:cNvCxnSpPr>
          <p:nvPr/>
        </p:nvCxnSpPr>
        <p:spPr>
          <a:xfrm flipH="1">
            <a:off x="467162" y="4185281"/>
            <a:ext cx="722643" cy="65971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Rak pilkoppling 60">
            <a:extLst>
              <a:ext uri="{FF2B5EF4-FFF2-40B4-BE49-F238E27FC236}">
                <a16:creationId xmlns:a16="http://schemas.microsoft.com/office/drawing/2014/main" id="{C01C086D-7C20-4092-B2E5-25C8116657E9}"/>
              </a:ext>
            </a:extLst>
          </p:cNvPr>
          <p:cNvCxnSpPr>
            <a:cxnSpLocks/>
          </p:cNvCxnSpPr>
          <p:nvPr/>
        </p:nvCxnSpPr>
        <p:spPr>
          <a:xfrm flipH="1">
            <a:off x="616781" y="1485696"/>
            <a:ext cx="635522" cy="576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ak pilkoppling 61">
            <a:extLst>
              <a:ext uri="{FF2B5EF4-FFF2-40B4-BE49-F238E27FC236}">
                <a16:creationId xmlns:a16="http://schemas.microsoft.com/office/drawing/2014/main" id="{6996CFD6-F9FB-401E-8525-DF0E563FD199}"/>
              </a:ext>
            </a:extLst>
          </p:cNvPr>
          <p:cNvCxnSpPr>
            <a:cxnSpLocks/>
          </p:cNvCxnSpPr>
          <p:nvPr/>
        </p:nvCxnSpPr>
        <p:spPr>
          <a:xfrm flipH="1">
            <a:off x="1580206" y="1580962"/>
            <a:ext cx="12026" cy="406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Rak pilkoppling 62">
            <a:extLst>
              <a:ext uri="{FF2B5EF4-FFF2-40B4-BE49-F238E27FC236}">
                <a16:creationId xmlns:a16="http://schemas.microsoft.com/office/drawing/2014/main" id="{FC579534-9687-465D-B66F-D41CB335A250}"/>
              </a:ext>
            </a:extLst>
          </p:cNvPr>
          <p:cNvCxnSpPr>
            <a:cxnSpLocks/>
          </p:cNvCxnSpPr>
          <p:nvPr/>
        </p:nvCxnSpPr>
        <p:spPr>
          <a:xfrm>
            <a:off x="2001854" y="1522171"/>
            <a:ext cx="550782" cy="5953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ruta 66">
            <a:extLst>
              <a:ext uri="{FF2B5EF4-FFF2-40B4-BE49-F238E27FC236}">
                <a16:creationId xmlns:a16="http://schemas.microsoft.com/office/drawing/2014/main" id="{7E4ADC9D-2C71-4921-8DCC-1F20FEDFFC3B}"/>
              </a:ext>
            </a:extLst>
          </p:cNvPr>
          <p:cNvSpPr txBox="1"/>
          <p:nvPr/>
        </p:nvSpPr>
        <p:spPr>
          <a:xfrm>
            <a:off x="137509" y="2975158"/>
            <a:ext cx="1875193" cy="584775"/>
          </a:xfrm>
          <a:prstGeom prst="rect">
            <a:avLst/>
          </a:prstGeom>
          <a:solidFill>
            <a:srgbClr val="FF0000"/>
          </a:solidFill>
        </p:spPr>
        <p:txBody>
          <a:bodyPr wrap="none" rtlCol="0">
            <a:spAutoFit/>
          </a:bodyPr>
          <a:lstStyle/>
          <a:p>
            <a:pPr algn="ctr"/>
            <a:r>
              <a:rPr lang="sv-SE" b="1" dirty="0">
                <a:solidFill>
                  <a:schemeClr val="bg1"/>
                </a:solidFill>
              </a:rPr>
              <a:t>Information</a:t>
            </a:r>
          </a:p>
          <a:p>
            <a:pPr algn="ctr"/>
            <a:r>
              <a:rPr lang="sv-SE" sz="1400" b="1" dirty="0">
                <a:solidFill>
                  <a:schemeClr val="bg1"/>
                </a:solidFill>
              </a:rPr>
              <a:t>Vi tänker göra följande</a:t>
            </a:r>
          </a:p>
        </p:txBody>
      </p:sp>
      <p:sp>
        <p:nvSpPr>
          <p:cNvPr id="68" name="textruta 67">
            <a:extLst>
              <a:ext uri="{FF2B5EF4-FFF2-40B4-BE49-F238E27FC236}">
                <a16:creationId xmlns:a16="http://schemas.microsoft.com/office/drawing/2014/main" id="{234756CD-319B-4C20-AE6C-8079D9585D94}"/>
              </a:ext>
            </a:extLst>
          </p:cNvPr>
          <p:cNvSpPr txBox="1"/>
          <p:nvPr/>
        </p:nvSpPr>
        <p:spPr>
          <a:xfrm>
            <a:off x="674486" y="5724482"/>
            <a:ext cx="1959768" cy="584775"/>
          </a:xfrm>
          <a:prstGeom prst="rect">
            <a:avLst/>
          </a:prstGeom>
          <a:solidFill>
            <a:srgbClr val="FF0000"/>
          </a:solidFill>
        </p:spPr>
        <p:txBody>
          <a:bodyPr wrap="none" rtlCol="0">
            <a:spAutoFit/>
          </a:bodyPr>
          <a:lstStyle/>
          <a:p>
            <a:pPr algn="ctr"/>
            <a:r>
              <a:rPr lang="sv-SE" b="1" dirty="0">
                <a:solidFill>
                  <a:schemeClr val="bg1"/>
                </a:solidFill>
              </a:rPr>
              <a:t>Konsultation</a:t>
            </a:r>
          </a:p>
          <a:p>
            <a:pPr algn="ctr"/>
            <a:r>
              <a:rPr lang="sv-SE" sz="1400" b="1" dirty="0">
                <a:solidFill>
                  <a:schemeClr val="bg1"/>
                </a:solidFill>
              </a:rPr>
              <a:t>Vi vill höra vad ni tycker</a:t>
            </a:r>
          </a:p>
        </p:txBody>
      </p:sp>
      <p:sp>
        <p:nvSpPr>
          <p:cNvPr id="73" name="Ellips 72">
            <a:extLst>
              <a:ext uri="{FF2B5EF4-FFF2-40B4-BE49-F238E27FC236}">
                <a16:creationId xmlns:a16="http://schemas.microsoft.com/office/drawing/2014/main" id="{0C63B0FE-DB93-43AF-8114-A2E6F971578C}"/>
              </a:ext>
            </a:extLst>
          </p:cNvPr>
          <p:cNvSpPr/>
          <p:nvPr/>
        </p:nvSpPr>
        <p:spPr>
          <a:xfrm>
            <a:off x="10432280" y="4074448"/>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Ellips 73">
            <a:extLst>
              <a:ext uri="{FF2B5EF4-FFF2-40B4-BE49-F238E27FC236}">
                <a16:creationId xmlns:a16="http://schemas.microsoft.com/office/drawing/2014/main" id="{D3721AAD-B8FE-4B37-8326-5B99987D2BA9}"/>
              </a:ext>
            </a:extLst>
          </p:cNvPr>
          <p:cNvSpPr/>
          <p:nvPr/>
        </p:nvSpPr>
        <p:spPr>
          <a:xfrm>
            <a:off x="10104799" y="5218707"/>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Ellips 74">
            <a:extLst>
              <a:ext uri="{FF2B5EF4-FFF2-40B4-BE49-F238E27FC236}">
                <a16:creationId xmlns:a16="http://schemas.microsoft.com/office/drawing/2014/main" id="{FD6E2E0C-F69C-4A33-A8AD-BE8496FC565C}"/>
              </a:ext>
            </a:extLst>
          </p:cNvPr>
          <p:cNvSpPr/>
          <p:nvPr/>
        </p:nvSpPr>
        <p:spPr>
          <a:xfrm>
            <a:off x="8793860" y="5455827"/>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Ellips 76">
            <a:extLst>
              <a:ext uri="{FF2B5EF4-FFF2-40B4-BE49-F238E27FC236}">
                <a16:creationId xmlns:a16="http://schemas.microsoft.com/office/drawing/2014/main" id="{597FFD6C-CCFD-4D71-B734-B94C11245563}"/>
              </a:ext>
            </a:extLst>
          </p:cNvPr>
          <p:cNvSpPr/>
          <p:nvPr/>
        </p:nvSpPr>
        <p:spPr>
          <a:xfrm>
            <a:off x="7675688" y="4956854"/>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Ellips 77">
            <a:extLst>
              <a:ext uri="{FF2B5EF4-FFF2-40B4-BE49-F238E27FC236}">
                <a16:creationId xmlns:a16="http://schemas.microsoft.com/office/drawing/2014/main" id="{367DDD11-EF02-4788-8D3E-4C98E8A844E5}"/>
              </a:ext>
            </a:extLst>
          </p:cNvPr>
          <p:cNvSpPr/>
          <p:nvPr/>
        </p:nvSpPr>
        <p:spPr>
          <a:xfrm>
            <a:off x="7311877" y="3909909"/>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Ellips 78">
            <a:extLst>
              <a:ext uri="{FF2B5EF4-FFF2-40B4-BE49-F238E27FC236}">
                <a16:creationId xmlns:a16="http://schemas.microsoft.com/office/drawing/2014/main" id="{FD56F0E7-CA8A-47B3-B4DE-74F3C98F09C7}"/>
              </a:ext>
            </a:extLst>
          </p:cNvPr>
          <p:cNvSpPr/>
          <p:nvPr/>
        </p:nvSpPr>
        <p:spPr>
          <a:xfrm>
            <a:off x="7657925" y="2889564"/>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Ellips 79">
            <a:extLst>
              <a:ext uri="{FF2B5EF4-FFF2-40B4-BE49-F238E27FC236}">
                <a16:creationId xmlns:a16="http://schemas.microsoft.com/office/drawing/2014/main" id="{1EF95646-3FA3-454A-9D86-FF489F05E728}"/>
              </a:ext>
            </a:extLst>
          </p:cNvPr>
          <p:cNvSpPr/>
          <p:nvPr/>
        </p:nvSpPr>
        <p:spPr>
          <a:xfrm>
            <a:off x="8645215" y="3491811"/>
            <a:ext cx="1393130" cy="1348090"/>
          </a:xfrm>
          <a:prstGeom prst="ellipse">
            <a:avLst/>
          </a:prstGeom>
          <a:solidFill>
            <a:srgbClr val="00B050"/>
          </a:solidFill>
          <a:ln>
            <a:solidFill>
              <a:srgbClr val="3A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textruta 83">
            <a:extLst>
              <a:ext uri="{FF2B5EF4-FFF2-40B4-BE49-F238E27FC236}">
                <a16:creationId xmlns:a16="http://schemas.microsoft.com/office/drawing/2014/main" id="{1EC66D6A-5457-4293-98D3-8787D14B2CFD}"/>
              </a:ext>
            </a:extLst>
          </p:cNvPr>
          <p:cNvSpPr txBox="1"/>
          <p:nvPr/>
        </p:nvSpPr>
        <p:spPr>
          <a:xfrm>
            <a:off x="2580683" y="3943961"/>
            <a:ext cx="2771207" cy="584775"/>
          </a:xfrm>
          <a:prstGeom prst="rect">
            <a:avLst/>
          </a:prstGeom>
          <a:solidFill>
            <a:schemeClr val="accent4"/>
          </a:solidFill>
        </p:spPr>
        <p:txBody>
          <a:bodyPr wrap="none" rtlCol="0">
            <a:spAutoFit/>
          </a:bodyPr>
          <a:lstStyle/>
          <a:p>
            <a:pPr algn="ctr"/>
            <a:r>
              <a:rPr lang="sv-SE" b="1" dirty="0"/>
              <a:t>Diskussion</a:t>
            </a:r>
          </a:p>
          <a:p>
            <a:pPr algn="ctr"/>
            <a:r>
              <a:rPr lang="sv-SE" sz="1400" b="1" dirty="0"/>
              <a:t>Hur bör kommunen hantera frågan</a:t>
            </a:r>
          </a:p>
        </p:txBody>
      </p:sp>
      <p:cxnSp>
        <p:nvCxnSpPr>
          <p:cNvPr id="3" name="Rak pilkoppling 2">
            <a:extLst>
              <a:ext uri="{FF2B5EF4-FFF2-40B4-BE49-F238E27FC236}">
                <a16:creationId xmlns:a16="http://schemas.microsoft.com/office/drawing/2014/main" id="{4BE85CDC-01C2-488B-BAC6-4558EF8792F1}"/>
              </a:ext>
            </a:extLst>
          </p:cNvPr>
          <p:cNvCxnSpPr>
            <a:cxnSpLocks/>
          </p:cNvCxnSpPr>
          <p:nvPr/>
        </p:nvCxnSpPr>
        <p:spPr>
          <a:xfrm flipH="1">
            <a:off x="9527147" y="5467951"/>
            <a:ext cx="571592" cy="164506"/>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Rak pilkoppling 59">
            <a:extLst>
              <a:ext uri="{FF2B5EF4-FFF2-40B4-BE49-F238E27FC236}">
                <a16:creationId xmlns:a16="http://schemas.microsoft.com/office/drawing/2014/main" id="{3FCA357D-9173-4015-9E75-EC882E94EA95}"/>
              </a:ext>
            </a:extLst>
          </p:cNvPr>
          <p:cNvCxnSpPr>
            <a:cxnSpLocks/>
          </p:cNvCxnSpPr>
          <p:nvPr/>
        </p:nvCxnSpPr>
        <p:spPr>
          <a:xfrm>
            <a:off x="7830143" y="4589682"/>
            <a:ext cx="103176" cy="372456"/>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Rak pilkoppling 63">
            <a:extLst>
              <a:ext uri="{FF2B5EF4-FFF2-40B4-BE49-F238E27FC236}">
                <a16:creationId xmlns:a16="http://schemas.microsoft.com/office/drawing/2014/main" id="{38AAC0D0-1284-4AB9-B205-93933CA2A50D}"/>
              </a:ext>
            </a:extLst>
          </p:cNvPr>
          <p:cNvCxnSpPr>
            <a:cxnSpLocks/>
          </p:cNvCxnSpPr>
          <p:nvPr/>
        </p:nvCxnSpPr>
        <p:spPr>
          <a:xfrm flipV="1">
            <a:off x="7806350" y="3627867"/>
            <a:ext cx="212388" cy="314455"/>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Rak pilkoppling 65">
            <a:extLst>
              <a:ext uri="{FF2B5EF4-FFF2-40B4-BE49-F238E27FC236}">
                <a16:creationId xmlns:a16="http://schemas.microsoft.com/office/drawing/2014/main" id="{2D1C5B6A-354E-4BA9-A726-38A8FC139122}"/>
              </a:ext>
            </a:extLst>
          </p:cNvPr>
          <p:cNvCxnSpPr>
            <a:cxnSpLocks/>
          </p:cNvCxnSpPr>
          <p:nvPr/>
        </p:nvCxnSpPr>
        <p:spPr>
          <a:xfrm flipH="1">
            <a:off x="10577175" y="4824644"/>
            <a:ext cx="260040" cy="431002"/>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Rak pilkoppling 69">
            <a:extLst>
              <a:ext uri="{FF2B5EF4-FFF2-40B4-BE49-F238E27FC236}">
                <a16:creationId xmlns:a16="http://schemas.microsoft.com/office/drawing/2014/main" id="{17EF078B-AE0D-416A-92D4-EB573BE62BFF}"/>
              </a:ext>
            </a:extLst>
          </p:cNvPr>
          <p:cNvCxnSpPr>
            <a:cxnSpLocks/>
          </p:cNvCxnSpPr>
          <p:nvPr/>
        </p:nvCxnSpPr>
        <p:spPr>
          <a:xfrm>
            <a:off x="10623655" y="3608684"/>
            <a:ext cx="185595" cy="492657"/>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Rak pilkoppling 70">
            <a:extLst>
              <a:ext uri="{FF2B5EF4-FFF2-40B4-BE49-F238E27FC236}">
                <a16:creationId xmlns:a16="http://schemas.microsoft.com/office/drawing/2014/main" id="{1B4273FD-AE73-4350-AC99-502569A935FE}"/>
              </a:ext>
            </a:extLst>
          </p:cNvPr>
          <p:cNvCxnSpPr>
            <a:cxnSpLocks/>
          </p:cNvCxnSpPr>
          <p:nvPr/>
        </p:nvCxnSpPr>
        <p:spPr>
          <a:xfrm flipV="1">
            <a:off x="8419148" y="2923614"/>
            <a:ext cx="586404" cy="188433"/>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Rak pilkoppling 92">
            <a:extLst>
              <a:ext uri="{FF2B5EF4-FFF2-40B4-BE49-F238E27FC236}">
                <a16:creationId xmlns:a16="http://schemas.microsoft.com/office/drawing/2014/main" id="{9573A2D8-D60D-404C-ADC2-5063651FD754}"/>
              </a:ext>
            </a:extLst>
          </p:cNvPr>
          <p:cNvCxnSpPr>
            <a:cxnSpLocks/>
          </p:cNvCxnSpPr>
          <p:nvPr/>
        </p:nvCxnSpPr>
        <p:spPr>
          <a:xfrm>
            <a:off x="4292730" y="3572465"/>
            <a:ext cx="449588" cy="32388"/>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4" name="Rak pilkoppling 93">
            <a:extLst>
              <a:ext uri="{FF2B5EF4-FFF2-40B4-BE49-F238E27FC236}">
                <a16:creationId xmlns:a16="http://schemas.microsoft.com/office/drawing/2014/main" id="{AE191E2B-84F2-4D41-876A-1ED2C10C1DCE}"/>
              </a:ext>
            </a:extLst>
          </p:cNvPr>
          <p:cNvCxnSpPr>
            <a:cxnSpLocks/>
            <a:stCxn id="31" idx="3"/>
            <a:endCxn id="32" idx="2"/>
          </p:cNvCxnSpPr>
          <p:nvPr/>
        </p:nvCxnSpPr>
        <p:spPr>
          <a:xfrm>
            <a:off x="3067513" y="3570141"/>
            <a:ext cx="436722" cy="0"/>
          </a:xfrm>
          <a:prstGeom prst="straightConnector1">
            <a:avLst/>
          </a:prstGeom>
          <a:ln w="5715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0" name="Picture 2" descr="Så skjuter du fyrverkerier">
            <a:extLst>
              <a:ext uri="{FF2B5EF4-FFF2-40B4-BE49-F238E27FC236}">
                <a16:creationId xmlns:a16="http://schemas.microsoft.com/office/drawing/2014/main" id="{6D69011E-0D25-4FFC-B1E0-64ABCD0E5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554" y="70994"/>
            <a:ext cx="1930482" cy="61332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ruta 120">
            <a:extLst>
              <a:ext uri="{FF2B5EF4-FFF2-40B4-BE49-F238E27FC236}">
                <a16:creationId xmlns:a16="http://schemas.microsoft.com/office/drawing/2014/main" id="{0D824E68-3302-4AC7-9C76-093EEE61468D}"/>
              </a:ext>
            </a:extLst>
          </p:cNvPr>
          <p:cNvSpPr txBox="1"/>
          <p:nvPr/>
        </p:nvSpPr>
        <p:spPr>
          <a:xfrm>
            <a:off x="9329600" y="176508"/>
            <a:ext cx="1370375" cy="461665"/>
          </a:xfrm>
          <a:prstGeom prst="rect">
            <a:avLst/>
          </a:prstGeom>
          <a:noFill/>
        </p:spPr>
        <p:txBody>
          <a:bodyPr wrap="none" rtlCol="0">
            <a:spAutoFit/>
          </a:bodyPr>
          <a:lstStyle/>
          <a:p>
            <a:pPr algn="ctr"/>
            <a:r>
              <a:rPr lang="sv-SE" sz="1200" b="1" dirty="0">
                <a:solidFill>
                  <a:schemeClr val="bg1"/>
                </a:solidFill>
              </a:rPr>
              <a:t>Inget fyrverkeri</a:t>
            </a:r>
          </a:p>
          <a:p>
            <a:pPr algn="ctr"/>
            <a:r>
              <a:rPr lang="sv-SE" sz="1200" b="1" dirty="0">
                <a:solidFill>
                  <a:schemeClr val="bg1"/>
                </a:solidFill>
              </a:rPr>
              <a:t>utan ett arbetssätt</a:t>
            </a:r>
          </a:p>
        </p:txBody>
      </p:sp>
      <p:sp>
        <p:nvSpPr>
          <p:cNvPr id="103" name="Ellips 102">
            <a:extLst>
              <a:ext uri="{FF2B5EF4-FFF2-40B4-BE49-F238E27FC236}">
                <a16:creationId xmlns:a16="http://schemas.microsoft.com/office/drawing/2014/main" id="{D3FD8F35-4139-4A2E-91DA-D30C685A5B3F}"/>
              </a:ext>
            </a:extLst>
          </p:cNvPr>
          <p:cNvSpPr/>
          <p:nvPr/>
        </p:nvSpPr>
        <p:spPr>
          <a:xfrm>
            <a:off x="8928165" y="2305990"/>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 name="Ellips 105">
            <a:extLst>
              <a:ext uri="{FF2B5EF4-FFF2-40B4-BE49-F238E27FC236}">
                <a16:creationId xmlns:a16="http://schemas.microsoft.com/office/drawing/2014/main" id="{E8D777A5-7981-4AEE-BC9E-A44AF506F232}"/>
              </a:ext>
            </a:extLst>
          </p:cNvPr>
          <p:cNvSpPr/>
          <p:nvPr/>
        </p:nvSpPr>
        <p:spPr>
          <a:xfrm>
            <a:off x="10261259" y="2899516"/>
            <a:ext cx="721627" cy="68901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08" name="Rak pilkoppling 107">
            <a:extLst>
              <a:ext uri="{FF2B5EF4-FFF2-40B4-BE49-F238E27FC236}">
                <a16:creationId xmlns:a16="http://schemas.microsoft.com/office/drawing/2014/main" id="{B0B92629-2E42-442E-9A68-25B5BA7329D2}"/>
              </a:ext>
            </a:extLst>
          </p:cNvPr>
          <p:cNvCxnSpPr>
            <a:cxnSpLocks/>
          </p:cNvCxnSpPr>
          <p:nvPr/>
        </p:nvCxnSpPr>
        <p:spPr>
          <a:xfrm>
            <a:off x="9704681" y="2849346"/>
            <a:ext cx="593371" cy="272981"/>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Ellips 113">
            <a:extLst>
              <a:ext uri="{FF2B5EF4-FFF2-40B4-BE49-F238E27FC236}">
                <a16:creationId xmlns:a16="http://schemas.microsoft.com/office/drawing/2014/main" id="{AB316027-685E-4E08-8957-E07EECEFFA05}"/>
              </a:ext>
            </a:extLst>
          </p:cNvPr>
          <p:cNvSpPr/>
          <p:nvPr/>
        </p:nvSpPr>
        <p:spPr>
          <a:xfrm>
            <a:off x="7527360" y="2601322"/>
            <a:ext cx="3582998" cy="3306183"/>
          </a:xfrm>
          <a:prstGeom prst="ellipse">
            <a:avLst/>
          </a:prstGeom>
          <a:noFill/>
          <a:ln w="38100">
            <a:solidFill>
              <a:srgbClr val="3AA4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C8A6EDD1-8019-4163-A795-E513723BCF2F}"/>
              </a:ext>
            </a:extLst>
          </p:cNvPr>
          <p:cNvPicPr>
            <a:picLocks noChangeAspect="1"/>
          </p:cNvPicPr>
          <p:nvPr/>
        </p:nvPicPr>
        <p:blipFill>
          <a:blip r:embed="rId4"/>
          <a:stretch>
            <a:fillRect/>
          </a:stretch>
        </p:blipFill>
        <p:spPr>
          <a:xfrm>
            <a:off x="2486249" y="157272"/>
            <a:ext cx="6142265" cy="813543"/>
          </a:xfrm>
          <a:prstGeom prst="rect">
            <a:avLst/>
          </a:prstGeom>
        </p:spPr>
      </p:pic>
      <p:sp>
        <p:nvSpPr>
          <p:cNvPr id="85" name="textruta 84">
            <a:extLst>
              <a:ext uri="{FF2B5EF4-FFF2-40B4-BE49-F238E27FC236}">
                <a16:creationId xmlns:a16="http://schemas.microsoft.com/office/drawing/2014/main" id="{CB4D88DA-8D56-4E99-9A99-96E0998F987A}"/>
              </a:ext>
            </a:extLst>
          </p:cNvPr>
          <p:cNvSpPr txBox="1"/>
          <p:nvPr/>
        </p:nvSpPr>
        <p:spPr>
          <a:xfrm>
            <a:off x="8747095" y="3615104"/>
            <a:ext cx="1169359" cy="1169551"/>
          </a:xfrm>
          <a:prstGeom prst="rect">
            <a:avLst/>
          </a:prstGeom>
          <a:noFill/>
          <a:ln>
            <a:noFill/>
          </a:ln>
        </p:spPr>
        <p:txBody>
          <a:bodyPr wrap="none" rtlCol="0">
            <a:spAutoFit/>
          </a:bodyPr>
          <a:lstStyle/>
          <a:p>
            <a:pPr algn="ctr"/>
            <a:r>
              <a:rPr lang="sv-SE" sz="1400" b="1" dirty="0">
                <a:solidFill>
                  <a:schemeClr val="bg1"/>
                </a:solidFill>
              </a:rPr>
              <a:t>Frågan i </a:t>
            </a:r>
          </a:p>
          <a:p>
            <a:pPr algn="ctr"/>
            <a:r>
              <a:rPr lang="sv-SE" sz="1400" b="1" dirty="0">
                <a:solidFill>
                  <a:schemeClr val="bg1"/>
                </a:solidFill>
              </a:rPr>
              <a:t>centrum</a:t>
            </a:r>
          </a:p>
          <a:p>
            <a:pPr algn="ctr"/>
            <a:r>
              <a:rPr lang="sv-SE" sz="1400" b="1" dirty="0">
                <a:solidFill>
                  <a:schemeClr val="bg1"/>
                </a:solidFill>
              </a:rPr>
              <a:t>På lika villkor</a:t>
            </a:r>
          </a:p>
          <a:p>
            <a:pPr algn="ctr"/>
            <a:r>
              <a:rPr lang="sv-SE" sz="1400" b="1" dirty="0">
                <a:solidFill>
                  <a:schemeClr val="bg1"/>
                </a:solidFill>
              </a:rPr>
              <a:t>Gemensamt</a:t>
            </a:r>
          </a:p>
          <a:p>
            <a:pPr algn="ctr"/>
            <a:r>
              <a:rPr lang="sv-SE" sz="1400" b="1" dirty="0">
                <a:solidFill>
                  <a:schemeClr val="bg1"/>
                </a:solidFill>
              </a:rPr>
              <a:t>ansvar</a:t>
            </a:r>
          </a:p>
        </p:txBody>
      </p:sp>
      <p:sp>
        <p:nvSpPr>
          <p:cNvPr id="7" name="Ellips 6">
            <a:extLst>
              <a:ext uri="{FF2B5EF4-FFF2-40B4-BE49-F238E27FC236}">
                <a16:creationId xmlns:a16="http://schemas.microsoft.com/office/drawing/2014/main" id="{BFE46F8D-64FA-4466-8E35-F4D4CF407EA8}"/>
              </a:ext>
            </a:extLst>
          </p:cNvPr>
          <p:cNvSpPr/>
          <p:nvPr/>
        </p:nvSpPr>
        <p:spPr>
          <a:xfrm>
            <a:off x="3253076" y="4549899"/>
            <a:ext cx="1236716" cy="10249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textruta 82">
            <a:extLst>
              <a:ext uri="{FF2B5EF4-FFF2-40B4-BE49-F238E27FC236}">
                <a16:creationId xmlns:a16="http://schemas.microsoft.com/office/drawing/2014/main" id="{933FF247-6924-4F54-9491-1E4202A165E9}"/>
              </a:ext>
            </a:extLst>
          </p:cNvPr>
          <p:cNvSpPr txBox="1"/>
          <p:nvPr/>
        </p:nvSpPr>
        <p:spPr>
          <a:xfrm>
            <a:off x="3226029" y="4672319"/>
            <a:ext cx="1283814" cy="738664"/>
          </a:xfrm>
          <a:prstGeom prst="rect">
            <a:avLst/>
          </a:prstGeom>
          <a:noFill/>
        </p:spPr>
        <p:txBody>
          <a:bodyPr wrap="none" rtlCol="0">
            <a:spAutoFit/>
          </a:bodyPr>
          <a:lstStyle/>
          <a:p>
            <a:pPr algn="ctr"/>
            <a:r>
              <a:rPr lang="sv-SE" sz="1400" b="1" dirty="0">
                <a:solidFill>
                  <a:schemeClr val="bg1"/>
                </a:solidFill>
              </a:rPr>
              <a:t>Viktigt för att</a:t>
            </a:r>
          </a:p>
          <a:p>
            <a:pPr algn="ctr"/>
            <a:r>
              <a:rPr lang="sv-SE" sz="1400" b="1" dirty="0">
                <a:solidFill>
                  <a:schemeClr val="bg1"/>
                </a:solidFill>
              </a:rPr>
              <a:t>hantera rykten</a:t>
            </a:r>
          </a:p>
          <a:p>
            <a:pPr algn="ctr"/>
            <a:r>
              <a:rPr lang="sv-SE" sz="1400" b="1" dirty="0">
                <a:solidFill>
                  <a:schemeClr val="bg1"/>
                </a:solidFill>
              </a:rPr>
              <a:t>&amp; skapa tillit</a:t>
            </a:r>
          </a:p>
        </p:txBody>
      </p:sp>
      <p:sp>
        <p:nvSpPr>
          <p:cNvPr id="88" name="Pil: höger 87">
            <a:extLst>
              <a:ext uri="{FF2B5EF4-FFF2-40B4-BE49-F238E27FC236}">
                <a16:creationId xmlns:a16="http://schemas.microsoft.com/office/drawing/2014/main" id="{5E9241AE-2D48-49C9-BCBC-C2397F86CE99}"/>
              </a:ext>
            </a:extLst>
          </p:cNvPr>
          <p:cNvSpPr/>
          <p:nvPr/>
        </p:nvSpPr>
        <p:spPr>
          <a:xfrm rot="19254619">
            <a:off x="3712418" y="4304828"/>
            <a:ext cx="4286297" cy="745934"/>
          </a:xfrm>
          <a:prstGeom prst="rightArrow">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textruta 90">
            <a:extLst>
              <a:ext uri="{FF2B5EF4-FFF2-40B4-BE49-F238E27FC236}">
                <a16:creationId xmlns:a16="http://schemas.microsoft.com/office/drawing/2014/main" id="{B34F42DB-6249-4D5D-B64F-F0CF0AAFAAA1}"/>
              </a:ext>
            </a:extLst>
          </p:cNvPr>
          <p:cNvSpPr txBox="1"/>
          <p:nvPr/>
        </p:nvSpPr>
        <p:spPr>
          <a:xfrm rot="19251622">
            <a:off x="3669755" y="4530112"/>
            <a:ext cx="4565375" cy="364139"/>
          </a:xfrm>
          <a:prstGeom prst="rect">
            <a:avLst/>
          </a:prstGeom>
          <a:noFill/>
        </p:spPr>
        <p:txBody>
          <a:bodyPr wrap="square">
            <a:spAutoFit/>
          </a:bodyPr>
          <a:lstStyle/>
          <a:p>
            <a:pPr>
              <a:lnSpc>
                <a:spcPts val="1000"/>
              </a:lnSpc>
            </a:pPr>
            <a:r>
              <a:rPr lang="sv-SE" sz="1400" b="1" dirty="0">
                <a:solidFill>
                  <a:srgbClr val="00B050"/>
                </a:solidFill>
              </a:rPr>
              <a:t>Att gå bortom symtom och analysera orsakernas orsaker</a:t>
            </a:r>
          </a:p>
          <a:p>
            <a:pPr>
              <a:lnSpc>
                <a:spcPts val="1000"/>
              </a:lnSpc>
            </a:pPr>
            <a:endParaRPr lang="sv-SE" sz="1400" b="1" dirty="0">
              <a:solidFill>
                <a:srgbClr val="00B050"/>
              </a:solidFill>
            </a:endParaRPr>
          </a:p>
        </p:txBody>
      </p:sp>
      <p:sp>
        <p:nvSpPr>
          <p:cNvPr id="92" name="textruta 91">
            <a:extLst>
              <a:ext uri="{FF2B5EF4-FFF2-40B4-BE49-F238E27FC236}">
                <a16:creationId xmlns:a16="http://schemas.microsoft.com/office/drawing/2014/main" id="{8C2A866B-29A2-42DF-8CBD-688AB5F33203}"/>
              </a:ext>
            </a:extLst>
          </p:cNvPr>
          <p:cNvSpPr txBox="1"/>
          <p:nvPr/>
        </p:nvSpPr>
        <p:spPr>
          <a:xfrm>
            <a:off x="5466189" y="993068"/>
            <a:ext cx="2130922" cy="1600438"/>
          </a:xfrm>
          <a:prstGeom prst="rect">
            <a:avLst/>
          </a:prstGeom>
          <a:solidFill>
            <a:srgbClr val="00B050"/>
          </a:solidFill>
        </p:spPr>
        <p:txBody>
          <a:bodyPr wrap="square" rtlCol="0">
            <a:spAutoFit/>
          </a:bodyPr>
          <a:lstStyle/>
          <a:p>
            <a:pPr algn="ctr"/>
            <a:r>
              <a:rPr lang="sv-SE" sz="2000" b="1" dirty="0">
                <a:solidFill>
                  <a:schemeClr val="bg1"/>
                </a:solidFill>
              </a:rPr>
              <a:t>Komplexa frågor</a:t>
            </a:r>
          </a:p>
          <a:p>
            <a:pPr algn="ctr"/>
            <a:r>
              <a:rPr lang="sv-SE" sz="1400" b="1" i="1" dirty="0">
                <a:solidFill>
                  <a:schemeClr val="bg1"/>
                </a:solidFill>
              </a:rPr>
              <a:t>Medskapande medborgardialog</a:t>
            </a:r>
          </a:p>
          <a:p>
            <a:pPr algn="ctr"/>
            <a:r>
              <a:rPr lang="sv-SE" sz="1400" b="1" i="1" dirty="0">
                <a:solidFill>
                  <a:schemeClr val="bg1"/>
                </a:solidFill>
              </a:rPr>
              <a:t>med konfrontativa inslag</a:t>
            </a:r>
          </a:p>
          <a:p>
            <a:pPr algn="ctr"/>
            <a:r>
              <a:rPr lang="sv-SE" sz="1200" b="1" dirty="0">
                <a:solidFill>
                  <a:schemeClr val="bg1"/>
                </a:solidFill>
              </a:rPr>
              <a:t>Maktdelning</a:t>
            </a:r>
          </a:p>
          <a:p>
            <a:pPr algn="ctr"/>
            <a:r>
              <a:rPr lang="sv-SE" sz="1200" b="1" dirty="0">
                <a:solidFill>
                  <a:schemeClr val="bg1"/>
                </a:solidFill>
              </a:rPr>
              <a:t>Problemformulering, tolkningsföreträde</a:t>
            </a:r>
          </a:p>
        </p:txBody>
      </p:sp>
      <p:sp>
        <p:nvSpPr>
          <p:cNvPr id="95" name="textruta 94">
            <a:extLst>
              <a:ext uri="{FF2B5EF4-FFF2-40B4-BE49-F238E27FC236}">
                <a16:creationId xmlns:a16="http://schemas.microsoft.com/office/drawing/2014/main" id="{E3E59940-D962-4147-91CA-9351EAF973AF}"/>
              </a:ext>
            </a:extLst>
          </p:cNvPr>
          <p:cNvSpPr txBox="1"/>
          <p:nvPr/>
        </p:nvSpPr>
        <p:spPr>
          <a:xfrm>
            <a:off x="10311978" y="4150564"/>
            <a:ext cx="992901" cy="523220"/>
          </a:xfrm>
          <a:prstGeom prst="rect">
            <a:avLst/>
          </a:prstGeom>
          <a:noFill/>
        </p:spPr>
        <p:txBody>
          <a:bodyPr wrap="none" rtlCol="0">
            <a:spAutoFit/>
          </a:bodyPr>
          <a:lstStyle/>
          <a:p>
            <a:pPr algn="ctr"/>
            <a:r>
              <a:rPr lang="sv-SE" sz="1400" b="1" dirty="0"/>
              <a:t>Kommunal</a:t>
            </a:r>
          </a:p>
          <a:p>
            <a:pPr algn="ctr"/>
            <a:r>
              <a:rPr lang="sv-SE" sz="1400" b="1" dirty="0"/>
              <a:t>förv.</a:t>
            </a:r>
          </a:p>
        </p:txBody>
      </p:sp>
      <p:sp>
        <p:nvSpPr>
          <p:cNvPr id="96" name="textruta 95">
            <a:extLst>
              <a:ext uri="{FF2B5EF4-FFF2-40B4-BE49-F238E27FC236}">
                <a16:creationId xmlns:a16="http://schemas.microsoft.com/office/drawing/2014/main" id="{7F6D3526-CD4A-4326-AC5C-47DDAACAC73F}"/>
              </a:ext>
            </a:extLst>
          </p:cNvPr>
          <p:cNvSpPr txBox="1"/>
          <p:nvPr/>
        </p:nvSpPr>
        <p:spPr>
          <a:xfrm>
            <a:off x="10049483" y="5280031"/>
            <a:ext cx="765594" cy="523220"/>
          </a:xfrm>
          <a:prstGeom prst="rect">
            <a:avLst/>
          </a:prstGeom>
          <a:noFill/>
        </p:spPr>
        <p:txBody>
          <a:bodyPr wrap="none" rtlCol="0">
            <a:spAutoFit/>
          </a:bodyPr>
          <a:lstStyle/>
          <a:p>
            <a:pPr algn="ctr"/>
            <a:r>
              <a:rPr lang="sv-SE" sz="1400" b="1" dirty="0"/>
              <a:t>Sociala</a:t>
            </a:r>
          </a:p>
          <a:p>
            <a:pPr algn="ctr"/>
            <a:r>
              <a:rPr lang="sv-SE" sz="1400" b="1" dirty="0"/>
              <a:t>rörelser</a:t>
            </a:r>
          </a:p>
        </p:txBody>
      </p:sp>
      <p:sp>
        <p:nvSpPr>
          <p:cNvPr id="97" name="textruta 96">
            <a:extLst>
              <a:ext uri="{FF2B5EF4-FFF2-40B4-BE49-F238E27FC236}">
                <a16:creationId xmlns:a16="http://schemas.microsoft.com/office/drawing/2014/main" id="{4AD223F2-DEC9-497F-A704-8976624C69D9}"/>
              </a:ext>
            </a:extLst>
          </p:cNvPr>
          <p:cNvSpPr txBox="1"/>
          <p:nvPr/>
        </p:nvSpPr>
        <p:spPr>
          <a:xfrm>
            <a:off x="8784394" y="5546741"/>
            <a:ext cx="840679" cy="523220"/>
          </a:xfrm>
          <a:prstGeom prst="rect">
            <a:avLst/>
          </a:prstGeom>
          <a:noFill/>
        </p:spPr>
        <p:txBody>
          <a:bodyPr wrap="square" rtlCol="0">
            <a:spAutoFit/>
          </a:bodyPr>
          <a:lstStyle/>
          <a:p>
            <a:pPr algn="ctr"/>
            <a:r>
              <a:rPr lang="sv-SE" sz="1400" b="1" dirty="0"/>
              <a:t>Tros-</a:t>
            </a:r>
          </a:p>
          <a:p>
            <a:pPr algn="ctr"/>
            <a:r>
              <a:rPr lang="sv-SE" sz="1400" b="1" dirty="0"/>
              <a:t>samfund</a:t>
            </a:r>
          </a:p>
        </p:txBody>
      </p:sp>
      <p:sp>
        <p:nvSpPr>
          <p:cNvPr id="99" name="textruta 98">
            <a:extLst>
              <a:ext uri="{FF2B5EF4-FFF2-40B4-BE49-F238E27FC236}">
                <a16:creationId xmlns:a16="http://schemas.microsoft.com/office/drawing/2014/main" id="{BDA27F6D-AE93-4884-AAD9-73C5E1F35DE9}"/>
              </a:ext>
            </a:extLst>
          </p:cNvPr>
          <p:cNvSpPr txBox="1"/>
          <p:nvPr/>
        </p:nvSpPr>
        <p:spPr>
          <a:xfrm>
            <a:off x="7444178" y="5025785"/>
            <a:ext cx="1081065" cy="523220"/>
          </a:xfrm>
          <a:prstGeom prst="rect">
            <a:avLst/>
          </a:prstGeom>
          <a:noFill/>
          <a:ln w="57150">
            <a:noFill/>
          </a:ln>
        </p:spPr>
        <p:txBody>
          <a:bodyPr wrap="none" rtlCol="0">
            <a:spAutoFit/>
          </a:bodyPr>
          <a:lstStyle/>
          <a:p>
            <a:pPr algn="ctr"/>
            <a:r>
              <a:rPr lang="sv-SE" sz="1400" b="1" dirty="0"/>
              <a:t>Kommunala</a:t>
            </a:r>
          </a:p>
          <a:p>
            <a:pPr algn="ctr"/>
            <a:r>
              <a:rPr lang="sv-SE" sz="1400" b="1" dirty="0"/>
              <a:t>bolag</a:t>
            </a:r>
          </a:p>
        </p:txBody>
      </p:sp>
      <p:sp>
        <p:nvSpPr>
          <p:cNvPr id="101" name="textruta 100">
            <a:extLst>
              <a:ext uri="{FF2B5EF4-FFF2-40B4-BE49-F238E27FC236}">
                <a16:creationId xmlns:a16="http://schemas.microsoft.com/office/drawing/2014/main" id="{7ABF2116-CB86-46EC-9065-5E940BC9B58E}"/>
              </a:ext>
            </a:extLst>
          </p:cNvPr>
          <p:cNvSpPr txBox="1"/>
          <p:nvPr/>
        </p:nvSpPr>
        <p:spPr>
          <a:xfrm>
            <a:off x="10262247" y="3003596"/>
            <a:ext cx="753732" cy="307777"/>
          </a:xfrm>
          <a:prstGeom prst="rect">
            <a:avLst/>
          </a:prstGeom>
          <a:noFill/>
        </p:spPr>
        <p:txBody>
          <a:bodyPr wrap="none" rtlCol="0">
            <a:spAutoFit/>
          </a:bodyPr>
          <a:lstStyle/>
          <a:p>
            <a:r>
              <a:rPr lang="sv-SE" sz="1400" b="1" dirty="0"/>
              <a:t>Boende</a:t>
            </a:r>
          </a:p>
        </p:txBody>
      </p:sp>
      <p:sp>
        <p:nvSpPr>
          <p:cNvPr id="105" name="textruta 104">
            <a:extLst>
              <a:ext uri="{FF2B5EF4-FFF2-40B4-BE49-F238E27FC236}">
                <a16:creationId xmlns:a16="http://schemas.microsoft.com/office/drawing/2014/main" id="{7FC85029-7CB6-4AAF-8B43-BC78796912A5}"/>
              </a:ext>
            </a:extLst>
          </p:cNvPr>
          <p:cNvSpPr txBox="1"/>
          <p:nvPr/>
        </p:nvSpPr>
        <p:spPr>
          <a:xfrm>
            <a:off x="8840195" y="2423783"/>
            <a:ext cx="906658" cy="523220"/>
          </a:xfrm>
          <a:prstGeom prst="rect">
            <a:avLst/>
          </a:prstGeom>
          <a:noFill/>
        </p:spPr>
        <p:txBody>
          <a:bodyPr wrap="none" rtlCol="0">
            <a:spAutoFit/>
          </a:bodyPr>
          <a:lstStyle/>
          <a:p>
            <a:pPr algn="ctr"/>
            <a:r>
              <a:rPr lang="sv-SE" sz="1400" b="1" dirty="0"/>
              <a:t>Förenings</a:t>
            </a:r>
          </a:p>
          <a:p>
            <a:pPr algn="ctr"/>
            <a:r>
              <a:rPr lang="sv-SE" sz="1400" b="1" dirty="0"/>
              <a:t>liv</a:t>
            </a:r>
          </a:p>
        </p:txBody>
      </p:sp>
      <p:sp>
        <p:nvSpPr>
          <p:cNvPr id="109" name="textruta 108">
            <a:extLst>
              <a:ext uri="{FF2B5EF4-FFF2-40B4-BE49-F238E27FC236}">
                <a16:creationId xmlns:a16="http://schemas.microsoft.com/office/drawing/2014/main" id="{8F711AEA-55B4-4BEF-BB02-991676169AF3}"/>
              </a:ext>
            </a:extLst>
          </p:cNvPr>
          <p:cNvSpPr txBox="1"/>
          <p:nvPr/>
        </p:nvSpPr>
        <p:spPr>
          <a:xfrm>
            <a:off x="7301362" y="4030236"/>
            <a:ext cx="657872" cy="307777"/>
          </a:xfrm>
          <a:prstGeom prst="rect">
            <a:avLst/>
          </a:prstGeom>
          <a:noFill/>
        </p:spPr>
        <p:txBody>
          <a:bodyPr wrap="none" rtlCol="0">
            <a:spAutoFit/>
          </a:bodyPr>
          <a:lstStyle/>
          <a:p>
            <a:r>
              <a:rPr lang="sv-SE" sz="1400" b="1" dirty="0"/>
              <a:t>Politik</a:t>
            </a:r>
          </a:p>
        </p:txBody>
      </p:sp>
      <p:sp>
        <p:nvSpPr>
          <p:cNvPr id="111" name="textruta 110">
            <a:extLst>
              <a:ext uri="{FF2B5EF4-FFF2-40B4-BE49-F238E27FC236}">
                <a16:creationId xmlns:a16="http://schemas.microsoft.com/office/drawing/2014/main" id="{F54F4C83-23B0-4B52-8D20-206DEEFF32C1}"/>
              </a:ext>
            </a:extLst>
          </p:cNvPr>
          <p:cNvSpPr txBox="1"/>
          <p:nvPr/>
        </p:nvSpPr>
        <p:spPr>
          <a:xfrm>
            <a:off x="7590218" y="2895281"/>
            <a:ext cx="808235" cy="523220"/>
          </a:xfrm>
          <a:prstGeom prst="rect">
            <a:avLst/>
          </a:prstGeom>
          <a:noFill/>
          <a:ln>
            <a:noFill/>
          </a:ln>
        </p:spPr>
        <p:txBody>
          <a:bodyPr wrap="none" rtlCol="0">
            <a:spAutoFit/>
          </a:bodyPr>
          <a:lstStyle/>
          <a:p>
            <a:pPr algn="ctr"/>
            <a:r>
              <a:rPr lang="sv-SE" sz="1400" b="1" dirty="0"/>
              <a:t>Närings-</a:t>
            </a:r>
          </a:p>
          <a:p>
            <a:pPr algn="ctr"/>
            <a:r>
              <a:rPr lang="sv-SE" sz="1400" b="1" dirty="0"/>
              <a:t>idkare</a:t>
            </a:r>
          </a:p>
        </p:txBody>
      </p:sp>
      <p:cxnSp>
        <p:nvCxnSpPr>
          <p:cNvPr id="112" name="Rak pilkoppling 111">
            <a:extLst>
              <a:ext uri="{FF2B5EF4-FFF2-40B4-BE49-F238E27FC236}">
                <a16:creationId xmlns:a16="http://schemas.microsoft.com/office/drawing/2014/main" id="{FAF6ABBF-D606-461D-B1A2-601EF58415DD}"/>
              </a:ext>
            </a:extLst>
          </p:cNvPr>
          <p:cNvCxnSpPr>
            <a:cxnSpLocks/>
          </p:cNvCxnSpPr>
          <p:nvPr/>
        </p:nvCxnSpPr>
        <p:spPr>
          <a:xfrm>
            <a:off x="8379552" y="5336898"/>
            <a:ext cx="593371" cy="272981"/>
          </a:xfrm>
          <a:prstGeom prst="straightConnector1">
            <a:avLst/>
          </a:prstGeom>
          <a:ln w="57150">
            <a:solidFill>
              <a:srgbClr val="3AA43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09E5FDE7-CFA7-B4C9-AB4B-2F9E0138B190}"/>
              </a:ext>
            </a:extLst>
          </p:cNvPr>
          <p:cNvSpPr txBox="1"/>
          <p:nvPr/>
        </p:nvSpPr>
        <p:spPr>
          <a:xfrm>
            <a:off x="6946766" y="6259045"/>
            <a:ext cx="5137442" cy="523220"/>
          </a:xfrm>
          <a:prstGeom prst="rect">
            <a:avLst/>
          </a:prstGeom>
          <a:solidFill>
            <a:srgbClr val="00B050"/>
          </a:solidFill>
        </p:spPr>
        <p:txBody>
          <a:bodyPr wrap="square" rtlCol="0">
            <a:spAutoFit/>
          </a:bodyPr>
          <a:lstStyle/>
          <a:p>
            <a:pPr algn="ctr"/>
            <a:r>
              <a:rPr lang="sv-SE" sz="1400" b="1" dirty="0">
                <a:solidFill>
                  <a:schemeClr val="bg1"/>
                </a:solidFill>
              </a:rPr>
              <a:t>Vid komplexa frågor är det inte givet att kommunen </a:t>
            </a:r>
          </a:p>
          <a:p>
            <a:pPr algn="ctr"/>
            <a:r>
              <a:rPr lang="sv-SE" sz="1400" b="1" dirty="0">
                <a:solidFill>
                  <a:schemeClr val="bg1"/>
                </a:solidFill>
              </a:rPr>
              <a:t>är den självklara utföraren av identifierade åtgärder</a:t>
            </a:r>
          </a:p>
        </p:txBody>
      </p:sp>
      <p:sp>
        <p:nvSpPr>
          <p:cNvPr id="4" name="Romb 3">
            <a:extLst>
              <a:ext uri="{FF2B5EF4-FFF2-40B4-BE49-F238E27FC236}">
                <a16:creationId xmlns:a16="http://schemas.microsoft.com/office/drawing/2014/main" id="{6DFC12B2-997A-98CD-23AE-2B9CE1408E5C}"/>
              </a:ext>
            </a:extLst>
          </p:cNvPr>
          <p:cNvSpPr/>
          <p:nvPr/>
        </p:nvSpPr>
        <p:spPr>
          <a:xfrm>
            <a:off x="7716079" y="978185"/>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mb 12">
            <a:extLst>
              <a:ext uri="{FF2B5EF4-FFF2-40B4-BE49-F238E27FC236}">
                <a16:creationId xmlns:a16="http://schemas.microsoft.com/office/drawing/2014/main" id="{1E3C23ED-D4AC-3F6D-7A3D-00AAEBE21F67}"/>
              </a:ext>
            </a:extLst>
          </p:cNvPr>
          <p:cNvSpPr/>
          <p:nvPr/>
        </p:nvSpPr>
        <p:spPr>
          <a:xfrm>
            <a:off x="9165648" y="979145"/>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mb 13">
            <a:extLst>
              <a:ext uri="{FF2B5EF4-FFF2-40B4-BE49-F238E27FC236}">
                <a16:creationId xmlns:a16="http://schemas.microsoft.com/office/drawing/2014/main" id="{E3ED167F-7AEE-00F2-C090-15913B2A1876}"/>
              </a:ext>
            </a:extLst>
          </p:cNvPr>
          <p:cNvSpPr/>
          <p:nvPr/>
        </p:nvSpPr>
        <p:spPr>
          <a:xfrm>
            <a:off x="10611794" y="993068"/>
            <a:ext cx="1444028" cy="1483074"/>
          </a:xfrm>
          <a:prstGeom prst="diamond">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ruta 16">
            <a:extLst>
              <a:ext uri="{FF2B5EF4-FFF2-40B4-BE49-F238E27FC236}">
                <a16:creationId xmlns:a16="http://schemas.microsoft.com/office/drawing/2014/main" id="{29CC4F53-5124-473F-ECD1-40F6D0069ED0}"/>
              </a:ext>
            </a:extLst>
          </p:cNvPr>
          <p:cNvSpPr txBox="1"/>
          <p:nvPr/>
        </p:nvSpPr>
        <p:spPr>
          <a:xfrm>
            <a:off x="7906885" y="1323699"/>
            <a:ext cx="1085811" cy="830997"/>
          </a:xfrm>
          <a:prstGeom prst="rect">
            <a:avLst/>
          </a:prstGeom>
          <a:noFill/>
        </p:spPr>
        <p:txBody>
          <a:bodyPr wrap="none" rtlCol="0">
            <a:spAutoFit/>
          </a:bodyPr>
          <a:lstStyle/>
          <a:p>
            <a:pPr algn="ctr"/>
            <a:r>
              <a:rPr lang="sv-SE" sz="1200" b="1" dirty="0"/>
              <a:t>Perspektiv-</a:t>
            </a:r>
          </a:p>
          <a:p>
            <a:pPr algn="ctr"/>
            <a:r>
              <a:rPr lang="sv-SE" sz="1200" b="1" dirty="0"/>
              <a:t>insamling</a:t>
            </a:r>
          </a:p>
          <a:p>
            <a:pPr algn="ctr"/>
            <a:r>
              <a:rPr lang="sv-SE" sz="1200" b="1" dirty="0"/>
              <a:t>g</a:t>
            </a:r>
            <a:r>
              <a:rPr lang="sv-SE" sz="1200" b="1"/>
              <a:t>enom </a:t>
            </a:r>
            <a:r>
              <a:rPr lang="sv-SE" sz="1200" b="1" dirty="0"/>
              <a:t>samtal</a:t>
            </a:r>
          </a:p>
          <a:p>
            <a:pPr algn="ctr"/>
            <a:r>
              <a:rPr lang="sv-SE" sz="1200" b="1" dirty="0"/>
              <a:t> - följdfrågor</a:t>
            </a:r>
            <a:endParaRPr lang="en-GB" sz="1200" b="1" dirty="0"/>
          </a:p>
        </p:txBody>
      </p:sp>
      <p:sp>
        <p:nvSpPr>
          <p:cNvPr id="36" name="textruta 35">
            <a:extLst>
              <a:ext uri="{FF2B5EF4-FFF2-40B4-BE49-F238E27FC236}">
                <a16:creationId xmlns:a16="http://schemas.microsoft.com/office/drawing/2014/main" id="{4EBE83F0-C99E-711A-B3B3-3D6ADB369C9C}"/>
              </a:ext>
            </a:extLst>
          </p:cNvPr>
          <p:cNvSpPr txBox="1"/>
          <p:nvPr/>
        </p:nvSpPr>
        <p:spPr>
          <a:xfrm>
            <a:off x="9168736" y="1262441"/>
            <a:ext cx="1406795" cy="1015663"/>
          </a:xfrm>
          <a:prstGeom prst="rect">
            <a:avLst/>
          </a:prstGeom>
          <a:noFill/>
        </p:spPr>
        <p:txBody>
          <a:bodyPr wrap="none" rtlCol="0">
            <a:spAutoFit/>
          </a:bodyPr>
          <a:lstStyle/>
          <a:p>
            <a:pPr algn="ctr"/>
            <a:r>
              <a:rPr lang="sv-SE" sz="1200" b="1" dirty="0"/>
              <a:t>Bearbetning</a:t>
            </a:r>
          </a:p>
          <a:p>
            <a:pPr algn="ctr"/>
            <a:r>
              <a:rPr lang="sv-SE" sz="1200" b="1" dirty="0"/>
              <a:t>Orsakernas orsaker</a:t>
            </a:r>
          </a:p>
          <a:p>
            <a:pPr algn="ctr"/>
            <a:r>
              <a:rPr lang="sv-SE" sz="1200" b="1" dirty="0"/>
              <a:t>Homogena och</a:t>
            </a:r>
          </a:p>
          <a:p>
            <a:pPr algn="ctr"/>
            <a:r>
              <a:rPr lang="sv-SE" sz="1200" b="1" dirty="0"/>
              <a:t>Heterogena</a:t>
            </a:r>
          </a:p>
          <a:p>
            <a:pPr algn="ctr"/>
            <a:r>
              <a:rPr lang="sv-SE" sz="1200" b="1" dirty="0"/>
              <a:t>grupper</a:t>
            </a:r>
            <a:endParaRPr lang="en-GB" sz="1200" b="1" dirty="0"/>
          </a:p>
        </p:txBody>
      </p:sp>
      <p:sp>
        <p:nvSpPr>
          <p:cNvPr id="39" name="textruta 38">
            <a:extLst>
              <a:ext uri="{FF2B5EF4-FFF2-40B4-BE49-F238E27FC236}">
                <a16:creationId xmlns:a16="http://schemas.microsoft.com/office/drawing/2014/main" id="{90B8CB29-45A7-5A70-C9F7-E8C21940FAAF}"/>
              </a:ext>
            </a:extLst>
          </p:cNvPr>
          <p:cNvSpPr txBox="1"/>
          <p:nvPr/>
        </p:nvSpPr>
        <p:spPr>
          <a:xfrm>
            <a:off x="10785863" y="1331322"/>
            <a:ext cx="1146789" cy="830997"/>
          </a:xfrm>
          <a:prstGeom prst="rect">
            <a:avLst/>
          </a:prstGeom>
          <a:noFill/>
        </p:spPr>
        <p:txBody>
          <a:bodyPr wrap="none" rtlCol="0">
            <a:spAutoFit/>
          </a:bodyPr>
          <a:lstStyle/>
          <a:p>
            <a:pPr algn="ctr"/>
            <a:r>
              <a:rPr lang="sv-SE" sz="1200" b="1" dirty="0"/>
              <a:t>Identifiering</a:t>
            </a:r>
          </a:p>
          <a:p>
            <a:pPr algn="ctr"/>
            <a:r>
              <a:rPr lang="sv-SE" sz="1200" b="1" dirty="0"/>
              <a:t>av åtgärder</a:t>
            </a:r>
          </a:p>
          <a:p>
            <a:pPr algn="ctr"/>
            <a:r>
              <a:rPr lang="sv-SE" sz="1200" b="1" dirty="0"/>
              <a:t>Utformande av</a:t>
            </a:r>
          </a:p>
          <a:p>
            <a:pPr algn="ctr"/>
            <a:r>
              <a:rPr lang="sv-SE" sz="1200" b="1" dirty="0"/>
              <a:t>handlingsplan</a:t>
            </a:r>
            <a:endParaRPr lang="en-GB" sz="1200" b="1" dirty="0"/>
          </a:p>
        </p:txBody>
      </p:sp>
      <p:sp>
        <p:nvSpPr>
          <p:cNvPr id="40" name="Pil: vänsterböjd 39">
            <a:extLst>
              <a:ext uri="{FF2B5EF4-FFF2-40B4-BE49-F238E27FC236}">
                <a16:creationId xmlns:a16="http://schemas.microsoft.com/office/drawing/2014/main" id="{D5C77E25-3549-C907-E029-4A6D5F975BE3}"/>
              </a:ext>
            </a:extLst>
          </p:cNvPr>
          <p:cNvSpPr/>
          <p:nvPr/>
        </p:nvSpPr>
        <p:spPr>
          <a:xfrm rot="16353648">
            <a:off x="8933720" y="374445"/>
            <a:ext cx="409678" cy="1151699"/>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Pil: vänsterböjd 44">
            <a:extLst>
              <a:ext uri="{FF2B5EF4-FFF2-40B4-BE49-F238E27FC236}">
                <a16:creationId xmlns:a16="http://schemas.microsoft.com/office/drawing/2014/main" id="{FFE781A7-5940-7BC7-0526-D5418BFB2F28}"/>
              </a:ext>
            </a:extLst>
          </p:cNvPr>
          <p:cNvSpPr/>
          <p:nvPr/>
        </p:nvSpPr>
        <p:spPr>
          <a:xfrm rot="16353648">
            <a:off x="10432447" y="378683"/>
            <a:ext cx="409678" cy="1151699"/>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36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ppt_x"/>
                                          </p:val>
                                        </p:tav>
                                        <p:tav tm="100000">
                                          <p:val>
                                            <p:strVal val="#ppt_x"/>
                                          </p:val>
                                        </p:tav>
                                      </p:tavLst>
                                    </p:anim>
                                    <p:anim calcmode="lin" valueType="num">
                                      <p:cBhvr additive="base">
                                        <p:cTn id="54" dur="500" fill="hold"/>
                                        <p:tgtEl>
                                          <p:spTgt spid="67"/>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additive="base">
                                        <p:cTn id="61" dur="500" fill="hold"/>
                                        <p:tgtEl>
                                          <p:spTgt spid="62"/>
                                        </p:tgtEl>
                                        <p:attrNameLst>
                                          <p:attrName>ppt_x</p:attrName>
                                        </p:attrNameLst>
                                      </p:cBhvr>
                                      <p:tavLst>
                                        <p:tav tm="0">
                                          <p:val>
                                            <p:strVal val="#ppt_x"/>
                                          </p:val>
                                        </p:tav>
                                        <p:tav tm="100000">
                                          <p:val>
                                            <p:strVal val="#ppt_x"/>
                                          </p:val>
                                        </p:tav>
                                      </p:tavLst>
                                    </p:anim>
                                    <p:anim calcmode="lin" valueType="num">
                                      <p:cBhvr additive="base">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8"/>
                                        </p:tgtEl>
                                        <p:attrNameLst>
                                          <p:attrName>style.visibility</p:attrName>
                                        </p:attrNameLst>
                                      </p:cBhvr>
                                      <p:to>
                                        <p:strVal val="visible"/>
                                      </p:to>
                                    </p:set>
                                    <p:anim calcmode="lin" valueType="num">
                                      <p:cBhvr additive="base">
                                        <p:cTn id="75" dur="500" fill="hold"/>
                                        <p:tgtEl>
                                          <p:spTgt spid="58"/>
                                        </p:tgtEl>
                                        <p:attrNameLst>
                                          <p:attrName>ppt_x</p:attrName>
                                        </p:attrNameLst>
                                      </p:cBhvr>
                                      <p:tavLst>
                                        <p:tav tm="0">
                                          <p:val>
                                            <p:strVal val="#ppt_x"/>
                                          </p:val>
                                        </p:tav>
                                        <p:tav tm="100000">
                                          <p:val>
                                            <p:strVal val="#ppt_x"/>
                                          </p:val>
                                        </p:tav>
                                      </p:tavLst>
                                    </p:anim>
                                    <p:anim calcmode="lin" valueType="num">
                                      <p:cBhvr additive="base">
                                        <p:cTn id="76" dur="500" fill="hold"/>
                                        <p:tgtEl>
                                          <p:spTgt spid="5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additive="base">
                                        <p:cTn id="79" dur="500" fill="hold"/>
                                        <p:tgtEl>
                                          <p:spTgt spid="59"/>
                                        </p:tgtEl>
                                        <p:attrNameLst>
                                          <p:attrName>ppt_x</p:attrName>
                                        </p:attrNameLst>
                                      </p:cBhvr>
                                      <p:tavLst>
                                        <p:tav tm="0">
                                          <p:val>
                                            <p:strVal val="#ppt_x"/>
                                          </p:val>
                                        </p:tav>
                                        <p:tav tm="100000">
                                          <p:val>
                                            <p:strVal val="#ppt_x"/>
                                          </p:val>
                                        </p:tav>
                                      </p:tavLst>
                                    </p:anim>
                                    <p:anim calcmode="lin" valueType="num">
                                      <p:cBhvr additive="base">
                                        <p:cTn id="80" dur="500" fill="hold"/>
                                        <p:tgtEl>
                                          <p:spTgt spid="5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fill="hold"/>
                                        <p:tgtEl>
                                          <p:spTgt spid="57"/>
                                        </p:tgtEl>
                                        <p:attrNameLst>
                                          <p:attrName>ppt_x</p:attrName>
                                        </p:attrNameLst>
                                      </p:cBhvr>
                                      <p:tavLst>
                                        <p:tav tm="0">
                                          <p:val>
                                            <p:strVal val="#ppt_x"/>
                                          </p:val>
                                        </p:tav>
                                        <p:tav tm="100000">
                                          <p:val>
                                            <p:strVal val="#ppt_x"/>
                                          </p:val>
                                        </p:tav>
                                      </p:tavLst>
                                    </p:anim>
                                    <p:anim calcmode="lin" valueType="num">
                                      <p:cBhvr additive="base">
                                        <p:cTn id="84" dur="500" fill="hold"/>
                                        <p:tgtEl>
                                          <p:spTgt spid="5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additive="base">
                                        <p:cTn id="87" dur="500" fill="hold"/>
                                        <p:tgtEl>
                                          <p:spTgt spid="23"/>
                                        </p:tgtEl>
                                        <p:attrNameLst>
                                          <p:attrName>ppt_x</p:attrName>
                                        </p:attrNameLst>
                                      </p:cBhvr>
                                      <p:tavLst>
                                        <p:tav tm="0">
                                          <p:val>
                                            <p:strVal val="#ppt_x"/>
                                          </p:val>
                                        </p:tav>
                                        <p:tav tm="100000">
                                          <p:val>
                                            <p:strVal val="#ppt_x"/>
                                          </p:val>
                                        </p:tav>
                                      </p:tavLst>
                                    </p:anim>
                                    <p:anim calcmode="lin" valueType="num">
                                      <p:cBhvr additive="base">
                                        <p:cTn id="88" dur="500" fill="hold"/>
                                        <p:tgtEl>
                                          <p:spTgt spid="2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additive="base">
                                        <p:cTn id="95" dur="500" fill="hold"/>
                                        <p:tgtEl>
                                          <p:spTgt spid="20"/>
                                        </p:tgtEl>
                                        <p:attrNameLst>
                                          <p:attrName>ppt_x</p:attrName>
                                        </p:attrNameLst>
                                      </p:cBhvr>
                                      <p:tavLst>
                                        <p:tav tm="0">
                                          <p:val>
                                            <p:strVal val="#ppt_x"/>
                                          </p:val>
                                        </p:tav>
                                        <p:tav tm="100000">
                                          <p:val>
                                            <p:strVal val="#ppt_x"/>
                                          </p:val>
                                        </p:tav>
                                      </p:tavLst>
                                    </p:anim>
                                    <p:anim calcmode="lin" valueType="num">
                                      <p:cBhvr additive="base">
                                        <p:cTn id="96" dur="500" fill="hold"/>
                                        <p:tgtEl>
                                          <p:spTgt spid="2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additive="base">
                                        <p:cTn id="99" dur="500" fill="hold"/>
                                        <p:tgtEl>
                                          <p:spTgt spid="21"/>
                                        </p:tgtEl>
                                        <p:attrNameLst>
                                          <p:attrName>ppt_x</p:attrName>
                                        </p:attrNameLst>
                                      </p:cBhvr>
                                      <p:tavLst>
                                        <p:tav tm="0">
                                          <p:val>
                                            <p:strVal val="#ppt_x"/>
                                          </p:val>
                                        </p:tav>
                                        <p:tav tm="100000">
                                          <p:val>
                                            <p:strVal val="#ppt_x"/>
                                          </p:val>
                                        </p:tav>
                                      </p:tavLst>
                                    </p:anim>
                                    <p:anim calcmode="lin" valueType="num">
                                      <p:cBhvr additive="base">
                                        <p:cTn id="100" dur="500" fill="hold"/>
                                        <p:tgtEl>
                                          <p:spTgt spid="21"/>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 calcmode="lin" valueType="num">
                                      <p:cBhvr additive="base">
                                        <p:cTn id="107" dur="500" fill="hold"/>
                                        <p:tgtEl>
                                          <p:spTgt spid="18"/>
                                        </p:tgtEl>
                                        <p:attrNameLst>
                                          <p:attrName>ppt_x</p:attrName>
                                        </p:attrNameLst>
                                      </p:cBhvr>
                                      <p:tavLst>
                                        <p:tav tm="0">
                                          <p:val>
                                            <p:strVal val="#ppt_x"/>
                                          </p:val>
                                        </p:tav>
                                        <p:tav tm="100000">
                                          <p:val>
                                            <p:strVal val="#ppt_x"/>
                                          </p:val>
                                        </p:tav>
                                      </p:tavLst>
                                    </p:anim>
                                    <p:anim calcmode="lin" valueType="num">
                                      <p:cBhvr additive="base">
                                        <p:cTn id="108" dur="500" fill="hold"/>
                                        <p:tgtEl>
                                          <p:spTgt spid="1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 calcmode="lin" valueType="num">
                                      <p:cBhvr additive="base">
                                        <p:cTn id="111" dur="500" fill="hold"/>
                                        <p:tgtEl>
                                          <p:spTgt spid="68"/>
                                        </p:tgtEl>
                                        <p:attrNameLst>
                                          <p:attrName>ppt_x</p:attrName>
                                        </p:attrNameLst>
                                      </p:cBhvr>
                                      <p:tavLst>
                                        <p:tav tm="0">
                                          <p:val>
                                            <p:strVal val="#ppt_x"/>
                                          </p:val>
                                        </p:tav>
                                        <p:tav tm="100000">
                                          <p:val>
                                            <p:strVal val="#ppt_x"/>
                                          </p:val>
                                        </p:tav>
                                      </p:tavLst>
                                    </p:anim>
                                    <p:anim calcmode="lin" valueType="num">
                                      <p:cBhvr additive="base">
                                        <p:cTn id="11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additive="base">
                                        <p:cTn id="117" dur="500" fill="hold"/>
                                        <p:tgtEl>
                                          <p:spTgt spid="38"/>
                                        </p:tgtEl>
                                        <p:attrNameLst>
                                          <p:attrName>ppt_x</p:attrName>
                                        </p:attrNameLst>
                                      </p:cBhvr>
                                      <p:tavLst>
                                        <p:tav tm="0">
                                          <p:val>
                                            <p:strVal val="#ppt_x"/>
                                          </p:val>
                                        </p:tav>
                                        <p:tav tm="100000">
                                          <p:val>
                                            <p:strVal val="#ppt_x"/>
                                          </p:val>
                                        </p:tav>
                                      </p:tavLst>
                                    </p:anim>
                                    <p:anim calcmode="lin" valueType="num">
                                      <p:cBhvr additive="base">
                                        <p:cTn id="118" dur="500" fill="hold"/>
                                        <p:tgtEl>
                                          <p:spTgt spid="38"/>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ppt_x"/>
                                          </p:val>
                                        </p:tav>
                                        <p:tav tm="100000">
                                          <p:val>
                                            <p:strVal val="#ppt_x"/>
                                          </p:val>
                                        </p:tav>
                                      </p:tavLst>
                                    </p:anim>
                                    <p:anim calcmode="lin" valueType="num">
                                      <p:cBhvr additive="base">
                                        <p:cTn id="122" dur="500" fill="hold"/>
                                        <p:tgtEl>
                                          <p:spTgt spid="2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 calcmode="lin" valueType="num">
                                      <p:cBhvr additive="base">
                                        <p:cTn id="125" dur="500" fill="hold"/>
                                        <p:tgtEl>
                                          <p:spTgt spid="28"/>
                                        </p:tgtEl>
                                        <p:attrNameLst>
                                          <p:attrName>ppt_x</p:attrName>
                                        </p:attrNameLst>
                                      </p:cBhvr>
                                      <p:tavLst>
                                        <p:tav tm="0">
                                          <p:val>
                                            <p:strVal val="#ppt_x"/>
                                          </p:val>
                                        </p:tav>
                                        <p:tav tm="100000">
                                          <p:val>
                                            <p:strVal val="#ppt_x"/>
                                          </p:val>
                                        </p:tav>
                                      </p:tavLst>
                                    </p:anim>
                                    <p:anim calcmode="lin" valueType="num">
                                      <p:cBhvr additive="base">
                                        <p:cTn id="126" dur="500" fill="hold"/>
                                        <p:tgtEl>
                                          <p:spTgt spid="28"/>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3"/>
                                        </p:tgtEl>
                                        <p:attrNameLst>
                                          <p:attrName>style.visibility</p:attrName>
                                        </p:attrNameLst>
                                      </p:cBhvr>
                                      <p:to>
                                        <p:strVal val="visible"/>
                                      </p:to>
                                    </p:set>
                                    <p:anim calcmode="lin" valueType="num">
                                      <p:cBhvr additive="base">
                                        <p:cTn id="129" dur="500" fill="hold"/>
                                        <p:tgtEl>
                                          <p:spTgt spid="43"/>
                                        </p:tgtEl>
                                        <p:attrNameLst>
                                          <p:attrName>ppt_x</p:attrName>
                                        </p:attrNameLst>
                                      </p:cBhvr>
                                      <p:tavLst>
                                        <p:tav tm="0">
                                          <p:val>
                                            <p:strVal val="#ppt_x"/>
                                          </p:val>
                                        </p:tav>
                                        <p:tav tm="100000">
                                          <p:val>
                                            <p:strVal val="#ppt_x"/>
                                          </p:val>
                                        </p:tav>
                                      </p:tavLst>
                                    </p:anim>
                                    <p:anim calcmode="lin" valueType="num">
                                      <p:cBhvr additive="base">
                                        <p:cTn id="130" dur="500" fill="hold"/>
                                        <p:tgtEl>
                                          <p:spTgt spid="43"/>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 calcmode="lin" valueType="num">
                                      <p:cBhvr additive="base">
                                        <p:cTn id="133" dur="500" fill="hold"/>
                                        <p:tgtEl>
                                          <p:spTgt spid="41"/>
                                        </p:tgtEl>
                                        <p:attrNameLst>
                                          <p:attrName>ppt_x</p:attrName>
                                        </p:attrNameLst>
                                      </p:cBhvr>
                                      <p:tavLst>
                                        <p:tav tm="0">
                                          <p:val>
                                            <p:strVal val="#ppt_x"/>
                                          </p:val>
                                        </p:tav>
                                        <p:tav tm="100000">
                                          <p:val>
                                            <p:strVal val="#ppt_x"/>
                                          </p:val>
                                        </p:tav>
                                      </p:tavLst>
                                    </p:anim>
                                    <p:anim calcmode="lin" valueType="num">
                                      <p:cBhvr additive="base">
                                        <p:cTn id="134" dur="500" fill="hold"/>
                                        <p:tgtEl>
                                          <p:spTgt spid="4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 calcmode="lin" valueType="num">
                                      <p:cBhvr additive="base">
                                        <p:cTn id="137" dur="500" fill="hold"/>
                                        <p:tgtEl>
                                          <p:spTgt spid="35"/>
                                        </p:tgtEl>
                                        <p:attrNameLst>
                                          <p:attrName>ppt_x</p:attrName>
                                        </p:attrNameLst>
                                      </p:cBhvr>
                                      <p:tavLst>
                                        <p:tav tm="0">
                                          <p:val>
                                            <p:strVal val="#ppt_x"/>
                                          </p:val>
                                        </p:tav>
                                        <p:tav tm="100000">
                                          <p:val>
                                            <p:strVal val="#ppt_x"/>
                                          </p:val>
                                        </p:tav>
                                      </p:tavLst>
                                    </p:anim>
                                    <p:anim calcmode="lin" valueType="num">
                                      <p:cBhvr additive="base">
                                        <p:cTn id="138" dur="500" fill="hold"/>
                                        <p:tgtEl>
                                          <p:spTgt spid="35"/>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34"/>
                                        </p:tgtEl>
                                        <p:attrNameLst>
                                          <p:attrName>style.visibility</p:attrName>
                                        </p:attrNameLst>
                                      </p:cBhvr>
                                      <p:to>
                                        <p:strVal val="visible"/>
                                      </p:to>
                                    </p:set>
                                    <p:anim calcmode="lin" valueType="num">
                                      <p:cBhvr additive="base">
                                        <p:cTn id="141" dur="500" fill="hold"/>
                                        <p:tgtEl>
                                          <p:spTgt spid="34"/>
                                        </p:tgtEl>
                                        <p:attrNameLst>
                                          <p:attrName>ppt_x</p:attrName>
                                        </p:attrNameLst>
                                      </p:cBhvr>
                                      <p:tavLst>
                                        <p:tav tm="0">
                                          <p:val>
                                            <p:strVal val="#ppt_x"/>
                                          </p:val>
                                        </p:tav>
                                        <p:tav tm="100000">
                                          <p:val>
                                            <p:strVal val="#ppt_x"/>
                                          </p:val>
                                        </p:tav>
                                      </p:tavLst>
                                    </p:anim>
                                    <p:anim calcmode="lin" valueType="num">
                                      <p:cBhvr additive="base">
                                        <p:cTn id="142" dur="500" fill="hold"/>
                                        <p:tgtEl>
                                          <p:spTgt spid="34"/>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93"/>
                                        </p:tgtEl>
                                        <p:attrNameLst>
                                          <p:attrName>style.visibility</p:attrName>
                                        </p:attrNameLst>
                                      </p:cBhvr>
                                      <p:to>
                                        <p:strVal val="visible"/>
                                      </p:to>
                                    </p:set>
                                    <p:anim calcmode="lin" valueType="num">
                                      <p:cBhvr additive="base">
                                        <p:cTn id="145" dur="500" fill="hold"/>
                                        <p:tgtEl>
                                          <p:spTgt spid="93"/>
                                        </p:tgtEl>
                                        <p:attrNameLst>
                                          <p:attrName>ppt_x</p:attrName>
                                        </p:attrNameLst>
                                      </p:cBhvr>
                                      <p:tavLst>
                                        <p:tav tm="0">
                                          <p:val>
                                            <p:strVal val="#ppt_x"/>
                                          </p:val>
                                        </p:tav>
                                        <p:tav tm="100000">
                                          <p:val>
                                            <p:strVal val="#ppt_x"/>
                                          </p:val>
                                        </p:tav>
                                      </p:tavLst>
                                    </p:anim>
                                    <p:anim calcmode="lin" valueType="num">
                                      <p:cBhvr additive="base">
                                        <p:cTn id="146" dur="500" fill="hold"/>
                                        <p:tgtEl>
                                          <p:spTgt spid="93"/>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 calcmode="lin" valueType="num">
                                      <p:cBhvr additive="base">
                                        <p:cTn id="149" dur="500" fill="hold"/>
                                        <p:tgtEl>
                                          <p:spTgt spid="33"/>
                                        </p:tgtEl>
                                        <p:attrNameLst>
                                          <p:attrName>ppt_x</p:attrName>
                                        </p:attrNameLst>
                                      </p:cBhvr>
                                      <p:tavLst>
                                        <p:tav tm="0">
                                          <p:val>
                                            <p:strVal val="#ppt_x"/>
                                          </p:val>
                                        </p:tav>
                                        <p:tav tm="100000">
                                          <p:val>
                                            <p:strVal val="#ppt_x"/>
                                          </p:val>
                                        </p:tav>
                                      </p:tavLst>
                                    </p:anim>
                                    <p:anim calcmode="lin" valueType="num">
                                      <p:cBhvr additive="base">
                                        <p:cTn id="150" dur="500" fill="hold"/>
                                        <p:tgtEl>
                                          <p:spTgt spid="33"/>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 calcmode="lin" valueType="num">
                                      <p:cBhvr additive="base">
                                        <p:cTn id="153" dur="500" fill="hold"/>
                                        <p:tgtEl>
                                          <p:spTgt spid="32"/>
                                        </p:tgtEl>
                                        <p:attrNameLst>
                                          <p:attrName>ppt_x</p:attrName>
                                        </p:attrNameLst>
                                      </p:cBhvr>
                                      <p:tavLst>
                                        <p:tav tm="0">
                                          <p:val>
                                            <p:strVal val="#ppt_x"/>
                                          </p:val>
                                        </p:tav>
                                        <p:tav tm="100000">
                                          <p:val>
                                            <p:strVal val="#ppt_x"/>
                                          </p:val>
                                        </p:tav>
                                      </p:tavLst>
                                    </p:anim>
                                    <p:anim calcmode="lin" valueType="num">
                                      <p:cBhvr additive="base">
                                        <p:cTn id="154" dur="500" fill="hold"/>
                                        <p:tgtEl>
                                          <p:spTgt spid="32"/>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94"/>
                                        </p:tgtEl>
                                        <p:attrNameLst>
                                          <p:attrName>style.visibility</p:attrName>
                                        </p:attrNameLst>
                                      </p:cBhvr>
                                      <p:to>
                                        <p:strVal val="visible"/>
                                      </p:to>
                                    </p:set>
                                    <p:anim calcmode="lin" valueType="num">
                                      <p:cBhvr additive="base">
                                        <p:cTn id="157" dur="500" fill="hold"/>
                                        <p:tgtEl>
                                          <p:spTgt spid="94"/>
                                        </p:tgtEl>
                                        <p:attrNameLst>
                                          <p:attrName>ppt_x</p:attrName>
                                        </p:attrNameLst>
                                      </p:cBhvr>
                                      <p:tavLst>
                                        <p:tav tm="0">
                                          <p:val>
                                            <p:strVal val="#ppt_x"/>
                                          </p:val>
                                        </p:tav>
                                        <p:tav tm="100000">
                                          <p:val>
                                            <p:strVal val="#ppt_x"/>
                                          </p:val>
                                        </p:tav>
                                      </p:tavLst>
                                    </p:anim>
                                    <p:anim calcmode="lin" valueType="num">
                                      <p:cBhvr additive="base">
                                        <p:cTn id="158" dur="500" fill="hold"/>
                                        <p:tgtEl>
                                          <p:spTgt spid="9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31"/>
                                        </p:tgtEl>
                                        <p:attrNameLst>
                                          <p:attrName>style.visibility</p:attrName>
                                        </p:attrNameLst>
                                      </p:cBhvr>
                                      <p:to>
                                        <p:strVal val="visible"/>
                                      </p:to>
                                    </p:set>
                                    <p:anim calcmode="lin" valueType="num">
                                      <p:cBhvr additive="base">
                                        <p:cTn id="161" dur="500" fill="hold"/>
                                        <p:tgtEl>
                                          <p:spTgt spid="31"/>
                                        </p:tgtEl>
                                        <p:attrNameLst>
                                          <p:attrName>ppt_x</p:attrName>
                                        </p:attrNameLst>
                                      </p:cBhvr>
                                      <p:tavLst>
                                        <p:tav tm="0">
                                          <p:val>
                                            <p:strVal val="#ppt_x"/>
                                          </p:val>
                                        </p:tav>
                                        <p:tav tm="100000">
                                          <p:val>
                                            <p:strVal val="#ppt_x"/>
                                          </p:val>
                                        </p:tav>
                                      </p:tavLst>
                                    </p:anim>
                                    <p:anim calcmode="lin" valueType="num">
                                      <p:cBhvr additive="base">
                                        <p:cTn id="162" dur="500" fill="hold"/>
                                        <p:tgtEl>
                                          <p:spTgt spid="31"/>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84"/>
                                        </p:tgtEl>
                                        <p:attrNameLst>
                                          <p:attrName>style.visibility</p:attrName>
                                        </p:attrNameLst>
                                      </p:cBhvr>
                                      <p:to>
                                        <p:strVal val="visible"/>
                                      </p:to>
                                    </p:set>
                                    <p:anim calcmode="lin" valueType="num">
                                      <p:cBhvr additive="base">
                                        <p:cTn id="165" dur="500" fill="hold"/>
                                        <p:tgtEl>
                                          <p:spTgt spid="84"/>
                                        </p:tgtEl>
                                        <p:attrNameLst>
                                          <p:attrName>ppt_x</p:attrName>
                                        </p:attrNameLst>
                                      </p:cBhvr>
                                      <p:tavLst>
                                        <p:tav tm="0">
                                          <p:val>
                                            <p:strVal val="#ppt_x"/>
                                          </p:val>
                                        </p:tav>
                                        <p:tav tm="100000">
                                          <p:val>
                                            <p:strVal val="#ppt_x"/>
                                          </p:val>
                                        </p:tav>
                                      </p:tavLst>
                                    </p:anim>
                                    <p:anim calcmode="lin" valueType="num">
                                      <p:cBhvr additive="base">
                                        <p:cTn id="166" dur="500" fill="hold"/>
                                        <p:tgtEl>
                                          <p:spTgt spid="8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30"/>
                                        </p:tgtEl>
                                        <p:attrNameLst>
                                          <p:attrName>style.visibility</p:attrName>
                                        </p:attrNameLst>
                                      </p:cBhvr>
                                      <p:to>
                                        <p:strVal val="visible"/>
                                      </p:to>
                                    </p:set>
                                    <p:anim calcmode="lin" valueType="num">
                                      <p:cBhvr additive="base">
                                        <p:cTn id="169" dur="500" fill="hold"/>
                                        <p:tgtEl>
                                          <p:spTgt spid="30"/>
                                        </p:tgtEl>
                                        <p:attrNameLst>
                                          <p:attrName>ppt_x</p:attrName>
                                        </p:attrNameLst>
                                      </p:cBhvr>
                                      <p:tavLst>
                                        <p:tav tm="0">
                                          <p:val>
                                            <p:strVal val="#ppt_x"/>
                                          </p:val>
                                        </p:tav>
                                        <p:tav tm="100000">
                                          <p:val>
                                            <p:strVal val="#ppt_x"/>
                                          </p:val>
                                        </p:tav>
                                      </p:tavLst>
                                    </p:anim>
                                    <p:anim calcmode="lin" valueType="num">
                                      <p:cBhvr additive="base">
                                        <p:cTn id="170" dur="500" fill="hold"/>
                                        <p:tgtEl>
                                          <p:spTgt spid="30"/>
                                        </p:tgtEl>
                                        <p:attrNameLst>
                                          <p:attrName>ppt_y</p:attrName>
                                        </p:attrNameLst>
                                      </p:cBhvr>
                                      <p:tavLst>
                                        <p:tav tm="0">
                                          <p:val>
                                            <p:strVal val="1+#ppt_h/2"/>
                                          </p:val>
                                        </p:tav>
                                        <p:tav tm="100000">
                                          <p:val>
                                            <p:strVal val="#ppt_y"/>
                                          </p:val>
                                        </p:tav>
                                      </p:tavLst>
                                    </p:anim>
                                  </p:childTnLst>
                                </p:cTn>
                              </p:par>
                              <p:par>
                                <p:cTn id="171" presetID="2" presetClass="entr" presetSubtype="4" fill="hold" nodeType="withEffect">
                                  <p:stCondLst>
                                    <p:cond delay="0"/>
                                  </p:stCondLst>
                                  <p:childTnLst>
                                    <p:set>
                                      <p:cBhvr>
                                        <p:cTn id="172" dur="1" fill="hold">
                                          <p:stCondLst>
                                            <p:cond delay="0"/>
                                          </p:stCondLst>
                                        </p:cTn>
                                        <p:tgtEl>
                                          <p:spTgt spid="44"/>
                                        </p:tgtEl>
                                        <p:attrNameLst>
                                          <p:attrName>style.visibility</p:attrName>
                                        </p:attrNameLst>
                                      </p:cBhvr>
                                      <p:to>
                                        <p:strVal val="visible"/>
                                      </p:to>
                                    </p:set>
                                    <p:anim calcmode="lin" valueType="num">
                                      <p:cBhvr additive="base">
                                        <p:cTn id="173" dur="500" fill="hold"/>
                                        <p:tgtEl>
                                          <p:spTgt spid="44"/>
                                        </p:tgtEl>
                                        <p:attrNameLst>
                                          <p:attrName>ppt_x</p:attrName>
                                        </p:attrNameLst>
                                      </p:cBhvr>
                                      <p:tavLst>
                                        <p:tav tm="0">
                                          <p:val>
                                            <p:strVal val="#ppt_x"/>
                                          </p:val>
                                        </p:tav>
                                        <p:tav tm="100000">
                                          <p:val>
                                            <p:strVal val="#ppt_x"/>
                                          </p:val>
                                        </p:tav>
                                      </p:tavLst>
                                    </p:anim>
                                    <p:anim calcmode="lin" valueType="num">
                                      <p:cBhvr additive="base">
                                        <p:cTn id="17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7"/>
                                        </p:tgtEl>
                                        <p:attrNameLst>
                                          <p:attrName>style.visibility</p:attrName>
                                        </p:attrNameLst>
                                      </p:cBhvr>
                                      <p:to>
                                        <p:strVal val="visible"/>
                                      </p:to>
                                    </p:set>
                                    <p:anim calcmode="lin" valueType="num">
                                      <p:cBhvr additive="base">
                                        <p:cTn id="179" dur="500" fill="hold"/>
                                        <p:tgtEl>
                                          <p:spTgt spid="7"/>
                                        </p:tgtEl>
                                        <p:attrNameLst>
                                          <p:attrName>ppt_x</p:attrName>
                                        </p:attrNameLst>
                                      </p:cBhvr>
                                      <p:tavLst>
                                        <p:tav tm="0">
                                          <p:val>
                                            <p:strVal val="#ppt_x"/>
                                          </p:val>
                                        </p:tav>
                                        <p:tav tm="100000">
                                          <p:val>
                                            <p:strVal val="#ppt_x"/>
                                          </p:val>
                                        </p:tav>
                                      </p:tavLst>
                                    </p:anim>
                                    <p:anim calcmode="lin" valueType="num">
                                      <p:cBhvr additive="base">
                                        <p:cTn id="18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88"/>
                                        </p:tgtEl>
                                        <p:attrNameLst>
                                          <p:attrName>style.visibility</p:attrName>
                                        </p:attrNameLst>
                                      </p:cBhvr>
                                      <p:to>
                                        <p:strVal val="visible"/>
                                      </p:to>
                                    </p:set>
                                    <p:anim calcmode="lin" valueType="num">
                                      <p:cBhvr additive="base">
                                        <p:cTn id="185" dur="500" fill="hold"/>
                                        <p:tgtEl>
                                          <p:spTgt spid="88"/>
                                        </p:tgtEl>
                                        <p:attrNameLst>
                                          <p:attrName>ppt_x</p:attrName>
                                        </p:attrNameLst>
                                      </p:cBhvr>
                                      <p:tavLst>
                                        <p:tav tm="0">
                                          <p:val>
                                            <p:strVal val="#ppt_x"/>
                                          </p:val>
                                        </p:tav>
                                        <p:tav tm="100000">
                                          <p:val>
                                            <p:strVal val="#ppt_x"/>
                                          </p:val>
                                        </p:tav>
                                      </p:tavLst>
                                    </p:anim>
                                    <p:anim calcmode="lin" valueType="num">
                                      <p:cBhvr additive="base">
                                        <p:cTn id="186" dur="500" fill="hold"/>
                                        <p:tgtEl>
                                          <p:spTgt spid="88"/>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91"/>
                                        </p:tgtEl>
                                        <p:attrNameLst>
                                          <p:attrName>style.visibility</p:attrName>
                                        </p:attrNameLst>
                                      </p:cBhvr>
                                      <p:to>
                                        <p:strVal val="visible"/>
                                      </p:to>
                                    </p:set>
                                    <p:anim calcmode="lin" valueType="num">
                                      <p:cBhvr additive="base">
                                        <p:cTn id="189" dur="500" fill="hold"/>
                                        <p:tgtEl>
                                          <p:spTgt spid="91"/>
                                        </p:tgtEl>
                                        <p:attrNameLst>
                                          <p:attrName>ppt_x</p:attrName>
                                        </p:attrNameLst>
                                      </p:cBhvr>
                                      <p:tavLst>
                                        <p:tav tm="0">
                                          <p:val>
                                            <p:strVal val="#ppt_x"/>
                                          </p:val>
                                        </p:tav>
                                        <p:tav tm="100000">
                                          <p:val>
                                            <p:strVal val="#ppt_x"/>
                                          </p:val>
                                        </p:tav>
                                      </p:tavLst>
                                    </p:anim>
                                    <p:anim calcmode="lin" valueType="num">
                                      <p:cBhvr additive="base">
                                        <p:cTn id="190"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 presetClass="entr" presetSubtype="4" fill="hold" grpId="0" nodeType="clickEffect">
                                  <p:stCondLst>
                                    <p:cond delay="0"/>
                                  </p:stCondLst>
                                  <p:childTnLst>
                                    <p:set>
                                      <p:cBhvr>
                                        <p:cTn id="194" dur="1" fill="hold">
                                          <p:stCondLst>
                                            <p:cond delay="0"/>
                                          </p:stCondLst>
                                        </p:cTn>
                                        <p:tgtEl>
                                          <p:spTgt spid="92"/>
                                        </p:tgtEl>
                                        <p:attrNameLst>
                                          <p:attrName>style.visibility</p:attrName>
                                        </p:attrNameLst>
                                      </p:cBhvr>
                                      <p:to>
                                        <p:strVal val="visible"/>
                                      </p:to>
                                    </p:set>
                                    <p:anim calcmode="lin" valueType="num">
                                      <p:cBhvr additive="base">
                                        <p:cTn id="195" dur="500" fill="hold"/>
                                        <p:tgtEl>
                                          <p:spTgt spid="92"/>
                                        </p:tgtEl>
                                        <p:attrNameLst>
                                          <p:attrName>ppt_x</p:attrName>
                                        </p:attrNameLst>
                                      </p:cBhvr>
                                      <p:tavLst>
                                        <p:tav tm="0">
                                          <p:val>
                                            <p:strVal val="#ppt_x"/>
                                          </p:val>
                                        </p:tav>
                                        <p:tav tm="100000">
                                          <p:val>
                                            <p:strVal val="#ppt_x"/>
                                          </p:val>
                                        </p:tav>
                                      </p:tavLst>
                                    </p:anim>
                                    <p:anim calcmode="lin" valueType="num">
                                      <p:cBhvr additive="base">
                                        <p:cTn id="19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grpId="0" nodeType="clickEffect">
                                  <p:stCondLst>
                                    <p:cond delay="0"/>
                                  </p:stCondLst>
                                  <p:childTnLst>
                                    <p:set>
                                      <p:cBhvr>
                                        <p:cTn id="200" dur="1" fill="hold">
                                          <p:stCondLst>
                                            <p:cond delay="0"/>
                                          </p:stCondLst>
                                        </p:cTn>
                                        <p:tgtEl>
                                          <p:spTgt spid="40"/>
                                        </p:tgtEl>
                                        <p:attrNameLst>
                                          <p:attrName>style.visibility</p:attrName>
                                        </p:attrNameLst>
                                      </p:cBhvr>
                                      <p:to>
                                        <p:strVal val="visible"/>
                                      </p:to>
                                    </p:set>
                                    <p:anim calcmode="lin" valueType="num">
                                      <p:cBhvr additive="base">
                                        <p:cTn id="201" dur="500" fill="hold"/>
                                        <p:tgtEl>
                                          <p:spTgt spid="40"/>
                                        </p:tgtEl>
                                        <p:attrNameLst>
                                          <p:attrName>ppt_x</p:attrName>
                                        </p:attrNameLst>
                                      </p:cBhvr>
                                      <p:tavLst>
                                        <p:tav tm="0">
                                          <p:val>
                                            <p:strVal val="#ppt_x"/>
                                          </p:val>
                                        </p:tav>
                                        <p:tav tm="100000">
                                          <p:val>
                                            <p:strVal val="#ppt_x"/>
                                          </p:val>
                                        </p:tav>
                                      </p:tavLst>
                                    </p:anim>
                                    <p:anim calcmode="lin" valueType="num">
                                      <p:cBhvr additive="base">
                                        <p:cTn id="202" dur="500" fill="hold"/>
                                        <p:tgtEl>
                                          <p:spTgt spid="40"/>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45"/>
                                        </p:tgtEl>
                                        <p:attrNameLst>
                                          <p:attrName>style.visibility</p:attrName>
                                        </p:attrNameLst>
                                      </p:cBhvr>
                                      <p:to>
                                        <p:strVal val="visible"/>
                                      </p:to>
                                    </p:set>
                                    <p:anim calcmode="lin" valueType="num">
                                      <p:cBhvr additive="base">
                                        <p:cTn id="205" dur="500" fill="hold"/>
                                        <p:tgtEl>
                                          <p:spTgt spid="45"/>
                                        </p:tgtEl>
                                        <p:attrNameLst>
                                          <p:attrName>ppt_x</p:attrName>
                                        </p:attrNameLst>
                                      </p:cBhvr>
                                      <p:tavLst>
                                        <p:tav tm="0">
                                          <p:val>
                                            <p:strVal val="#ppt_x"/>
                                          </p:val>
                                        </p:tav>
                                        <p:tav tm="100000">
                                          <p:val>
                                            <p:strVal val="#ppt_x"/>
                                          </p:val>
                                        </p:tav>
                                      </p:tavLst>
                                    </p:anim>
                                    <p:anim calcmode="lin" valueType="num">
                                      <p:cBhvr additive="base">
                                        <p:cTn id="206" dur="500" fill="hold"/>
                                        <p:tgtEl>
                                          <p:spTgt spid="45"/>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17"/>
                                        </p:tgtEl>
                                        <p:attrNameLst>
                                          <p:attrName>style.visibility</p:attrName>
                                        </p:attrNameLst>
                                      </p:cBhvr>
                                      <p:to>
                                        <p:strVal val="visible"/>
                                      </p:to>
                                    </p:set>
                                    <p:anim calcmode="lin" valueType="num">
                                      <p:cBhvr additive="base">
                                        <p:cTn id="209" dur="500" fill="hold"/>
                                        <p:tgtEl>
                                          <p:spTgt spid="17"/>
                                        </p:tgtEl>
                                        <p:attrNameLst>
                                          <p:attrName>ppt_x</p:attrName>
                                        </p:attrNameLst>
                                      </p:cBhvr>
                                      <p:tavLst>
                                        <p:tav tm="0">
                                          <p:val>
                                            <p:strVal val="#ppt_x"/>
                                          </p:val>
                                        </p:tav>
                                        <p:tav tm="100000">
                                          <p:val>
                                            <p:strVal val="#ppt_x"/>
                                          </p:val>
                                        </p:tav>
                                      </p:tavLst>
                                    </p:anim>
                                    <p:anim calcmode="lin" valueType="num">
                                      <p:cBhvr additive="base">
                                        <p:cTn id="210" dur="500" fill="hold"/>
                                        <p:tgtEl>
                                          <p:spTgt spid="17"/>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4"/>
                                        </p:tgtEl>
                                        <p:attrNameLst>
                                          <p:attrName>style.visibility</p:attrName>
                                        </p:attrNameLst>
                                      </p:cBhvr>
                                      <p:to>
                                        <p:strVal val="visible"/>
                                      </p:to>
                                    </p:set>
                                    <p:anim calcmode="lin" valueType="num">
                                      <p:cBhvr additive="base">
                                        <p:cTn id="213" dur="500" fill="hold"/>
                                        <p:tgtEl>
                                          <p:spTgt spid="4"/>
                                        </p:tgtEl>
                                        <p:attrNameLst>
                                          <p:attrName>ppt_x</p:attrName>
                                        </p:attrNameLst>
                                      </p:cBhvr>
                                      <p:tavLst>
                                        <p:tav tm="0">
                                          <p:val>
                                            <p:strVal val="#ppt_x"/>
                                          </p:val>
                                        </p:tav>
                                        <p:tav tm="100000">
                                          <p:val>
                                            <p:strVal val="#ppt_x"/>
                                          </p:val>
                                        </p:tav>
                                      </p:tavLst>
                                    </p:anim>
                                    <p:anim calcmode="lin" valueType="num">
                                      <p:cBhvr additive="base">
                                        <p:cTn id="214" dur="500" fill="hold"/>
                                        <p:tgtEl>
                                          <p:spTgt spid="4"/>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36"/>
                                        </p:tgtEl>
                                        <p:attrNameLst>
                                          <p:attrName>style.visibility</p:attrName>
                                        </p:attrNameLst>
                                      </p:cBhvr>
                                      <p:to>
                                        <p:strVal val="visible"/>
                                      </p:to>
                                    </p:set>
                                    <p:anim calcmode="lin" valueType="num">
                                      <p:cBhvr additive="base">
                                        <p:cTn id="217" dur="500" fill="hold"/>
                                        <p:tgtEl>
                                          <p:spTgt spid="36"/>
                                        </p:tgtEl>
                                        <p:attrNameLst>
                                          <p:attrName>ppt_x</p:attrName>
                                        </p:attrNameLst>
                                      </p:cBhvr>
                                      <p:tavLst>
                                        <p:tav tm="0">
                                          <p:val>
                                            <p:strVal val="#ppt_x"/>
                                          </p:val>
                                        </p:tav>
                                        <p:tav tm="100000">
                                          <p:val>
                                            <p:strVal val="#ppt_x"/>
                                          </p:val>
                                        </p:tav>
                                      </p:tavLst>
                                    </p:anim>
                                    <p:anim calcmode="lin" valueType="num">
                                      <p:cBhvr additive="base">
                                        <p:cTn id="218" dur="500" fill="hold"/>
                                        <p:tgtEl>
                                          <p:spTgt spid="36"/>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13"/>
                                        </p:tgtEl>
                                        <p:attrNameLst>
                                          <p:attrName>style.visibility</p:attrName>
                                        </p:attrNameLst>
                                      </p:cBhvr>
                                      <p:to>
                                        <p:strVal val="visible"/>
                                      </p:to>
                                    </p:set>
                                    <p:anim calcmode="lin" valueType="num">
                                      <p:cBhvr additive="base">
                                        <p:cTn id="221" dur="500" fill="hold"/>
                                        <p:tgtEl>
                                          <p:spTgt spid="13"/>
                                        </p:tgtEl>
                                        <p:attrNameLst>
                                          <p:attrName>ppt_x</p:attrName>
                                        </p:attrNameLst>
                                      </p:cBhvr>
                                      <p:tavLst>
                                        <p:tav tm="0">
                                          <p:val>
                                            <p:strVal val="#ppt_x"/>
                                          </p:val>
                                        </p:tav>
                                        <p:tav tm="100000">
                                          <p:val>
                                            <p:strVal val="#ppt_x"/>
                                          </p:val>
                                        </p:tav>
                                      </p:tavLst>
                                    </p:anim>
                                    <p:anim calcmode="lin" valueType="num">
                                      <p:cBhvr additive="base">
                                        <p:cTn id="222" dur="500" fill="hold"/>
                                        <p:tgtEl>
                                          <p:spTgt spid="13"/>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39"/>
                                        </p:tgtEl>
                                        <p:attrNameLst>
                                          <p:attrName>style.visibility</p:attrName>
                                        </p:attrNameLst>
                                      </p:cBhvr>
                                      <p:to>
                                        <p:strVal val="visible"/>
                                      </p:to>
                                    </p:set>
                                    <p:anim calcmode="lin" valueType="num">
                                      <p:cBhvr additive="base">
                                        <p:cTn id="225" dur="500" fill="hold"/>
                                        <p:tgtEl>
                                          <p:spTgt spid="39"/>
                                        </p:tgtEl>
                                        <p:attrNameLst>
                                          <p:attrName>ppt_x</p:attrName>
                                        </p:attrNameLst>
                                      </p:cBhvr>
                                      <p:tavLst>
                                        <p:tav tm="0">
                                          <p:val>
                                            <p:strVal val="#ppt_x"/>
                                          </p:val>
                                        </p:tav>
                                        <p:tav tm="100000">
                                          <p:val>
                                            <p:strVal val="#ppt_x"/>
                                          </p:val>
                                        </p:tav>
                                      </p:tavLst>
                                    </p:anim>
                                    <p:anim calcmode="lin" valueType="num">
                                      <p:cBhvr additive="base">
                                        <p:cTn id="226" dur="500" fill="hold"/>
                                        <p:tgtEl>
                                          <p:spTgt spid="39"/>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14"/>
                                        </p:tgtEl>
                                        <p:attrNameLst>
                                          <p:attrName>style.visibility</p:attrName>
                                        </p:attrNameLst>
                                      </p:cBhvr>
                                      <p:to>
                                        <p:strVal val="visible"/>
                                      </p:to>
                                    </p:set>
                                    <p:anim calcmode="lin" valueType="num">
                                      <p:cBhvr additive="base">
                                        <p:cTn id="229" dur="500" fill="hold"/>
                                        <p:tgtEl>
                                          <p:spTgt spid="14"/>
                                        </p:tgtEl>
                                        <p:attrNameLst>
                                          <p:attrName>ppt_x</p:attrName>
                                        </p:attrNameLst>
                                      </p:cBhvr>
                                      <p:tavLst>
                                        <p:tav tm="0">
                                          <p:val>
                                            <p:strVal val="#ppt_x"/>
                                          </p:val>
                                        </p:tav>
                                        <p:tav tm="100000">
                                          <p:val>
                                            <p:strVal val="#ppt_x"/>
                                          </p:val>
                                        </p:tav>
                                      </p:tavLst>
                                    </p:anim>
                                    <p:anim calcmode="lin" valueType="num">
                                      <p:cBhvr additive="base">
                                        <p:cTn id="2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2" presetClass="entr" presetSubtype="4" fill="hold" grpId="0" nodeType="clickEffect">
                                  <p:stCondLst>
                                    <p:cond delay="0"/>
                                  </p:stCondLst>
                                  <p:childTnLst>
                                    <p:set>
                                      <p:cBhvr>
                                        <p:cTn id="234" dur="1" fill="hold">
                                          <p:stCondLst>
                                            <p:cond delay="0"/>
                                          </p:stCondLst>
                                        </p:cTn>
                                        <p:tgtEl>
                                          <p:spTgt spid="85"/>
                                        </p:tgtEl>
                                        <p:attrNameLst>
                                          <p:attrName>style.visibility</p:attrName>
                                        </p:attrNameLst>
                                      </p:cBhvr>
                                      <p:to>
                                        <p:strVal val="visible"/>
                                      </p:to>
                                    </p:set>
                                    <p:anim calcmode="lin" valueType="num">
                                      <p:cBhvr additive="base">
                                        <p:cTn id="235" dur="500" fill="hold"/>
                                        <p:tgtEl>
                                          <p:spTgt spid="85"/>
                                        </p:tgtEl>
                                        <p:attrNameLst>
                                          <p:attrName>ppt_x</p:attrName>
                                        </p:attrNameLst>
                                      </p:cBhvr>
                                      <p:tavLst>
                                        <p:tav tm="0">
                                          <p:val>
                                            <p:strVal val="#ppt_x"/>
                                          </p:val>
                                        </p:tav>
                                        <p:tav tm="100000">
                                          <p:val>
                                            <p:strVal val="#ppt_x"/>
                                          </p:val>
                                        </p:tav>
                                      </p:tavLst>
                                    </p:anim>
                                    <p:anim calcmode="lin" valueType="num">
                                      <p:cBhvr additive="base">
                                        <p:cTn id="236" dur="500" fill="hold"/>
                                        <p:tgtEl>
                                          <p:spTgt spid="85"/>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103"/>
                                        </p:tgtEl>
                                        <p:attrNameLst>
                                          <p:attrName>style.visibility</p:attrName>
                                        </p:attrNameLst>
                                      </p:cBhvr>
                                      <p:to>
                                        <p:strVal val="visible"/>
                                      </p:to>
                                    </p:set>
                                    <p:anim calcmode="lin" valueType="num">
                                      <p:cBhvr additive="base">
                                        <p:cTn id="239" dur="500" fill="hold"/>
                                        <p:tgtEl>
                                          <p:spTgt spid="103"/>
                                        </p:tgtEl>
                                        <p:attrNameLst>
                                          <p:attrName>ppt_x</p:attrName>
                                        </p:attrNameLst>
                                      </p:cBhvr>
                                      <p:tavLst>
                                        <p:tav tm="0">
                                          <p:val>
                                            <p:strVal val="#ppt_x"/>
                                          </p:val>
                                        </p:tav>
                                        <p:tav tm="100000">
                                          <p:val>
                                            <p:strVal val="#ppt_x"/>
                                          </p:val>
                                        </p:tav>
                                      </p:tavLst>
                                    </p:anim>
                                    <p:anim calcmode="lin" valueType="num">
                                      <p:cBhvr additive="base">
                                        <p:cTn id="240" dur="500" fill="hold"/>
                                        <p:tgtEl>
                                          <p:spTgt spid="103"/>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71"/>
                                        </p:tgtEl>
                                        <p:attrNameLst>
                                          <p:attrName>style.visibility</p:attrName>
                                        </p:attrNameLst>
                                      </p:cBhvr>
                                      <p:to>
                                        <p:strVal val="visible"/>
                                      </p:to>
                                    </p:set>
                                    <p:anim calcmode="lin" valueType="num">
                                      <p:cBhvr additive="base">
                                        <p:cTn id="243" dur="500" fill="hold"/>
                                        <p:tgtEl>
                                          <p:spTgt spid="71"/>
                                        </p:tgtEl>
                                        <p:attrNameLst>
                                          <p:attrName>ppt_x</p:attrName>
                                        </p:attrNameLst>
                                      </p:cBhvr>
                                      <p:tavLst>
                                        <p:tav tm="0">
                                          <p:val>
                                            <p:strVal val="#ppt_x"/>
                                          </p:val>
                                        </p:tav>
                                        <p:tav tm="100000">
                                          <p:val>
                                            <p:strVal val="#ppt_x"/>
                                          </p:val>
                                        </p:tav>
                                      </p:tavLst>
                                    </p:anim>
                                    <p:anim calcmode="lin" valueType="num">
                                      <p:cBhvr additive="base">
                                        <p:cTn id="244" dur="500" fill="hold"/>
                                        <p:tgtEl>
                                          <p:spTgt spid="71"/>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79"/>
                                        </p:tgtEl>
                                        <p:attrNameLst>
                                          <p:attrName>style.visibility</p:attrName>
                                        </p:attrNameLst>
                                      </p:cBhvr>
                                      <p:to>
                                        <p:strVal val="visible"/>
                                      </p:to>
                                    </p:set>
                                    <p:anim calcmode="lin" valueType="num">
                                      <p:cBhvr additive="base">
                                        <p:cTn id="247" dur="500" fill="hold"/>
                                        <p:tgtEl>
                                          <p:spTgt spid="79"/>
                                        </p:tgtEl>
                                        <p:attrNameLst>
                                          <p:attrName>ppt_x</p:attrName>
                                        </p:attrNameLst>
                                      </p:cBhvr>
                                      <p:tavLst>
                                        <p:tav tm="0">
                                          <p:val>
                                            <p:strVal val="#ppt_x"/>
                                          </p:val>
                                        </p:tav>
                                        <p:tav tm="100000">
                                          <p:val>
                                            <p:strVal val="#ppt_x"/>
                                          </p:val>
                                        </p:tav>
                                      </p:tavLst>
                                    </p:anim>
                                    <p:anim calcmode="lin" valueType="num">
                                      <p:cBhvr additive="base">
                                        <p:cTn id="248" dur="500" fill="hold"/>
                                        <p:tgtEl>
                                          <p:spTgt spid="79"/>
                                        </p:tgtEl>
                                        <p:attrNameLst>
                                          <p:attrName>ppt_y</p:attrName>
                                        </p:attrNameLst>
                                      </p:cBhvr>
                                      <p:tavLst>
                                        <p:tav tm="0">
                                          <p:val>
                                            <p:strVal val="1+#ppt_h/2"/>
                                          </p:val>
                                        </p:tav>
                                        <p:tav tm="100000">
                                          <p:val>
                                            <p:strVal val="#ppt_y"/>
                                          </p:val>
                                        </p:tav>
                                      </p:tavLst>
                                    </p:anim>
                                  </p:childTnLst>
                                </p:cTn>
                              </p:par>
                              <p:par>
                                <p:cTn id="249" presetID="2" presetClass="entr" presetSubtype="4" fill="hold" nodeType="withEffect">
                                  <p:stCondLst>
                                    <p:cond delay="0"/>
                                  </p:stCondLst>
                                  <p:childTnLst>
                                    <p:set>
                                      <p:cBhvr>
                                        <p:cTn id="250" dur="1" fill="hold">
                                          <p:stCondLst>
                                            <p:cond delay="0"/>
                                          </p:stCondLst>
                                        </p:cTn>
                                        <p:tgtEl>
                                          <p:spTgt spid="64"/>
                                        </p:tgtEl>
                                        <p:attrNameLst>
                                          <p:attrName>style.visibility</p:attrName>
                                        </p:attrNameLst>
                                      </p:cBhvr>
                                      <p:to>
                                        <p:strVal val="visible"/>
                                      </p:to>
                                    </p:set>
                                    <p:anim calcmode="lin" valueType="num">
                                      <p:cBhvr additive="base">
                                        <p:cTn id="251" dur="500" fill="hold"/>
                                        <p:tgtEl>
                                          <p:spTgt spid="64"/>
                                        </p:tgtEl>
                                        <p:attrNameLst>
                                          <p:attrName>ppt_x</p:attrName>
                                        </p:attrNameLst>
                                      </p:cBhvr>
                                      <p:tavLst>
                                        <p:tav tm="0">
                                          <p:val>
                                            <p:strVal val="#ppt_x"/>
                                          </p:val>
                                        </p:tav>
                                        <p:tav tm="100000">
                                          <p:val>
                                            <p:strVal val="#ppt_x"/>
                                          </p:val>
                                        </p:tav>
                                      </p:tavLst>
                                    </p:anim>
                                    <p:anim calcmode="lin" valueType="num">
                                      <p:cBhvr additive="base">
                                        <p:cTn id="252" dur="500" fill="hold"/>
                                        <p:tgtEl>
                                          <p:spTgt spid="64"/>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78"/>
                                        </p:tgtEl>
                                        <p:attrNameLst>
                                          <p:attrName>style.visibility</p:attrName>
                                        </p:attrNameLst>
                                      </p:cBhvr>
                                      <p:to>
                                        <p:strVal val="visible"/>
                                      </p:to>
                                    </p:set>
                                    <p:anim calcmode="lin" valueType="num">
                                      <p:cBhvr additive="base">
                                        <p:cTn id="255" dur="500" fill="hold"/>
                                        <p:tgtEl>
                                          <p:spTgt spid="78"/>
                                        </p:tgtEl>
                                        <p:attrNameLst>
                                          <p:attrName>ppt_x</p:attrName>
                                        </p:attrNameLst>
                                      </p:cBhvr>
                                      <p:tavLst>
                                        <p:tav tm="0">
                                          <p:val>
                                            <p:strVal val="#ppt_x"/>
                                          </p:val>
                                        </p:tav>
                                        <p:tav tm="100000">
                                          <p:val>
                                            <p:strVal val="#ppt_x"/>
                                          </p:val>
                                        </p:tav>
                                      </p:tavLst>
                                    </p:anim>
                                    <p:anim calcmode="lin" valueType="num">
                                      <p:cBhvr additive="base">
                                        <p:cTn id="256" dur="500" fill="hold"/>
                                        <p:tgtEl>
                                          <p:spTgt spid="78"/>
                                        </p:tgtEl>
                                        <p:attrNameLst>
                                          <p:attrName>ppt_y</p:attrName>
                                        </p:attrNameLst>
                                      </p:cBhvr>
                                      <p:tavLst>
                                        <p:tav tm="0">
                                          <p:val>
                                            <p:strVal val="1+#ppt_h/2"/>
                                          </p:val>
                                        </p:tav>
                                        <p:tav tm="100000">
                                          <p:val>
                                            <p:strVal val="#ppt_y"/>
                                          </p:val>
                                        </p:tav>
                                      </p:tavLst>
                                    </p:anim>
                                  </p:childTnLst>
                                </p:cTn>
                              </p:par>
                              <p:par>
                                <p:cTn id="257" presetID="2" presetClass="entr" presetSubtype="4" fill="hold" nodeType="withEffect">
                                  <p:stCondLst>
                                    <p:cond delay="0"/>
                                  </p:stCondLst>
                                  <p:childTnLst>
                                    <p:set>
                                      <p:cBhvr>
                                        <p:cTn id="258" dur="1" fill="hold">
                                          <p:stCondLst>
                                            <p:cond delay="0"/>
                                          </p:stCondLst>
                                        </p:cTn>
                                        <p:tgtEl>
                                          <p:spTgt spid="60"/>
                                        </p:tgtEl>
                                        <p:attrNameLst>
                                          <p:attrName>style.visibility</p:attrName>
                                        </p:attrNameLst>
                                      </p:cBhvr>
                                      <p:to>
                                        <p:strVal val="visible"/>
                                      </p:to>
                                    </p:set>
                                    <p:anim calcmode="lin" valueType="num">
                                      <p:cBhvr additive="base">
                                        <p:cTn id="259" dur="500" fill="hold"/>
                                        <p:tgtEl>
                                          <p:spTgt spid="60"/>
                                        </p:tgtEl>
                                        <p:attrNameLst>
                                          <p:attrName>ppt_x</p:attrName>
                                        </p:attrNameLst>
                                      </p:cBhvr>
                                      <p:tavLst>
                                        <p:tav tm="0">
                                          <p:val>
                                            <p:strVal val="#ppt_x"/>
                                          </p:val>
                                        </p:tav>
                                        <p:tav tm="100000">
                                          <p:val>
                                            <p:strVal val="#ppt_x"/>
                                          </p:val>
                                        </p:tav>
                                      </p:tavLst>
                                    </p:anim>
                                    <p:anim calcmode="lin" valueType="num">
                                      <p:cBhvr additive="base">
                                        <p:cTn id="260" dur="500" fill="hold"/>
                                        <p:tgtEl>
                                          <p:spTgt spid="60"/>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77"/>
                                        </p:tgtEl>
                                        <p:attrNameLst>
                                          <p:attrName>style.visibility</p:attrName>
                                        </p:attrNameLst>
                                      </p:cBhvr>
                                      <p:to>
                                        <p:strVal val="visible"/>
                                      </p:to>
                                    </p:set>
                                    <p:anim calcmode="lin" valueType="num">
                                      <p:cBhvr additive="base">
                                        <p:cTn id="263" dur="500" fill="hold"/>
                                        <p:tgtEl>
                                          <p:spTgt spid="77"/>
                                        </p:tgtEl>
                                        <p:attrNameLst>
                                          <p:attrName>ppt_x</p:attrName>
                                        </p:attrNameLst>
                                      </p:cBhvr>
                                      <p:tavLst>
                                        <p:tav tm="0">
                                          <p:val>
                                            <p:strVal val="#ppt_x"/>
                                          </p:val>
                                        </p:tav>
                                        <p:tav tm="100000">
                                          <p:val>
                                            <p:strVal val="#ppt_x"/>
                                          </p:val>
                                        </p:tav>
                                      </p:tavLst>
                                    </p:anim>
                                    <p:anim calcmode="lin" valueType="num">
                                      <p:cBhvr additive="base">
                                        <p:cTn id="264" dur="500" fill="hold"/>
                                        <p:tgtEl>
                                          <p:spTgt spid="77"/>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75"/>
                                        </p:tgtEl>
                                        <p:attrNameLst>
                                          <p:attrName>style.visibility</p:attrName>
                                        </p:attrNameLst>
                                      </p:cBhvr>
                                      <p:to>
                                        <p:strVal val="visible"/>
                                      </p:to>
                                    </p:set>
                                    <p:anim calcmode="lin" valueType="num">
                                      <p:cBhvr additive="base">
                                        <p:cTn id="267" dur="500" fill="hold"/>
                                        <p:tgtEl>
                                          <p:spTgt spid="75"/>
                                        </p:tgtEl>
                                        <p:attrNameLst>
                                          <p:attrName>ppt_x</p:attrName>
                                        </p:attrNameLst>
                                      </p:cBhvr>
                                      <p:tavLst>
                                        <p:tav tm="0">
                                          <p:val>
                                            <p:strVal val="#ppt_x"/>
                                          </p:val>
                                        </p:tav>
                                        <p:tav tm="100000">
                                          <p:val>
                                            <p:strVal val="#ppt_x"/>
                                          </p:val>
                                        </p:tav>
                                      </p:tavLst>
                                    </p:anim>
                                    <p:anim calcmode="lin" valueType="num">
                                      <p:cBhvr additive="base">
                                        <p:cTn id="268" dur="500" fill="hold"/>
                                        <p:tgtEl>
                                          <p:spTgt spid="75"/>
                                        </p:tgtEl>
                                        <p:attrNameLst>
                                          <p:attrName>ppt_y</p:attrName>
                                        </p:attrNameLst>
                                      </p:cBhvr>
                                      <p:tavLst>
                                        <p:tav tm="0">
                                          <p:val>
                                            <p:strVal val="1+#ppt_h/2"/>
                                          </p:val>
                                        </p:tav>
                                        <p:tav tm="100000">
                                          <p:val>
                                            <p:strVal val="#ppt_y"/>
                                          </p:val>
                                        </p:tav>
                                      </p:tavLst>
                                    </p:anim>
                                  </p:childTnLst>
                                </p:cTn>
                              </p:par>
                              <p:par>
                                <p:cTn id="269" presetID="2" presetClass="entr" presetSubtype="4" fill="hold" nodeType="withEffect">
                                  <p:stCondLst>
                                    <p:cond delay="0"/>
                                  </p:stCondLst>
                                  <p:childTnLst>
                                    <p:set>
                                      <p:cBhvr>
                                        <p:cTn id="270" dur="1" fill="hold">
                                          <p:stCondLst>
                                            <p:cond delay="0"/>
                                          </p:stCondLst>
                                        </p:cTn>
                                        <p:tgtEl>
                                          <p:spTgt spid="3"/>
                                        </p:tgtEl>
                                        <p:attrNameLst>
                                          <p:attrName>style.visibility</p:attrName>
                                        </p:attrNameLst>
                                      </p:cBhvr>
                                      <p:to>
                                        <p:strVal val="visible"/>
                                      </p:to>
                                    </p:set>
                                    <p:anim calcmode="lin" valueType="num">
                                      <p:cBhvr additive="base">
                                        <p:cTn id="271" dur="500" fill="hold"/>
                                        <p:tgtEl>
                                          <p:spTgt spid="3"/>
                                        </p:tgtEl>
                                        <p:attrNameLst>
                                          <p:attrName>ppt_x</p:attrName>
                                        </p:attrNameLst>
                                      </p:cBhvr>
                                      <p:tavLst>
                                        <p:tav tm="0">
                                          <p:val>
                                            <p:strVal val="#ppt_x"/>
                                          </p:val>
                                        </p:tav>
                                        <p:tav tm="100000">
                                          <p:val>
                                            <p:strVal val="#ppt_x"/>
                                          </p:val>
                                        </p:tav>
                                      </p:tavLst>
                                    </p:anim>
                                    <p:anim calcmode="lin" valueType="num">
                                      <p:cBhvr additive="base">
                                        <p:cTn id="272" dur="500" fill="hold"/>
                                        <p:tgtEl>
                                          <p:spTgt spid="3"/>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74"/>
                                        </p:tgtEl>
                                        <p:attrNameLst>
                                          <p:attrName>style.visibility</p:attrName>
                                        </p:attrNameLst>
                                      </p:cBhvr>
                                      <p:to>
                                        <p:strVal val="visible"/>
                                      </p:to>
                                    </p:set>
                                    <p:anim calcmode="lin" valueType="num">
                                      <p:cBhvr additive="base">
                                        <p:cTn id="275" dur="500" fill="hold"/>
                                        <p:tgtEl>
                                          <p:spTgt spid="74"/>
                                        </p:tgtEl>
                                        <p:attrNameLst>
                                          <p:attrName>ppt_x</p:attrName>
                                        </p:attrNameLst>
                                      </p:cBhvr>
                                      <p:tavLst>
                                        <p:tav tm="0">
                                          <p:val>
                                            <p:strVal val="#ppt_x"/>
                                          </p:val>
                                        </p:tav>
                                        <p:tav tm="100000">
                                          <p:val>
                                            <p:strVal val="#ppt_x"/>
                                          </p:val>
                                        </p:tav>
                                      </p:tavLst>
                                    </p:anim>
                                    <p:anim calcmode="lin" valueType="num">
                                      <p:cBhvr additive="base">
                                        <p:cTn id="276" dur="500" fill="hold"/>
                                        <p:tgtEl>
                                          <p:spTgt spid="74"/>
                                        </p:tgtEl>
                                        <p:attrNameLst>
                                          <p:attrName>ppt_y</p:attrName>
                                        </p:attrNameLst>
                                      </p:cBhvr>
                                      <p:tavLst>
                                        <p:tav tm="0">
                                          <p:val>
                                            <p:strVal val="1+#ppt_h/2"/>
                                          </p:val>
                                        </p:tav>
                                        <p:tav tm="100000">
                                          <p:val>
                                            <p:strVal val="#ppt_y"/>
                                          </p:val>
                                        </p:tav>
                                      </p:tavLst>
                                    </p:anim>
                                  </p:childTnLst>
                                </p:cTn>
                              </p:par>
                              <p:par>
                                <p:cTn id="277" presetID="2" presetClass="entr" presetSubtype="4" fill="hold" nodeType="withEffect">
                                  <p:stCondLst>
                                    <p:cond delay="0"/>
                                  </p:stCondLst>
                                  <p:childTnLst>
                                    <p:set>
                                      <p:cBhvr>
                                        <p:cTn id="278" dur="1" fill="hold">
                                          <p:stCondLst>
                                            <p:cond delay="0"/>
                                          </p:stCondLst>
                                        </p:cTn>
                                        <p:tgtEl>
                                          <p:spTgt spid="66"/>
                                        </p:tgtEl>
                                        <p:attrNameLst>
                                          <p:attrName>style.visibility</p:attrName>
                                        </p:attrNameLst>
                                      </p:cBhvr>
                                      <p:to>
                                        <p:strVal val="visible"/>
                                      </p:to>
                                    </p:set>
                                    <p:anim calcmode="lin" valueType="num">
                                      <p:cBhvr additive="base">
                                        <p:cTn id="279" dur="500" fill="hold"/>
                                        <p:tgtEl>
                                          <p:spTgt spid="66"/>
                                        </p:tgtEl>
                                        <p:attrNameLst>
                                          <p:attrName>ppt_x</p:attrName>
                                        </p:attrNameLst>
                                      </p:cBhvr>
                                      <p:tavLst>
                                        <p:tav tm="0">
                                          <p:val>
                                            <p:strVal val="#ppt_x"/>
                                          </p:val>
                                        </p:tav>
                                        <p:tav tm="100000">
                                          <p:val>
                                            <p:strVal val="#ppt_x"/>
                                          </p:val>
                                        </p:tav>
                                      </p:tavLst>
                                    </p:anim>
                                    <p:anim calcmode="lin" valueType="num">
                                      <p:cBhvr additive="base">
                                        <p:cTn id="280" dur="500" fill="hold"/>
                                        <p:tgtEl>
                                          <p:spTgt spid="66"/>
                                        </p:tgtEl>
                                        <p:attrNameLst>
                                          <p:attrName>ppt_y</p:attrName>
                                        </p:attrNameLst>
                                      </p:cBhvr>
                                      <p:tavLst>
                                        <p:tav tm="0">
                                          <p:val>
                                            <p:strVal val="1+#ppt_h/2"/>
                                          </p:val>
                                        </p:tav>
                                        <p:tav tm="100000">
                                          <p:val>
                                            <p:strVal val="#ppt_y"/>
                                          </p:val>
                                        </p:tav>
                                      </p:tavLst>
                                    </p:anim>
                                  </p:childTnLst>
                                </p:cTn>
                              </p:par>
                              <p:par>
                                <p:cTn id="281" presetID="2" presetClass="entr" presetSubtype="4" fill="hold" nodeType="withEffect">
                                  <p:stCondLst>
                                    <p:cond delay="0"/>
                                  </p:stCondLst>
                                  <p:childTnLst>
                                    <p:set>
                                      <p:cBhvr>
                                        <p:cTn id="282" dur="1" fill="hold">
                                          <p:stCondLst>
                                            <p:cond delay="0"/>
                                          </p:stCondLst>
                                        </p:cTn>
                                        <p:tgtEl>
                                          <p:spTgt spid="70"/>
                                        </p:tgtEl>
                                        <p:attrNameLst>
                                          <p:attrName>style.visibility</p:attrName>
                                        </p:attrNameLst>
                                      </p:cBhvr>
                                      <p:to>
                                        <p:strVal val="visible"/>
                                      </p:to>
                                    </p:set>
                                    <p:anim calcmode="lin" valueType="num">
                                      <p:cBhvr additive="base">
                                        <p:cTn id="283" dur="500" fill="hold"/>
                                        <p:tgtEl>
                                          <p:spTgt spid="70"/>
                                        </p:tgtEl>
                                        <p:attrNameLst>
                                          <p:attrName>ppt_x</p:attrName>
                                        </p:attrNameLst>
                                      </p:cBhvr>
                                      <p:tavLst>
                                        <p:tav tm="0">
                                          <p:val>
                                            <p:strVal val="#ppt_x"/>
                                          </p:val>
                                        </p:tav>
                                        <p:tav tm="100000">
                                          <p:val>
                                            <p:strVal val="#ppt_x"/>
                                          </p:val>
                                        </p:tav>
                                      </p:tavLst>
                                    </p:anim>
                                    <p:anim calcmode="lin" valueType="num">
                                      <p:cBhvr additive="base">
                                        <p:cTn id="284" dur="500" fill="hold"/>
                                        <p:tgtEl>
                                          <p:spTgt spid="70"/>
                                        </p:tgtEl>
                                        <p:attrNameLst>
                                          <p:attrName>ppt_y</p:attrName>
                                        </p:attrNameLst>
                                      </p:cBhvr>
                                      <p:tavLst>
                                        <p:tav tm="0">
                                          <p:val>
                                            <p:strVal val="1+#ppt_h/2"/>
                                          </p:val>
                                        </p:tav>
                                        <p:tav tm="100000">
                                          <p:val>
                                            <p:strVal val="#ppt_y"/>
                                          </p:val>
                                        </p:tav>
                                      </p:tavLst>
                                    </p:anim>
                                  </p:childTnLst>
                                </p:cTn>
                              </p:par>
                              <p:par>
                                <p:cTn id="285" presetID="2" presetClass="entr" presetSubtype="4" fill="hold" grpId="0" nodeType="withEffect">
                                  <p:stCondLst>
                                    <p:cond delay="0"/>
                                  </p:stCondLst>
                                  <p:childTnLst>
                                    <p:set>
                                      <p:cBhvr>
                                        <p:cTn id="286" dur="1" fill="hold">
                                          <p:stCondLst>
                                            <p:cond delay="0"/>
                                          </p:stCondLst>
                                        </p:cTn>
                                        <p:tgtEl>
                                          <p:spTgt spid="73"/>
                                        </p:tgtEl>
                                        <p:attrNameLst>
                                          <p:attrName>style.visibility</p:attrName>
                                        </p:attrNameLst>
                                      </p:cBhvr>
                                      <p:to>
                                        <p:strVal val="visible"/>
                                      </p:to>
                                    </p:set>
                                    <p:anim calcmode="lin" valueType="num">
                                      <p:cBhvr additive="base">
                                        <p:cTn id="287" dur="500" fill="hold"/>
                                        <p:tgtEl>
                                          <p:spTgt spid="73"/>
                                        </p:tgtEl>
                                        <p:attrNameLst>
                                          <p:attrName>ppt_x</p:attrName>
                                        </p:attrNameLst>
                                      </p:cBhvr>
                                      <p:tavLst>
                                        <p:tav tm="0">
                                          <p:val>
                                            <p:strVal val="#ppt_x"/>
                                          </p:val>
                                        </p:tav>
                                        <p:tav tm="100000">
                                          <p:val>
                                            <p:strVal val="#ppt_x"/>
                                          </p:val>
                                        </p:tav>
                                      </p:tavLst>
                                    </p:anim>
                                    <p:anim calcmode="lin" valueType="num">
                                      <p:cBhvr additive="base">
                                        <p:cTn id="288" dur="500" fill="hold"/>
                                        <p:tgtEl>
                                          <p:spTgt spid="73"/>
                                        </p:tgtEl>
                                        <p:attrNameLst>
                                          <p:attrName>ppt_y</p:attrName>
                                        </p:attrNameLst>
                                      </p:cBhvr>
                                      <p:tavLst>
                                        <p:tav tm="0">
                                          <p:val>
                                            <p:strVal val="1+#ppt_h/2"/>
                                          </p:val>
                                        </p:tav>
                                        <p:tav tm="100000">
                                          <p:val>
                                            <p:strVal val="#ppt_y"/>
                                          </p:val>
                                        </p:tav>
                                      </p:tavLst>
                                    </p:anim>
                                  </p:childTnLst>
                                </p:cTn>
                              </p:par>
                              <p:par>
                                <p:cTn id="289" presetID="2" presetClass="entr" presetSubtype="4" fill="hold" grpId="0" nodeType="withEffect">
                                  <p:stCondLst>
                                    <p:cond delay="0"/>
                                  </p:stCondLst>
                                  <p:childTnLst>
                                    <p:set>
                                      <p:cBhvr>
                                        <p:cTn id="290" dur="1" fill="hold">
                                          <p:stCondLst>
                                            <p:cond delay="0"/>
                                          </p:stCondLst>
                                        </p:cTn>
                                        <p:tgtEl>
                                          <p:spTgt spid="106"/>
                                        </p:tgtEl>
                                        <p:attrNameLst>
                                          <p:attrName>style.visibility</p:attrName>
                                        </p:attrNameLst>
                                      </p:cBhvr>
                                      <p:to>
                                        <p:strVal val="visible"/>
                                      </p:to>
                                    </p:set>
                                    <p:anim calcmode="lin" valueType="num">
                                      <p:cBhvr additive="base">
                                        <p:cTn id="291" dur="500" fill="hold"/>
                                        <p:tgtEl>
                                          <p:spTgt spid="106"/>
                                        </p:tgtEl>
                                        <p:attrNameLst>
                                          <p:attrName>ppt_x</p:attrName>
                                        </p:attrNameLst>
                                      </p:cBhvr>
                                      <p:tavLst>
                                        <p:tav tm="0">
                                          <p:val>
                                            <p:strVal val="#ppt_x"/>
                                          </p:val>
                                        </p:tav>
                                        <p:tav tm="100000">
                                          <p:val>
                                            <p:strVal val="#ppt_x"/>
                                          </p:val>
                                        </p:tav>
                                      </p:tavLst>
                                    </p:anim>
                                    <p:anim calcmode="lin" valueType="num">
                                      <p:cBhvr additive="base">
                                        <p:cTn id="292" dur="500" fill="hold"/>
                                        <p:tgtEl>
                                          <p:spTgt spid="106"/>
                                        </p:tgtEl>
                                        <p:attrNameLst>
                                          <p:attrName>ppt_y</p:attrName>
                                        </p:attrNameLst>
                                      </p:cBhvr>
                                      <p:tavLst>
                                        <p:tav tm="0">
                                          <p:val>
                                            <p:strVal val="1+#ppt_h/2"/>
                                          </p:val>
                                        </p:tav>
                                        <p:tav tm="100000">
                                          <p:val>
                                            <p:strVal val="#ppt_y"/>
                                          </p:val>
                                        </p:tav>
                                      </p:tavLst>
                                    </p:anim>
                                  </p:childTnLst>
                                </p:cTn>
                              </p:par>
                              <p:par>
                                <p:cTn id="293" presetID="2" presetClass="entr" presetSubtype="4" fill="hold" nodeType="withEffect">
                                  <p:stCondLst>
                                    <p:cond delay="0"/>
                                  </p:stCondLst>
                                  <p:childTnLst>
                                    <p:set>
                                      <p:cBhvr>
                                        <p:cTn id="294" dur="1" fill="hold">
                                          <p:stCondLst>
                                            <p:cond delay="0"/>
                                          </p:stCondLst>
                                        </p:cTn>
                                        <p:tgtEl>
                                          <p:spTgt spid="108"/>
                                        </p:tgtEl>
                                        <p:attrNameLst>
                                          <p:attrName>style.visibility</p:attrName>
                                        </p:attrNameLst>
                                      </p:cBhvr>
                                      <p:to>
                                        <p:strVal val="visible"/>
                                      </p:to>
                                    </p:set>
                                    <p:anim calcmode="lin" valueType="num">
                                      <p:cBhvr additive="base">
                                        <p:cTn id="295" dur="500" fill="hold"/>
                                        <p:tgtEl>
                                          <p:spTgt spid="108"/>
                                        </p:tgtEl>
                                        <p:attrNameLst>
                                          <p:attrName>ppt_x</p:attrName>
                                        </p:attrNameLst>
                                      </p:cBhvr>
                                      <p:tavLst>
                                        <p:tav tm="0">
                                          <p:val>
                                            <p:strVal val="#ppt_x"/>
                                          </p:val>
                                        </p:tav>
                                        <p:tav tm="100000">
                                          <p:val>
                                            <p:strVal val="#ppt_x"/>
                                          </p:val>
                                        </p:tav>
                                      </p:tavLst>
                                    </p:anim>
                                    <p:anim calcmode="lin" valueType="num">
                                      <p:cBhvr additive="base">
                                        <p:cTn id="296" dur="500" fill="hold"/>
                                        <p:tgtEl>
                                          <p:spTgt spid="108"/>
                                        </p:tgtEl>
                                        <p:attrNameLst>
                                          <p:attrName>ppt_y</p:attrName>
                                        </p:attrNameLst>
                                      </p:cBhvr>
                                      <p:tavLst>
                                        <p:tav tm="0">
                                          <p:val>
                                            <p:strVal val="1+#ppt_h/2"/>
                                          </p:val>
                                        </p:tav>
                                        <p:tav tm="100000">
                                          <p:val>
                                            <p:strVal val="#ppt_y"/>
                                          </p:val>
                                        </p:tav>
                                      </p:tavLst>
                                    </p:anim>
                                  </p:childTnLst>
                                </p:cTn>
                              </p:par>
                              <p:par>
                                <p:cTn id="297" presetID="2" presetClass="entr" presetSubtype="4" fill="hold" grpId="0" nodeType="withEffect">
                                  <p:stCondLst>
                                    <p:cond delay="0"/>
                                  </p:stCondLst>
                                  <p:childTnLst>
                                    <p:set>
                                      <p:cBhvr>
                                        <p:cTn id="298" dur="1" fill="hold">
                                          <p:stCondLst>
                                            <p:cond delay="0"/>
                                          </p:stCondLst>
                                        </p:cTn>
                                        <p:tgtEl>
                                          <p:spTgt spid="114"/>
                                        </p:tgtEl>
                                        <p:attrNameLst>
                                          <p:attrName>style.visibility</p:attrName>
                                        </p:attrNameLst>
                                      </p:cBhvr>
                                      <p:to>
                                        <p:strVal val="visible"/>
                                      </p:to>
                                    </p:set>
                                    <p:anim calcmode="lin" valueType="num">
                                      <p:cBhvr additive="base">
                                        <p:cTn id="299" dur="500" fill="hold"/>
                                        <p:tgtEl>
                                          <p:spTgt spid="114"/>
                                        </p:tgtEl>
                                        <p:attrNameLst>
                                          <p:attrName>ppt_x</p:attrName>
                                        </p:attrNameLst>
                                      </p:cBhvr>
                                      <p:tavLst>
                                        <p:tav tm="0">
                                          <p:val>
                                            <p:strVal val="#ppt_x"/>
                                          </p:val>
                                        </p:tav>
                                        <p:tav tm="100000">
                                          <p:val>
                                            <p:strVal val="#ppt_x"/>
                                          </p:val>
                                        </p:tav>
                                      </p:tavLst>
                                    </p:anim>
                                    <p:anim calcmode="lin" valueType="num">
                                      <p:cBhvr additive="base">
                                        <p:cTn id="300" dur="500" fill="hold"/>
                                        <p:tgtEl>
                                          <p:spTgt spid="114"/>
                                        </p:tgtEl>
                                        <p:attrNameLst>
                                          <p:attrName>ppt_y</p:attrName>
                                        </p:attrNameLst>
                                      </p:cBhvr>
                                      <p:tavLst>
                                        <p:tav tm="0">
                                          <p:val>
                                            <p:strVal val="1+#ppt_h/2"/>
                                          </p:val>
                                        </p:tav>
                                        <p:tav tm="100000">
                                          <p:val>
                                            <p:strVal val="#ppt_y"/>
                                          </p:val>
                                        </p:tav>
                                      </p:tavLst>
                                    </p:anim>
                                  </p:childTnLst>
                                </p:cTn>
                              </p:par>
                              <p:par>
                                <p:cTn id="301" presetID="2" presetClass="entr" presetSubtype="4" fill="hold" grpId="0" nodeType="withEffect">
                                  <p:stCondLst>
                                    <p:cond delay="0"/>
                                  </p:stCondLst>
                                  <p:childTnLst>
                                    <p:set>
                                      <p:cBhvr>
                                        <p:cTn id="302" dur="1" fill="hold">
                                          <p:stCondLst>
                                            <p:cond delay="0"/>
                                          </p:stCondLst>
                                        </p:cTn>
                                        <p:tgtEl>
                                          <p:spTgt spid="80"/>
                                        </p:tgtEl>
                                        <p:attrNameLst>
                                          <p:attrName>style.visibility</p:attrName>
                                        </p:attrNameLst>
                                      </p:cBhvr>
                                      <p:to>
                                        <p:strVal val="visible"/>
                                      </p:to>
                                    </p:set>
                                    <p:anim calcmode="lin" valueType="num">
                                      <p:cBhvr additive="base">
                                        <p:cTn id="303" dur="500" fill="hold"/>
                                        <p:tgtEl>
                                          <p:spTgt spid="80"/>
                                        </p:tgtEl>
                                        <p:attrNameLst>
                                          <p:attrName>ppt_x</p:attrName>
                                        </p:attrNameLst>
                                      </p:cBhvr>
                                      <p:tavLst>
                                        <p:tav tm="0">
                                          <p:val>
                                            <p:strVal val="#ppt_x"/>
                                          </p:val>
                                        </p:tav>
                                        <p:tav tm="100000">
                                          <p:val>
                                            <p:strVal val="#ppt_x"/>
                                          </p:val>
                                        </p:tav>
                                      </p:tavLst>
                                    </p:anim>
                                    <p:anim calcmode="lin" valueType="num">
                                      <p:cBhvr additive="base">
                                        <p:cTn id="304" dur="500" fill="hold"/>
                                        <p:tgtEl>
                                          <p:spTgt spid="80"/>
                                        </p:tgtEl>
                                        <p:attrNameLst>
                                          <p:attrName>ppt_y</p:attrName>
                                        </p:attrNameLst>
                                      </p:cBhvr>
                                      <p:tavLst>
                                        <p:tav tm="0">
                                          <p:val>
                                            <p:strVal val="1+#ppt_h/2"/>
                                          </p:val>
                                        </p:tav>
                                        <p:tav tm="100000">
                                          <p:val>
                                            <p:strVal val="#ppt_y"/>
                                          </p:val>
                                        </p:tav>
                                      </p:tavLst>
                                    </p:anim>
                                  </p:childTnLst>
                                </p:cTn>
                              </p:par>
                              <p:par>
                                <p:cTn id="305" presetID="2" presetClass="entr" presetSubtype="4" fill="hold" grpId="0" nodeType="withEffect">
                                  <p:stCondLst>
                                    <p:cond delay="0"/>
                                  </p:stCondLst>
                                  <p:childTnLst>
                                    <p:set>
                                      <p:cBhvr>
                                        <p:cTn id="306" dur="1" fill="hold">
                                          <p:stCondLst>
                                            <p:cond delay="0"/>
                                          </p:stCondLst>
                                        </p:cTn>
                                        <p:tgtEl>
                                          <p:spTgt spid="95"/>
                                        </p:tgtEl>
                                        <p:attrNameLst>
                                          <p:attrName>style.visibility</p:attrName>
                                        </p:attrNameLst>
                                      </p:cBhvr>
                                      <p:to>
                                        <p:strVal val="visible"/>
                                      </p:to>
                                    </p:set>
                                    <p:anim calcmode="lin" valueType="num">
                                      <p:cBhvr additive="base">
                                        <p:cTn id="307" dur="500" fill="hold"/>
                                        <p:tgtEl>
                                          <p:spTgt spid="95"/>
                                        </p:tgtEl>
                                        <p:attrNameLst>
                                          <p:attrName>ppt_x</p:attrName>
                                        </p:attrNameLst>
                                      </p:cBhvr>
                                      <p:tavLst>
                                        <p:tav tm="0">
                                          <p:val>
                                            <p:strVal val="#ppt_x"/>
                                          </p:val>
                                        </p:tav>
                                        <p:tav tm="100000">
                                          <p:val>
                                            <p:strVal val="#ppt_x"/>
                                          </p:val>
                                        </p:tav>
                                      </p:tavLst>
                                    </p:anim>
                                    <p:anim calcmode="lin" valueType="num">
                                      <p:cBhvr additive="base">
                                        <p:cTn id="308" dur="500" fill="hold"/>
                                        <p:tgtEl>
                                          <p:spTgt spid="95"/>
                                        </p:tgtEl>
                                        <p:attrNameLst>
                                          <p:attrName>ppt_y</p:attrName>
                                        </p:attrNameLst>
                                      </p:cBhvr>
                                      <p:tavLst>
                                        <p:tav tm="0">
                                          <p:val>
                                            <p:strVal val="1+#ppt_h/2"/>
                                          </p:val>
                                        </p:tav>
                                        <p:tav tm="100000">
                                          <p:val>
                                            <p:strVal val="#ppt_y"/>
                                          </p:val>
                                        </p:tav>
                                      </p:tavLst>
                                    </p:anim>
                                  </p:childTnLst>
                                </p:cTn>
                              </p:par>
                              <p:par>
                                <p:cTn id="309" presetID="2" presetClass="entr" presetSubtype="4" fill="hold" grpId="0" nodeType="withEffect">
                                  <p:stCondLst>
                                    <p:cond delay="0"/>
                                  </p:stCondLst>
                                  <p:childTnLst>
                                    <p:set>
                                      <p:cBhvr>
                                        <p:cTn id="310" dur="1" fill="hold">
                                          <p:stCondLst>
                                            <p:cond delay="0"/>
                                          </p:stCondLst>
                                        </p:cTn>
                                        <p:tgtEl>
                                          <p:spTgt spid="96"/>
                                        </p:tgtEl>
                                        <p:attrNameLst>
                                          <p:attrName>style.visibility</p:attrName>
                                        </p:attrNameLst>
                                      </p:cBhvr>
                                      <p:to>
                                        <p:strVal val="visible"/>
                                      </p:to>
                                    </p:set>
                                    <p:anim calcmode="lin" valueType="num">
                                      <p:cBhvr additive="base">
                                        <p:cTn id="311" dur="500" fill="hold"/>
                                        <p:tgtEl>
                                          <p:spTgt spid="96"/>
                                        </p:tgtEl>
                                        <p:attrNameLst>
                                          <p:attrName>ppt_x</p:attrName>
                                        </p:attrNameLst>
                                      </p:cBhvr>
                                      <p:tavLst>
                                        <p:tav tm="0">
                                          <p:val>
                                            <p:strVal val="#ppt_x"/>
                                          </p:val>
                                        </p:tav>
                                        <p:tav tm="100000">
                                          <p:val>
                                            <p:strVal val="#ppt_x"/>
                                          </p:val>
                                        </p:tav>
                                      </p:tavLst>
                                    </p:anim>
                                    <p:anim calcmode="lin" valueType="num">
                                      <p:cBhvr additive="base">
                                        <p:cTn id="312" dur="500" fill="hold"/>
                                        <p:tgtEl>
                                          <p:spTgt spid="96"/>
                                        </p:tgtEl>
                                        <p:attrNameLst>
                                          <p:attrName>ppt_y</p:attrName>
                                        </p:attrNameLst>
                                      </p:cBhvr>
                                      <p:tavLst>
                                        <p:tav tm="0">
                                          <p:val>
                                            <p:strVal val="1+#ppt_h/2"/>
                                          </p:val>
                                        </p:tav>
                                        <p:tav tm="100000">
                                          <p:val>
                                            <p:strVal val="#ppt_y"/>
                                          </p:val>
                                        </p:tav>
                                      </p:tavLst>
                                    </p:anim>
                                  </p:childTnLst>
                                </p:cTn>
                              </p:par>
                              <p:par>
                                <p:cTn id="313" presetID="2" presetClass="entr" presetSubtype="4" fill="hold" grpId="0" nodeType="withEffect">
                                  <p:stCondLst>
                                    <p:cond delay="0"/>
                                  </p:stCondLst>
                                  <p:childTnLst>
                                    <p:set>
                                      <p:cBhvr>
                                        <p:cTn id="314" dur="1" fill="hold">
                                          <p:stCondLst>
                                            <p:cond delay="0"/>
                                          </p:stCondLst>
                                        </p:cTn>
                                        <p:tgtEl>
                                          <p:spTgt spid="97"/>
                                        </p:tgtEl>
                                        <p:attrNameLst>
                                          <p:attrName>style.visibility</p:attrName>
                                        </p:attrNameLst>
                                      </p:cBhvr>
                                      <p:to>
                                        <p:strVal val="visible"/>
                                      </p:to>
                                    </p:set>
                                    <p:anim calcmode="lin" valueType="num">
                                      <p:cBhvr additive="base">
                                        <p:cTn id="315" dur="500" fill="hold"/>
                                        <p:tgtEl>
                                          <p:spTgt spid="97"/>
                                        </p:tgtEl>
                                        <p:attrNameLst>
                                          <p:attrName>ppt_x</p:attrName>
                                        </p:attrNameLst>
                                      </p:cBhvr>
                                      <p:tavLst>
                                        <p:tav tm="0">
                                          <p:val>
                                            <p:strVal val="#ppt_x"/>
                                          </p:val>
                                        </p:tav>
                                        <p:tav tm="100000">
                                          <p:val>
                                            <p:strVal val="#ppt_x"/>
                                          </p:val>
                                        </p:tav>
                                      </p:tavLst>
                                    </p:anim>
                                    <p:anim calcmode="lin" valueType="num">
                                      <p:cBhvr additive="base">
                                        <p:cTn id="316" dur="500" fill="hold"/>
                                        <p:tgtEl>
                                          <p:spTgt spid="97"/>
                                        </p:tgtEl>
                                        <p:attrNameLst>
                                          <p:attrName>ppt_y</p:attrName>
                                        </p:attrNameLst>
                                      </p:cBhvr>
                                      <p:tavLst>
                                        <p:tav tm="0">
                                          <p:val>
                                            <p:strVal val="1+#ppt_h/2"/>
                                          </p:val>
                                        </p:tav>
                                        <p:tav tm="100000">
                                          <p:val>
                                            <p:strVal val="#ppt_y"/>
                                          </p:val>
                                        </p:tav>
                                      </p:tavLst>
                                    </p:anim>
                                  </p:childTnLst>
                                </p:cTn>
                              </p:par>
                              <p:par>
                                <p:cTn id="317" presetID="2" presetClass="entr" presetSubtype="4" fill="hold" grpId="0" nodeType="withEffect">
                                  <p:stCondLst>
                                    <p:cond delay="0"/>
                                  </p:stCondLst>
                                  <p:childTnLst>
                                    <p:set>
                                      <p:cBhvr>
                                        <p:cTn id="318" dur="1" fill="hold">
                                          <p:stCondLst>
                                            <p:cond delay="0"/>
                                          </p:stCondLst>
                                        </p:cTn>
                                        <p:tgtEl>
                                          <p:spTgt spid="99"/>
                                        </p:tgtEl>
                                        <p:attrNameLst>
                                          <p:attrName>style.visibility</p:attrName>
                                        </p:attrNameLst>
                                      </p:cBhvr>
                                      <p:to>
                                        <p:strVal val="visible"/>
                                      </p:to>
                                    </p:set>
                                    <p:anim calcmode="lin" valueType="num">
                                      <p:cBhvr additive="base">
                                        <p:cTn id="319" dur="500" fill="hold"/>
                                        <p:tgtEl>
                                          <p:spTgt spid="99"/>
                                        </p:tgtEl>
                                        <p:attrNameLst>
                                          <p:attrName>ppt_x</p:attrName>
                                        </p:attrNameLst>
                                      </p:cBhvr>
                                      <p:tavLst>
                                        <p:tav tm="0">
                                          <p:val>
                                            <p:strVal val="#ppt_x"/>
                                          </p:val>
                                        </p:tav>
                                        <p:tav tm="100000">
                                          <p:val>
                                            <p:strVal val="#ppt_x"/>
                                          </p:val>
                                        </p:tav>
                                      </p:tavLst>
                                    </p:anim>
                                    <p:anim calcmode="lin" valueType="num">
                                      <p:cBhvr additive="base">
                                        <p:cTn id="320" dur="500" fill="hold"/>
                                        <p:tgtEl>
                                          <p:spTgt spid="99"/>
                                        </p:tgtEl>
                                        <p:attrNameLst>
                                          <p:attrName>ppt_y</p:attrName>
                                        </p:attrNameLst>
                                      </p:cBhvr>
                                      <p:tavLst>
                                        <p:tav tm="0">
                                          <p:val>
                                            <p:strVal val="1+#ppt_h/2"/>
                                          </p:val>
                                        </p:tav>
                                        <p:tav tm="100000">
                                          <p:val>
                                            <p:strVal val="#ppt_y"/>
                                          </p:val>
                                        </p:tav>
                                      </p:tavLst>
                                    </p:anim>
                                  </p:childTnLst>
                                </p:cTn>
                              </p:par>
                              <p:par>
                                <p:cTn id="321" presetID="2" presetClass="entr" presetSubtype="4" fill="hold" grpId="0" nodeType="withEffect">
                                  <p:stCondLst>
                                    <p:cond delay="0"/>
                                  </p:stCondLst>
                                  <p:childTnLst>
                                    <p:set>
                                      <p:cBhvr>
                                        <p:cTn id="322" dur="1" fill="hold">
                                          <p:stCondLst>
                                            <p:cond delay="0"/>
                                          </p:stCondLst>
                                        </p:cTn>
                                        <p:tgtEl>
                                          <p:spTgt spid="101"/>
                                        </p:tgtEl>
                                        <p:attrNameLst>
                                          <p:attrName>style.visibility</p:attrName>
                                        </p:attrNameLst>
                                      </p:cBhvr>
                                      <p:to>
                                        <p:strVal val="visible"/>
                                      </p:to>
                                    </p:set>
                                    <p:anim calcmode="lin" valueType="num">
                                      <p:cBhvr additive="base">
                                        <p:cTn id="323" dur="500" fill="hold"/>
                                        <p:tgtEl>
                                          <p:spTgt spid="101"/>
                                        </p:tgtEl>
                                        <p:attrNameLst>
                                          <p:attrName>ppt_x</p:attrName>
                                        </p:attrNameLst>
                                      </p:cBhvr>
                                      <p:tavLst>
                                        <p:tav tm="0">
                                          <p:val>
                                            <p:strVal val="#ppt_x"/>
                                          </p:val>
                                        </p:tav>
                                        <p:tav tm="100000">
                                          <p:val>
                                            <p:strVal val="#ppt_x"/>
                                          </p:val>
                                        </p:tav>
                                      </p:tavLst>
                                    </p:anim>
                                    <p:anim calcmode="lin" valueType="num">
                                      <p:cBhvr additive="base">
                                        <p:cTn id="324" dur="500" fill="hold"/>
                                        <p:tgtEl>
                                          <p:spTgt spid="101"/>
                                        </p:tgtEl>
                                        <p:attrNameLst>
                                          <p:attrName>ppt_y</p:attrName>
                                        </p:attrNameLst>
                                      </p:cBhvr>
                                      <p:tavLst>
                                        <p:tav tm="0">
                                          <p:val>
                                            <p:strVal val="1+#ppt_h/2"/>
                                          </p:val>
                                        </p:tav>
                                        <p:tav tm="100000">
                                          <p:val>
                                            <p:strVal val="#ppt_y"/>
                                          </p:val>
                                        </p:tav>
                                      </p:tavLst>
                                    </p:anim>
                                  </p:childTnLst>
                                </p:cTn>
                              </p:par>
                              <p:par>
                                <p:cTn id="325" presetID="2" presetClass="entr" presetSubtype="4" fill="hold" grpId="0" nodeType="withEffect">
                                  <p:stCondLst>
                                    <p:cond delay="0"/>
                                  </p:stCondLst>
                                  <p:childTnLst>
                                    <p:set>
                                      <p:cBhvr>
                                        <p:cTn id="326" dur="1" fill="hold">
                                          <p:stCondLst>
                                            <p:cond delay="0"/>
                                          </p:stCondLst>
                                        </p:cTn>
                                        <p:tgtEl>
                                          <p:spTgt spid="105"/>
                                        </p:tgtEl>
                                        <p:attrNameLst>
                                          <p:attrName>style.visibility</p:attrName>
                                        </p:attrNameLst>
                                      </p:cBhvr>
                                      <p:to>
                                        <p:strVal val="visible"/>
                                      </p:to>
                                    </p:set>
                                    <p:anim calcmode="lin" valueType="num">
                                      <p:cBhvr additive="base">
                                        <p:cTn id="327" dur="500" fill="hold"/>
                                        <p:tgtEl>
                                          <p:spTgt spid="105"/>
                                        </p:tgtEl>
                                        <p:attrNameLst>
                                          <p:attrName>ppt_x</p:attrName>
                                        </p:attrNameLst>
                                      </p:cBhvr>
                                      <p:tavLst>
                                        <p:tav tm="0">
                                          <p:val>
                                            <p:strVal val="#ppt_x"/>
                                          </p:val>
                                        </p:tav>
                                        <p:tav tm="100000">
                                          <p:val>
                                            <p:strVal val="#ppt_x"/>
                                          </p:val>
                                        </p:tav>
                                      </p:tavLst>
                                    </p:anim>
                                    <p:anim calcmode="lin" valueType="num">
                                      <p:cBhvr additive="base">
                                        <p:cTn id="328" dur="500" fill="hold"/>
                                        <p:tgtEl>
                                          <p:spTgt spid="105"/>
                                        </p:tgtEl>
                                        <p:attrNameLst>
                                          <p:attrName>ppt_y</p:attrName>
                                        </p:attrNameLst>
                                      </p:cBhvr>
                                      <p:tavLst>
                                        <p:tav tm="0">
                                          <p:val>
                                            <p:strVal val="1+#ppt_h/2"/>
                                          </p:val>
                                        </p:tav>
                                        <p:tav tm="100000">
                                          <p:val>
                                            <p:strVal val="#ppt_y"/>
                                          </p:val>
                                        </p:tav>
                                      </p:tavLst>
                                    </p:anim>
                                  </p:childTnLst>
                                </p:cTn>
                              </p:par>
                              <p:par>
                                <p:cTn id="329" presetID="2" presetClass="entr" presetSubtype="4" fill="hold" grpId="0" nodeType="withEffect">
                                  <p:stCondLst>
                                    <p:cond delay="0"/>
                                  </p:stCondLst>
                                  <p:childTnLst>
                                    <p:set>
                                      <p:cBhvr>
                                        <p:cTn id="330" dur="1" fill="hold">
                                          <p:stCondLst>
                                            <p:cond delay="0"/>
                                          </p:stCondLst>
                                        </p:cTn>
                                        <p:tgtEl>
                                          <p:spTgt spid="109"/>
                                        </p:tgtEl>
                                        <p:attrNameLst>
                                          <p:attrName>style.visibility</p:attrName>
                                        </p:attrNameLst>
                                      </p:cBhvr>
                                      <p:to>
                                        <p:strVal val="visible"/>
                                      </p:to>
                                    </p:set>
                                    <p:anim calcmode="lin" valueType="num">
                                      <p:cBhvr additive="base">
                                        <p:cTn id="331" dur="500" fill="hold"/>
                                        <p:tgtEl>
                                          <p:spTgt spid="109"/>
                                        </p:tgtEl>
                                        <p:attrNameLst>
                                          <p:attrName>ppt_x</p:attrName>
                                        </p:attrNameLst>
                                      </p:cBhvr>
                                      <p:tavLst>
                                        <p:tav tm="0">
                                          <p:val>
                                            <p:strVal val="#ppt_x"/>
                                          </p:val>
                                        </p:tav>
                                        <p:tav tm="100000">
                                          <p:val>
                                            <p:strVal val="#ppt_x"/>
                                          </p:val>
                                        </p:tav>
                                      </p:tavLst>
                                    </p:anim>
                                    <p:anim calcmode="lin" valueType="num">
                                      <p:cBhvr additive="base">
                                        <p:cTn id="332" dur="500" fill="hold"/>
                                        <p:tgtEl>
                                          <p:spTgt spid="109"/>
                                        </p:tgtEl>
                                        <p:attrNameLst>
                                          <p:attrName>ppt_y</p:attrName>
                                        </p:attrNameLst>
                                      </p:cBhvr>
                                      <p:tavLst>
                                        <p:tav tm="0">
                                          <p:val>
                                            <p:strVal val="1+#ppt_h/2"/>
                                          </p:val>
                                        </p:tav>
                                        <p:tav tm="100000">
                                          <p:val>
                                            <p:strVal val="#ppt_y"/>
                                          </p:val>
                                        </p:tav>
                                      </p:tavLst>
                                    </p:anim>
                                  </p:childTnLst>
                                </p:cTn>
                              </p:par>
                              <p:par>
                                <p:cTn id="333" presetID="2" presetClass="entr" presetSubtype="4" fill="hold" grpId="0" nodeType="withEffect">
                                  <p:stCondLst>
                                    <p:cond delay="0"/>
                                  </p:stCondLst>
                                  <p:childTnLst>
                                    <p:set>
                                      <p:cBhvr>
                                        <p:cTn id="334" dur="1" fill="hold">
                                          <p:stCondLst>
                                            <p:cond delay="0"/>
                                          </p:stCondLst>
                                        </p:cTn>
                                        <p:tgtEl>
                                          <p:spTgt spid="111"/>
                                        </p:tgtEl>
                                        <p:attrNameLst>
                                          <p:attrName>style.visibility</p:attrName>
                                        </p:attrNameLst>
                                      </p:cBhvr>
                                      <p:to>
                                        <p:strVal val="visible"/>
                                      </p:to>
                                    </p:set>
                                    <p:anim calcmode="lin" valueType="num">
                                      <p:cBhvr additive="base">
                                        <p:cTn id="335" dur="500" fill="hold"/>
                                        <p:tgtEl>
                                          <p:spTgt spid="111"/>
                                        </p:tgtEl>
                                        <p:attrNameLst>
                                          <p:attrName>ppt_x</p:attrName>
                                        </p:attrNameLst>
                                      </p:cBhvr>
                                      <p:tavLst>
                                        <p:tav tm="0">
                                          <p:val>
                                            <p:strVal val="#ppt_x"/>
                                          </p:val>
                                        </p:tav>
                                        <p:tav tm="100000">
                                          <p:val>
                                            <p:strVal val="#ppt_x"/>
                                          </p:val>
                                        </p:tav>
                                      </p:tavLst>
                                    </p:anim>
                                    <p:anim calcmode="lin" valueType="num">
                                      <p:cBhvr additive="base">
                                        <p:cTn id="336" dur="500" fill="hold"/>
                                        <p:tgtEl>
                                          <p:spTgt spid="111"/>
                                        </p:tgtEl>
                                        <p:attrNameLst>
                                          <p:attrName>ppt_y</p:attrName>
                                        </p:attrNameLst>
                                      </p:cBhvr>
                                      <p:tavLst>
                                        <p:tav tm="0">
                                          <p:val>
                                            <p:strVal val="1+#ppt_h/2"/>
                                          </p:val>
                                        </p:tav>
                                        <p:tav tm="100000">
                                          <p:val>
                                            <p:strVal val="#ppt_y"/>
                                          </p:val>
                                        </p:tav>
                                      </p:tavLst>
                                    </p:anim>
                                  </p:childTnLst>
                                </p:cTn>
                              </p:par>
                              <p:par>
                                <p:cTn id="337" presetID="2" presetClass="entr" presetSubtype="4" fill="hold" nodeType="withEffect">
                                  <p:stCondLst>
                                    <p:cond delay="0"/>
                                  </p:stCondLst>
                                  <p:childTnLst>
                                    <p:set>
                                      <p:cBhvr>
                                        <p:cTn id="338" dur="1" fill="hold">
                                          <p:stCondLst>
                                            <p:cond delay="0"/>
                                          </p:stCondLst>
                                        </p:cTn>
                                        <p:tgtEl>
                                          <p:spTgt spid="112"/>
                                        </p:tgtEl>
                                        <p:attrNameLst>
                                          <p:attrName>style.visibility</p:attrName>
                                        </p:attrNameLst>
                                      </p:cBhvr>
                                      <p:to>
                                        <p:strVal val="visible"/>
                                      </p:to>
                                    </p:set>
                                    <p:anim calcmode="lin" valueType="num">
                                      <p:cBhvr additive="base">
                                        <p:cTn id="339" dur="500" fill="hold"/>
                                        <p:tgtEl>
                                          <p:spTgt spid="112"/>
                                        </p:tgtEl>
                                        <p:attrNameLst>
                                          <p:attrName>ppt_x</p:attrName>
                                        </p:attrNameLst>
                                      </p:cBhvr>
                                      <p:tavLst>
                                        <p:tav tm="0">
                                          <p:val>
                                            <p:strVal val="#ppt_x"/>
                                          </p:val>
                                        </p:tav>
                                        <p:tav tm="100000">
                                          <p:val>
                                            <p:strVal val="#ppt_x"/>
                                          </p:val>
                                        </p:tav>
                                      </p:tavLst>
                                    </p:anim>
                                    <p:anim calcmode="lin" valueType="num">
                                      <p:cBhvr additive="base">
                                        <p:cTn id="340"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341" fill="hold">
                      <p:stCondLst>
                        <p:cond delay="indefinite"/>
                      </p:stCondLst>
                      <p:childTnLst>
                        <p:par>
                          <p:cTn id="342" fill="hold">
                            <p:stCondLst>
                              <p:cond delay="0"/>
                            </p:stCondLst>
                            <p:childTnLst>
                              <p:par>
                                <p:cTn id="343" presetID="2" presetClass="entr" presetSubtype="4" fill="hold" nodeType="clickEffect">
                                  <p:stCondLst>
                                    <p:cond delay="0"/>
                                  </p:stCondLst>
                                  <p:childTnLst>
                                    <p:set>
                                      <p:cBhvr>
                                        <p:cTn id="344" dur="1" fill="hold">
                                          <p:stCondLst>
                                            <p:cond delay="0"/>
                                          </p:stCondLst>
                                        </p:cTn>
                                        <p:tgtEl>
                                          <p:spTgt spid="120"/>
                                        </p:tgtEl>
                                        <p:attrNameLst>
                                          <p:attrName>style.visibility</p:attrName>
                                        </p:attrNameLst>
                                      </p:cBhvr>
                                      <p:to>
                                        <p:strVal val="visible"/>
                                      </p:to>
                                    </p:set>
                                    <p:anim calcmode="lin" valueType="num">
                                      <p:cBhvr additive="base">
                                        <p:cTn id="345" dur="500" fill="hold"/>
                                        <p:tgtEl>
                                          <p:spTgt spid="120"/>
                                        </p:tgtEl>
                                        <p:attrNameLst>
                                          <p:attrName>ppt_x</p:attrName>
                                        </p:attrNameLst>
                                      </p:cBhvr>
                                      <p:tavLst>
                                        <p:tav tm="0">
                                          <p:val>
                                            <p:strVal val="#ppt_x"/>
                                          </p:val>
                                        </p:tav>
                                        <p:tav tm="100000">
                                          <p:val>
                                            <p:strVal val="#ppt_x"/>
                                          </p:val>
                                        </p:tav>
                                      </p:tavLst>
                                    </p:anim>
                                    <p:anim calcmode="lin" valueType="num">
                                      <p:cBhvr additive="base">
                                        <p:cTn id="346"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347" fill="hold">
                      <p:stCondLst>
                        <p:cond delay="indefinite"/>
                      </p:stCondLst>
                      <p:childTnLst>
                        <p:par>
                          <p:cTn id="348" fill="hold">
                            <p:stCondLst>
                              <p:cond delay="0"/>
                            </p:stCondLst>
                            <p:childTnLst>
                              <p:par>
                                <p:cTn id="349" presetID="2" presetClass="entr" presetSubtype="4" fill="hold" grpId="0" nodeType="clickEffect">
                                  <p:stCondLst>
                                    <p:cond delay="0"/>
                                  </p:stCondLst>
                                  <p:childTnLst>
                                    <p:set>
                                      <p:cBhvr>
                                        <p:cTn id="350" dur="1" fill="hold">
                                          <p:stCondLst>
                                            <p:cond delay="0"/>
                                          </p:stCondLst>
                                        </p:cTn>
                                        <p:tgtEl>
                                          <p:spTgt spid="2"/>
                                        </p:tgtEl>
                                        <p:attrNameLst>
                                          <p:attrName>style.visibility</p:attrName>
                                        </p:attrNameLst>
                                      </p:cBhvr>
                                      <p:to>
                                        <p:strVal val="visible"/>
                                      </p:to>
                                    </p:set>
                                    <p:anim calcmode="lin" valueType="num">
                                      <p:cBhvr additive="base">
                                        <p:cTn id="351" dur="500" fill="hold"/>
                                        <p:tgtEl>
                                          <p:spTgt spid="2"/>
                                        </p:tgtEl>
                                        <p:attrNameLst>
                                          <p:attrName>ppt_x</p:attrName>
                                        </p:attrNameLst>
                                      </p:cBhvr>
                                      <p:tavLst>
                                        <p:tav tm="0">
                                          <p:val>
                                            <p:strVal val="#ppt_x"/>
                                          </p:val>
                                        </p:tav>
                                        <p:tav tm="100000">
                                          <p:val>
                                            <p:strVal val="#ppt_x"/>
                                          </p:val>
                                        </p:tav>
                                      </p:tavLst>
                                    </p:anim>
                                    <p:anim calcmode="lin" valueType="num">
                                      <p:cBhvr additive="base">
                                        <p:cTn id="3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p:bldP spid="15" grpId="0" animBg="1"/>
      <p:bldP spid="16" grpId="0" animBg="1"/>
      <p:bldP spid="18" grpId="0" animBg="1"/>
      <p:bldP spid="19" grpId="0"/>
      <p:bldP spid="20" grpId="0" animBg="1"/>
      <p:bldP spid="21" grpId="0"/>
      <p:bldP spid="22" grpId="0" animBg="1"/>
      <p:bldP spid="23" grpId="0"/>
      <p:bldP spid="24" grpId="0" animBg="1"/>
      <p:bldP spid="25" grpId="0" animBg="1"/>
      <p:bldP spid="26" grpId="0" animBg="1"/>
      <p:bldP spid="27" grpId="0" animBg="1"/>
      <p:bldP spid="28" grpId="0" animBg="1"/>
      <p:bldP spid="29" grpId="0"/>
      <p:bldP spid="30" grpId="0" animBg="1"/>
      <p:bldP spid="31" grpId="0"/>
      <p:bldP spid="32" grpId="0" animBg="1"/>
      <p:bldP spid="33" grpId="0"/>
      <p:bldP spid="34" grpId="0" animBg="1"/>
      <p:bldP spid="35" grpId="0"/>
      <p:bldP spid="37" grpId="0" animBg="1"/>
      <p:bldP spid="38" grpId="0" animBg="1"/>
      <p:bldP spid="67" grpId="0" animBg="1"/>
      <p:bldP spid="68" grpId="0" animBg="1"/>
      <p:bldP spid="73" grpId="0" animBg="1"/>
      <p:bldP spid="74" grpId="0" animBg="1"/>
      <p:bldP spid="75" grpId="0" animBg="1"/>
      <p:bldP spid="77" grpId="0" animBg="1"/>
      <p:bldP spid="78" grpId="0" animBg="1"/>
      <p:bldP spid="79" grpId="0" animBg="1"/>
      <p:bldP spid="80" grpId="0" animBg="1"/>
      <p:bldP spid="84" grpId="0" animBg="1"/>
      <p:bldP spid="103" grpId="0" animBg="1"/>
      <p:bldP spid="106" grpId="0" animBg="1"/>
      <p:bldP spid="114" grpId="0" animBg="1"/>
      <p:bldP spid="85" grpId="0" animBg="1"/>
      <p:bldP spid="7" grpId="0" animBg="1"/>
      <p:bldP spid="88" grpId="0" animBg="1"/>
      <p:bldP spid="91" grpId="0"/>
      <p:bldP spid="92" grpId="0" animBg="1"/>
      <p:bldP spid="95" grpId="0"/>
      <p:bldP spid="96" grpId="0"/>
      <p:bldP spid="97" grpId="0"/>
      <p:bldP spid="99" grpId="0"/>
      <p:bldP spid="101" grpId="0"/>
      <p:bldP spid="105" grpId="0"/>
      <p:bldP spid="109" grpId="0"/>
      <p:bldP spid="111" grpId="0"/>
      <p:bldP spid="2" grpId="0" animBg="1"/>
      <p:bldP spid="4" grpId="0" animBg="1"/>
      <p:bldP spid="13" grpId="0" animBg="1"/>
      <p:bldP spid="14" grpId="0" animBg="1"/>
      <p:bldP spid="17" grpId="0"/>
      <p:bldP spid="36" grpId="0"/>
      <p:bldP spid="39" grpId="0"/>
      <p:bldP spid="40" grpId="0"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24EF29-A042-410F-8932-34F10B256420}"/>
              </a:ext>
            </a:extLst>
          </p:cNvPr>
          <p:cNvPicPr>
            <a:picLocks noChangeAspect="1"/>
          </p:cNvPicPr>
          <p:nvPr/>
        </p:nvPicPr>
        <p:blipFill>
          <a:blip r:embed="rId3"/>
          <a:stretch>
            <a:fillRect/>
          </a:stretch>
        </p:blipFill>
        <p:spPr>
          <a:xfrm>
            <a:off x="685800" y="1140545"/>
            <a:ext cx="2784475" cy="5219700"/>
          </a:xfrm>
          <a:prstGeom prst="rect">
            <a:avLst/>
          </a:prstGeom>
        </p:spPr>
      </p:pic>
      <p:pic>
        <p:nvPicPr>
          <p:cNvPr id="7" name="Bildobjekt 6">
            <a:extLst>
              <a:ext uri="{FF2B5EF4-FFF2-40B4-BE49-F238E27FC236}">
                <a16:creationId xmlns:a16="http://schemas.microsoft.com/office/drawing/2014/main" id="{F856DB88-9748-48AC-80CA-3C70852B773B}"/>
              </a:ext>
            </a:extLst>
          </p:cNvPr>
          <p:cNvPicPr>
            <a:picLocks noChangeAspect="1"/>
          </p:cNvPicPr>
          <p:nvPr/>
        </p:nvPicPr>
        <p:blipFill>
          <a:blip r:embed="rId4"/>
          <a:stretch>
            <a:fillRect/>
          </a:stretch>
        </p:blipFill>
        <p:spPr>
          <a:xfrm>
            <a:off x="3340099" y="8230"/>
            <a:ext cx="4594225" cy="587375"/>
          </a:xfrm>
          <a:prstGeom prst="rect">
            <a:avLst/>
          </a:prstGeom>
        </p:spPr>
      </p:pic>
      <p:pic>
        <p:nvPicPr>
          <p:cNvPr id="9" name="Bildobjekt 8">
            <a:extLst>
              <a:ext uri="{FF2B5EF4-FFF2-40B4-BE49-F238E27FC236}">
                <a16:creationId xmlns:a16="http://schemas.microsoft.com/office/drawing/2014/main" id="{079C7554-800D-4A5D-8291-94AFF49652D7}"/>
              </a:ext>
            </a:extLst>
          </p:cNvPr>
          <p:cNvPicPr>
            <a:picLocks noChangeAspect="1"/>
          </p:cNvPicPr>
          <p:nvPr/>
        </p:nvPicPr>
        <p:blipFill>
          <a:blip r:embed="rId5"/>
          <a:stretch>
            <a:fillRect/>
          </a:stretch>
        </p:blipFill>
        <p:spPr>
          <a:xfrm>
            <a:off x="4362450" y="515510"/>
            <a:ext cx="7143750" cy="2962275"/>
          </a:xfrm>
          <a:prstGeom prst="rect">
            <a:avLst/>
          </a:prstGeom>
        </p:spPr>
      </p:pic>
      <p:pic>
        <p:nvPicPr>
          <p:cNvPr id="11" name="Bildobjekt 10">
            <a:extLst>
              <a:ext uri="{FF2B5EF4-FFF2-40B4-BE49-F238E27FC236}">
                <a16:creationId xmlns:a16="http://schemas.microsoft.com/office/drawing/2014/main" id="{7A283111-908D-477F-B681-CDCE27D029DD}"/>
              </a:ext>
            </a:extLst>
          </p:cNvPr>
          <p:cNvPicPr>
            <a:picLocks noChangeAspect="1"/>
          </p:cNvPicPr>
          <p:nvPr/>
        </p:nvPicPr>
        <p:blipFill>
          <a:blip r:embed="rId6"/>
          <a:stretch>
            <a:fillRect/>
          </a:stretch>
        </p:blipFill>
        <p:spPr>
          <a:xfrm>
            <a:off x="4362450" y="3457018"/>
            <a:ext cx="7546975" cy="2711450"/>
          </a:xfrm>
          <a:prstGeom prst="rect">
            <a:avLst/>
          </a:prstGeom>
        </p:spPr>
      </p:pic>
      <p:pic>
        <p:nvPicPr>
          <p:cNvPr id="3" name="Bildobjekt 2">
            <a:extLst>
              <a:ext uri="{FF2B5EF4-FFF2-40B4-BE49-F238E27FC236}">
                <a16:creationId xmlns:a16="http://schemas.microsoft.com/office/drawing/2014/main" id="{9F7E4357-D8E4-D746-CE70-0D2205C07505}"/>
              </a:ext>
            </a:extLst>
          </p:cNvPr>
          <p:cNvPicPr>
            <a:picLocks noChangeAspect="1"/>
          </p:cNvPicPr>
          <p:nvPr/>
        </p:nvPicPr>
        <p:blipFill>
          <a:blip r:embed="rId7"/>
          <a:stretch>
            <a:fillRect/>
          </a:stretch>
        </p:blipFill>
        <p:spPr>
          <a:xfrm>
            <a:off x="552998" y="167482"/>
            <a:ext cx="1351216" cy="737393"/>
          </a:xfrm>
          <a:prstGeom prst="rect">
            <a:avLst/>
          </a:prstGeom>
        </p:spPr>
      </p:pic>
      <p:pic>
        <p:nvPicPr>
          <p:cNvPr id="3074" name="Picture 2" descr="Vägen framåt för näringslivet i Sverige - Efl">
            <a:extLst>
              <a:ext uri="{FF2B5EF4-FFF2-40B4-BE49-F238E27FC236}">
                <a16:creationId xmlns:a16="http://schemas.microsoft.com/office/drawing/2014/main" id="{AE8EA3B3-3317-A448-6832-F9904AC1A9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666" y="167482"/>
            <a:ext cx="1353336" cy="742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kala företag – lansdelen.se">
            <a:extLst>
              <a:ext uri="{FF2B5EF4-FFF2-40B4-BE49-F238E27FC236}">
                <a16:creationId xmlns:a16="http://schemas.microsoft.com/office/drawing/2014/main" id="{DB2AD69E-22C4-E6CE-9DD7-7B9629581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053" y="968447"/>
            <a:ext cx="1193548" cy="851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5DB86472-3FCD-0ACF-94D2-5FA2C13D7924}"/>
              </a:ext>
            </a:extLst>
          </p:cNvPr>
          <p:cNvSpPr txBox="1"/>
          <p:nvPr/>
        </p:nvSpPr>
        <p:spPr>
          <a:xfrm>
            <a:off x="3559945" y="5660636"/>
            <a:ext cx="5424257" cy="1015663"/>
          </a:xfrm>
          <a:prstGeom prst="rect">
            <a:avLst/>
          </a:prstGeom>
          <a:noFill/>
        </p:spPr>
        <p:txBody>
          <a:bodyPr wrap="square" rtlCol="0">
            <a:spAutoFit/>
          </a:bodyPr>
          <a:lstStyle/>
          <a:p>
            <a:pPr algn="ctr"/>
            <a:r>
              <a:rPr lang="sv-SE" sz="2000" b="1" i="1" dirty="0">
                <a:solidFill>
                  <a:srgbClr val="FF0000"/>
                </a:solidFill>
              </a:rPr>
              <a:t>Perspektivdemokratins medskapande dialog –</a:t>
            </a:r>
          </a:p>
          <a:p>
            <a:pPr algn="ctr"/>
            <a:r>
              <a:rPr lang="sv-SE" sz="2000" b="1" i="1" dirty="0">
                <a:solidFill>
                  <a:srgbClr val="FF0000"/>
                </a:solidFill>
              </a:rPr>
              <a:t>ett verktyg för att komplettera och stärka</a:t>
            </a:r>
          </a:p>
          <a:p>
            <a:pPr algn="ctr"/>
            <a:r>
              <a:rPr lang="sv-SE" sz="2000" b="1" i="1" dirty="0">
                <a:solidFill>
                  <a:srgbClr val="FF0000"/>
                </a:solidFill>
              </a:rPr>
              <a:t>den representativa demokratin</a:t>
            </a:r>
            <a:endParaRPr lang="en-GB" sz="2000" b="1" i="1" dirty="0">
              <a:solidFill>
                <a:srgbClr val="FF0000"/>
              </a:solidFill>
            </a:endParaRPr>
          </a:p>
        </p:txBody>
      </p:sp>
    </p:spTree>
    <p:extLst>
      <p:ext uri="{BB962C8B-B14F-4D97-AF65-F5344CB8AC3E}">
        <p14:creationId xmlns:p14="http://schemas.microsoft.com/office/powerpoint/2010/main" val="409505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anim calcmode="lin" valueType="num">
                                      <p:cBhvr additive="base">
                                        <p:cTn id="33" dur="500" fill="hold"/>
                                        <p:tgtEl>
                                          <p:spTgt spid="3076"/>
                                        </p:tgtEl>
                                        <p:attrNameLst>
                                          <p:attrName>ppt_x</p:attrName>
                                        </p:attrNameLst>
                                      </p:cBhvr>
                                      <p:tavLst>
                                        <p:tav tm="0">
                                          <p:val>
                                            <p:strVal val="#ppt_x"/>
                                          </p:val>
                                        </p:tav>
                                        <p:tav tm="100000">
                                          <p:val>
                                            <p:strVal val="#ppt_x"/>
                                          </p:val>
                                        </p:tav>
                                      </p:tavLst>
                                    </p:anim>
                                    <p:anim calcmode="lin" valueType="num">
                                      <p:cBhvr additive="base">
                                        <p:cTn id="3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dresultat för Folkbildning">
            <a:extLst>
              <a:ext uri="{FF2B5EF4-FFF2-40B4-BE49-F238E27FC236}">
                <a16:creationId xmlns:a16="http://schemas.microsoft.com/office/drawing/2014/main" id="{C6D3B27B-4257-C83D-FEFD-A51787DAB0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8054" y="1136102"/>
            <a:ext cx="1475450" cy="1051182"/>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59D35351-2367-67AC-77D2-4FD6418E76E7}"/>
              </a:ext>
            </a:extLst>
          </p:cNvPr>
          <p:cNvSpPr txBox="1"/>
          <p:nvPr/>
        </p:nvSpPr>
        <p:spPr>
          <a:xfrm>
            <a:off x="3643282" y="2386253"/>
            <a:ext cx="2641684" cy="1569660"/>
          </a:xfrm>
          <a:prstGeom prst="rect">
            <a:avLst/>
          </a:prstGeom>
          <a:noFill/>
        </p:spPr>
        <p:txBody>
          <a:bodyPr wrap="none" rtlCol="0">
            <a:spAutoFit/>
          </a:bodyPr>
          <a:lstStyle/>
          <a:p>
            <a:pPr algn="ctr"/>
            <a:r>
              <a:rPr lang="sv-SE" sz="1400" b="1" i="0" dirty="0">
                <a:solidFill>
                  <a:srgbClr val="000000"/>
                </a:solidFill>
                <a:effectLst/>
                <a:latin typeface="open_sanslight"/>
              </a:rPr>
              <a:t>Målet är att folkbildningen </a:t>
            </a:r>
          </a:p>
          <a:p>
            <a:pPr algn="ctr"/>
            <a:r>
              <a:rPr lang="sv-SE" sz="1400" b="1" i="0" dirty="0">
                <a:solidFill>
                  <a:srgbClr val="000000"/>
                </a:solidFill>
                <a:effectLst/>
                <a:latin typeface="open_sanslight"/>
              </a:rPr>
              <a:t>ska ge alla möjlighet </a:t>
            </a:r>
          </a:p>
          <a:p>
            <a:pPr algn="ctr"/>
            <a:r>
              <a:rPr lang="sv-SE" sz="1400" b="1" i="0" dirty="0">
                <a:solidFill>
                  <a:srgbClr val="000000"/>
                </a:solidFill>
                <a:effectLst/>
                <a:latin typeface="open_sanslight"/>
              </a:rPr>
              <a:t>att tillsammans med andra </a:t>
            </a:r>
          </a:p>
          <a:p>
            <a:pPr algn="ctr"/>
            <a:r>
              <a:rPr lang="sv-SE" sz="1400" b="1" i="0" dirty="0">
                <a:solidFill>
                  <a:srgbClr val="000000"/>
                </a:solidFill>
                <a:effectLst/>
                <a:latin typeface="open_sanslight"/>
              </a:rPr>
              <a:t>öka sin kunskap och bildning </a:t>
            </a:r>
          </a:p>
          <a:p>
            <a:pPr algn="ctr"/>
            <a:r>
              <a:rPr lang="sv-SE" sz="1400" b="1" i="0" dirty="0">
                <a:solidFill>
                  <a:srgbClr val="000000"/>
                </a:solidFill>
                <a:effectLst/>
                <a:latin typeface="open_sanslight"/>
              </a:rPr>
              <a:t>för personlig utveckling </a:t>
            </a:r>
          </a:p>
          <a:p>
            <a:pPr algn="ctr"/>
            <a:r>
              <a:rPr lang="sv-SE" sz="1400" b="1" i="0" dirty="0">
                <a:solidFill>
                  <a:srgbClr val="000000"/>
                </a:solidFill>
                <a:effectLst/>
                <a:latin typeface="open_sanslight"/>
              </a:rPr>
              <a:t>och delaktighet i samhället.</a:t>
            </a:r>
          </a:p>
          <a:p>
            <a:pPr algn="ctr"/>
            <a:r>
              <a:rPr lang="sv-SE" sz="1200" i="0" dirty="0">
                <a:solidFill>
                  <a:srgbClr val="000000"/>
                </a:solidFill>
                <a:effectLst/>
                <a:latin typeface="open_sanslight"/>
              </a:rPr>
              <a:t>(Riksdagens beslut </a:t>
            </a:r>
            <a:r>
              <a:rPr lang="sv-SE" sz="1200" i="0" dirty="0">
                <a:solidFill>
                  <a:srgbClr val="000000"/>
                </a:solidFill>
                <a:effectLst/>
              </a:rPr>
              <a:t>prop. 2013/14:172)</a:t>
            </a:r>
            <a:r>
              <a:rPr lang="sv-SE" sz="1200" i="0" dirty="0">
                <a:solidFill>
                  <a:srgbClr val="000000"/>
                </a:solidFill>
                <a:effectLst/>
                <a:latin typeface="Arial" panose="020B0604020202020204" pitchFamily="34" charset="0"/>
              </a:rPr>
              <a:t>.</a:t>
            </a:r>
            <a:endParaRPr lang="sv-SE" sz="1200" dirty="0"/>
          </a:p>
        </p:txBody>
      </p:sp>
      <p:sp>
        <p:nvSpPr>
          <p:cNvPr id="6" name="textruta 5">
            <a:extLst>
              <a:ext uri="{FF2B5EF4-FFF2-40B4-BE49-F238E27FC236}">
                <a16:creationId xmlns:a16="http://schemas.microsoft.com/office/drawing/2014/main" id="{4EBBDE8E-7E05-1452-178D-F533F9D4F283}"/>
              </a:ext>
            </a:extLst>
          </p:cNvPr>
          <p:cNvSpPr txBox="1"/>
          <p:nvPr/>
        </p:nvSpPr>
        <p:spPr>
          <a:xfrm>
            <a:off x="3660533" y="4154882"/>
            <a:ext cx="2673544" cy="2462213"/>
          </a:xfrm>
          <a:prstGeom prst="rect">
            <a:avLst/>
          </a:prstGeom>
          <a:noFill/>
        </p:spPr>
        <p:txBody>
          <a:bodyPr wrap="square">
            <a:spAutoFit/>
          </a:bodyPr>
          <a:lstStyle/>
          <a:p>
            <a:pPr marL="0" indent="0" algn="ctr">
              <a:lnSpc>
                <a:spcPct val="100000"/>
              </a:lnSpc>
              <a:spcBef>
                <a:spcPts val="0"/>
              </a:spcBef>
              <a:buNone/>
            </a:pPr>
            <a:r>
              <a:rPr lang="sv-SE" sz="1400" b="1" i="1" dirty="0">
                <a:solidFill>
                  <a:schemeClr val="accent1"/>
                </a:solidFill>
              </a:rPr>
              <a:t>Det nuvarande syftet med statens </a:t>
            </a:r>
          </a:p>
          <a:p>
            <a:pPr marL="0" indent="0" algn="ctr">
              <a:lnSpc>
                <a:spcPct val="100000"/>
              </a:lnSpc>
              <a:spcBef>
                <a:spcPts val="0"/>
              </a:spcBef>
              <a:buNone/>
            </a:pPr>
            <a:r>
              <a:rPr lang="sv-SE" sz="1400" b="1" i="1" dirty="0">
                <a:solidFill>
                  <a:schemeClr val="accent1"/>
                </a:solidFill>
              </a:rPr>
              <a:t>stöd till folkbildningen:</a:t>
            </a:r>
            <a:endParaRPr lang="sv-SE" sz="1400" dirty="0"/>
          </a:p>
          <a:p>
            <a:pPr marL="0" indent="0" algn="ctr">
              <a:lnSpc>
                <a:spcPct val="100000"/>
              </a:lnSpc>
              <a:spcBef>
                <a:spcPts val="0"/>
              </a:spcBef>
              <a:buNone/>
            </a:pPr>
            <a:r>
              <a:rPr lang="sv-SE" sz="1400" dirty="0"/>
              <a:t>— stärka och utveckla </a:t>
            </a:r>
            <a:r>
              <a:rPr lang="sv-SE" sz="1400" b="1" dirty="0"/>
              <a:t>demokratin</a:t>
            </a:r>
            <a:r>
              <a:rPr lang="sv-SE" sz="1400" dirty="0"/>
              <a:t>, </a:t>
            </a:r>
          </a:p>
          <a:p>
            <a:pPr marL="0" indent="0" algn="ctr">
              <a:lnSpc>
                <a:spcPct val="100000"/>
              </a:lnSpc>
              <a:spcBef>
                <a:spcPts val="0"/>
              </a:spcBef>
              <a:buNone/>
            </a:pPr>
            <a:r>
              <a:rPr lang="sv-SE" sz="1400" dirty="0"/>
              <a:t>—förbättra  </a:t>
            </a:r>
            <a:r>
              <a:rPr lang="sv-SE" sz="1400" b="1" dirty="0"/>
              <a:t>deltagandet i samhällsutvecklingen</a:t>
            </a:r>
            <a:r>
              <a:rPr lang="sv-SE" sz="1400" dirty="0"/>
              <a:t>, </a:t>
            </a:r>
          </a:p>
          <a:p>
            <a:pPr marL="0" indent="0" algn="ctr">
              <a:lnSpc>
                <a:spcPct val="100000"/>
              </a:lnSpc>
              <a:spcBef>
                <a:spcPts val="0"/>
              </a:spcBef>
              <a:buNone/>
            </a:pPr>
            <a:r>
              <a:rPr lang="sv-SE" sz="1400" dirty="0"/>
              <a:t>— höja bildningsnivån </a:t>
            </a:r>
          </a:p>
          <a:p>
            <a:pPr marL="0" indent="0" algn="ctr">
              <a:lnSpc>
                <a:spcPct val="100000"/>
              </a:lnSpc>
              <a:spcBef>
                <a:spcPts val="0"/>
              </a:spcBef>
              <a:buNone/>
            </a:pPr>
            <a:r>
              <a:rPr lang="sv-SE" sz="1400" dirty="0"/>
              <a:t>(</a:t>
            </a:r>
            <a:r>
              <a:rPr lang="sv-SE" sz="1400" b="1" dirty="0"/>
              <a:t>livslångt lärande</a:t>
            </a:r>
            <a:r>
              <a:rPr lang="sv-SE" sz="1400" dirty="0"/>
              <a:t>), </a:t>
            </a:r>
          </a:p>
          <a:p>
            <a:pPr marL="0" indent="0" algn="ctr">
              <a:lnSpc>
                <a:spcPct val="100000"/>
              </a:lnSpc>
              <a:spcBef>
                <a:spcPts val="0"/>
              </a:spcBef>
              <a:buNone/>
            </a:pPr>
            <a:r>
              <a:rPr lang="sv-SE" sz="1400" dirty="0"/>
              <a:t>— öka</a:t>
            </a:r>
            <a:r>
              <a:rPr lang="sv-SE" sz="1400" b="1" dirty="0"/>
              <a:t> delaktigheten i kulturlivet</a:t>
            </a:r>
          </a:p>
          <a:p>
            <a:pPr algn="ctr"/>
            <a:r>
              <a:rPr lang="sv-SE" sz="1400" b="1" dirty="0"/>
              <a:t>(FBR: </a:t>
            </a:r>
            <a:r>
              <a:rPr lang="sv-SE" sz="1400" dirty="0"/>
              <a:t>Statsbidrag till studieförbund 2022)</a:t>
            </a:r>
          </a:p>
        </p:txBody>
      </p:sp>
      <p:pic>
        <p:nvPicPr>
          <p:cNvPr id="7" name="Picture 5">
            <a:extLst>
              <a:ext uri="{FF2B5EF4-FFF2-40B4-BE49-F238E27FC236}">
                <a16:creationId xmlns:a16="http://schemas.microsoft.com/office/drawing/2014/main" id="{4FF8AB2A-DD68-2E6F-54A1-552BAFB97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58" y="1368295"/>
            <a:ext cx="1266693" cy="178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a:extLst>
              <a:ext uri="{FF2B5EF4-FFF2-40B4-BE49-F238E27FC236}">
                <a16:creationId xmlns:a16="http://schemas.microsoft.com/office/drawing/2014/main" id="{46734A81-598A-3445-5542-4751D3774C2E}"/>
              </a:ext>
            </a:extLst>
          </p:cNvPr>
          <p:cNvSpPr txBox="1"/>
          <p:nvPr/>
        </p:nvSpPr>
        <p:spPr>
          <a:xfrm>
            <a:off x="551638" y="3157737"/>
            <a:ext cx="1829347" cy="863570"/>
          </a:xfrm>
          <a:prstGeom prst="rect">
            <a:avLst/>
          </a:prstGeom>
          <a:noFill/>
        </p:spPr>
        <p:txBody>
          <a:bodyPr wrap="none" rtlCol="0">
            <a:spAutoFit/>
          </a:bodyPr>
          <a:lstStyle/>
          <a:p>
            <a:pPr algn="ctr">
              <a:lnSpc>
                <a:spcPts val="1000"/>
              </a:lnSpc>
            </a:pPr>
            <a:r>
              <a:rPr lang="sv-SE" sz="1000" b="1" dirty="0"/>
              <a:t>Ökad delaktighet</a:t>
            </a:r>
          </a:p>
          <a:p>
            <a:pPr algn="ctr">
              <a:lnSpc>
                <a:spcPts val="1000"/>
              </a:lnSpc>
            </a:pPr>
            <a:r>
              <a:rPr lang="sv-SE" sz="1000" b="1" dirty="0"/>
              <a:t>Direktdemokratiska inslag</a:t>
            </a:r>
          </a:p>
          <a:p>
            <a:pPr algn="ctr">
              <a:lnSpc>
                <a:spcPts val="1000"/>
              </a:lnSpc>
            </a:pPr>
            <a:r>
              <a:rPr lang="sv-SE" sz="1000" b="1" dirty="0"/>
              <a:t>Sociala rörelser</a:t>
            </a:r>
          </a:p>
          <a:p>
            <a:pPr algn="ctr">
              <a:lnSpc>
                <a:spcPts val="1000"/>
              </a:lnSpc>
            </a:pPr>
            <a:r>
              <a:rPr lang="sv-SE" sz="1000" b="1" dirty="0"/>
              <a:t>Utomparlamentariska aktioner</a:t>
            </a:r>
          </a:p>
          <a:p>
            <a:pPr algn="ctr">
              <a:lnSpc>
                <a:spcPts val="1000"/>
              </a:lnSpc>
            </a:pPr>
            <a:r>
              <a:rPr lang="sv-SE" sz="1000" b="1" dirty="0"/>
              <a:t>Civil olydnad – icke våld</a:t>
            </a:r>
          </a:p>
          <a:p>
            <a:pPr algn="ctr">
              <a:lnSpc>
                <a:spcPts val="1000"/>
              </a:lnSpc>
            </a:pPr>
            <a:r>
              <a:rPr lang="sv-SE" sz="1000" b="1" dirty="0"/>
              <a:t>(SOU 2003:118)</a:t>
            </a:r>
          </a:p>
        </p:txBody>
      </p:sp>
      <p:pic>
        <p:nvPicPr>
          <p:cNvPr id="9" name="Picture 8" descr="Möte med meningsmotståndare - Ett år för djuren">
            <a:extLst>
              <a:ext uri="{FF2B5EF4-FFF2-40B4-BE49-F238E27FC236}">
                <a16:creationId xmlns:a16="http://schemas.microsoft.com/office/drawing/2014/main" id="{96584A61-6D41-9DDB-C8EC-3B920A907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747" y="2187284"/>
            <a:ext cx="1066247" cy="755421"/>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188575BA-11EE-ABA7-9266-84EC4CBA436A}"/>
              </a:ext>
            </a:extLst>
          </p:cNvPr>
          <p:cNvPicPr>
            <a:picLocks noChangeAspect="1"/>
          </p:cNvPicPr>
          <p:nvPr/>
        </p:nvPicPr>
        <p:blipFill>
          <a:blip r:embed="rId5"/>
          <a:stretch>
            <a:fillRect/>
          </a:stretch>
        </p:blipFill>
        <p:spPr>
          <a:xfrm>
            <a:off x="856015" y="4210008"/>
            <a:ext cx="1253230" cy="1499625"/>
          </a:xfrm>
          <a:prstGeom prst="rect">
            <a:avLst/>
          </a:prstGeom>
        </p:spPr>
      </p:pic>
      <p:sp>
        <p:nvSpPr>
          <p:cNvPr id="11" name="textruta 10">
            <a:extLst>
              <a:ext uri="{FF2B5EF4-FFF2-40B4-BE49-F238E27FC236}">
                <a16:creationId xmlns:a16="http://schemas.microsoft.com/office/drawing/2014/main" id="{D7D2DC6E-4D1A-DB15-F819-8195B7F5FB04}"/>
              </a:ext>
            </a:extLst>
          </p:cNvPr>
          <p:cNvSpPr txBox="1"/>
          <p:nvPr/>
        </p:nvSpPr>
        <p:spPr>
          <a:xfrm>
            <a:off x="491997" y="5709633"/>
            <a:ext cx="1936717" cy="607089"/>
          </a:xfrm>
          <a:prstGeom prst="rect">
            <a:avLst/>
          </a:prstGeom>
          <a:noFill/>
        </p:spPr>
        <p:txBody>
          <a:bodyPr wrap="square" rtlCol="0">
            <a:spAutoFit/>
          </a:bodyPr>
          <a:lstStyle/>
          <a:p>
            <a:pPr algn="ctr">
              <a:lnSpc>
                <a:spcPts val="1000"/>
              </a:lnSpc>
            </a:pPr>
            <a:r>
              <a:rPr lang="sv-SE" sz="1000" b="1" dirty="0">
                <a:ea typeface="Calibri" panose="020F0502020204030204" pitchFamily="34" charset="0"/>
                <a:cs typeface="Times New Roman" panose="02020603050405020304" pitchFamily="18" charset="0"/>
              </a:rPr>
              <a:t>D</a:t>
            </a:r>
            <a:r>
              <a:rPr lang="sv-SE" sz="1000" b="1" dirty="0">
                <a:effectLst/>
                <a:ea typeface="Calibri" panose="020F0502020204030204" pitchFamily="34" charset="0"/>
                <a:cs typeface="Times New Roman" panose="02020603050405020304" pitchFamily="18" charset="0"/>
              </a:rPr>
              <a:t>emokratisk infrastruktur </a:t>
            </a:r>
          </a:p>
          <a:p>
            <a:pPr algn="ctr">
              <a:lnSpc>
                <a:spcPts val="1000"/>
              </a:lnSpc>
            </a:pPr>
            <a:r>
              <a:rPr lang="sv-SE" sz="1000" b="1" dirty="0">
                <a:ea typeface="Calibri" panose="020F0502020204030204" pitchFamily="34" charset="0"/>
                <a:cs typeface="Times New Roman" panose="02020603050405020304" pitchFamily="18" charset="0"/>
              </a:rPr>
              <a:t>Ä</a:t>
            </a:r>
            <a:r>
              <a:rPr lang="sv-SE" sz="1000" b="1" dirty="0">
                <a:effectLst/>
                <a:ea typeface="Calibri" panose="020F0502020204030204" pitchFamily="34" charset="0"/>
                <a:cs typeface="Times New Roman" panose="02020603050405020304" pitchFamily="18" charset="0"/>
              </a:rPr>
              <a:t>ndamålsenliga samlingslokaler </a:t>
            </a:r>
          </a:p>
          <a:p>
            <a:pPr algn="ctr">
              <a:lnSpc>
                <a:spcPts val="1000"/>
              </a:lnSpc>
            </a:pPr>
            <a:r>
              <a:rPr lang="sv-SE" sz="1000" b="1" dirty="0">
                <a:effectLst/>
                <a:ea typeface="Calibri" panose="020F0502020204030204" pitchFamily="34" charset="0"/>
                <a:cs typeface="Times New Roman" panose="02020603050405020304" pitchFamily="18" charset="0"/>
              </a:rPr>
              <a:t>Demokratins grundpelare</a:t>
            </a:r>
          </a:p>
          <a:p>
            <a:pPr algn="ctr">
              <a:lnSpc>
                <a:spcPts val="1000"/>
              </a:lnSpc>
            </a:pPr>
            <a:r>
              <a:rPr lang="sv-SE" sz="1000" b="1" dirty="0"/>
              <a:t>(SOU 2003:118)</a:t>
            </a:r>
            <a:endParaRPr lang="sv-SE" sz="1000" b="1" dirty="0">
              <a:effectLst/>
              <a:ea typeface="Calibri" panose="020F0502020204030204" pitchFamily="34" charset="0"/>
              <a:cs typeface="Times New Roman" panose="02020603050405020304" pitchFamily="18" charset="0"/>
            </a:endParaRPr>
          </a:p>
        </p:txBody>
      </p:sp>
      <p:sp>
        <p:nvSpPr>
          <p:cNvPr id="12" name="textruta 11">
            <a:extLst>
              <a:ext uri="{FF2B5EF4-FFF2-40B4-BE49-F238E27FC236}">
                <a16:creationId xmlns:a16="http://schemas.microsoft.com/office/drawing/2014/main" id="{98FB9E40-13CE-B3D7-EB60-AD1D6C2FBC8E}"/>
              </a:ext>
            </a:extLst>
          </p:cNvPr>
          <p:cNvSpPr txBox="1"/>
          <p:nvPr/>
        </p:nvSpPr>
        <p:spPr>
          <a:xfrm>
            <a:off x="1007993" y="178397"/>
            <a:ext cx="2430474" cy="523220"/>
          </a:xfrm>
          <a:prstGeom prst="rect">
            <a:avLst/>
          </a:prstGeom>
          <a:noFill/>
        </p:spPr>
        <p:txBody>
          <a:bodyPr wrap="none" rtlCol="0">
            <a:spAutoFit/>
          </a:bodyPr>
          <a:lstStyle/>
          <a:p>
            <a:r>
              <a:rPr lang="sv-SE" sz="2800" dirty="0">
                <a:latin typeface="Algerian" panose="04020705040A02060702" pitchFamily="82" charset="0"/>
              </a:rPr>
              <a:t>2000 - talet</a:t>
            </a:r>
          </a:p>
        </p:txBody>
      </p:sp>
      <p:pic>
        <p:nvPicPr>
          <p:cNvPr id="13" name="Picture 4" descr="Extinction Rebellion Skåne - Home | Facebook">
            <a:extLst>
              <a:ext uri="{FF2B5EF4-FFF2-40B4-BE49-F238E27FC236}">
                <a16:creationId xmlns:a16="http://schemas.microsoft.com/office/drawing/2014/main" id="{D038EE84-A13D-3FA3-A23A-2E2DAF695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6027" y="2875228"/>
            <a:ext cx="1090120" cy="7554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titled">
            <a:extLst>
              <a:ext uri="{FF2B5EF4-FFF2-40B4-BE49-F238E27FC236}">
                <a16:creationId xmlns:a16="http://schemas.microsoft.com/office/drawing/2014/main" id="{B38B44A7-421F-639B-5603-BDA0A04FBC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9009" y="1228725"/>
            <a:ext cx="1066247" cy="1034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ånga glada åskådare när Gula västarna marscherade i storstäderna | Ingrid  och Maria">
            <a:extLst>
              <a:ext uri="{FF2B5EF4-FFF2-40B4-BE49-F238E27FC236}">
                <a16:creationId xmlns:a16="http://schemas.microsoft.com/office/drawing/2014/main" id="{C199ECA2-8FC4-2DC8-93B6-474BFE849E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3845" y="4396883"/>
            <a:ext cx="1122303" cy="755421"/>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 4" descr="I dag strejkar flera Fridays for future-grupper i Sverige tillsammans med Black lives matter Sweden med krav på fundamental systemförändring som bekämpar såväl klimat- och miljökrisen som rasism, skriver de två grupperna gemensamt.">
            <a:extLst>
              <a:ext uri="{FF2B5EF4-FFF2-40B4-BE49-F238E27FC236}">
                <a16:creationId xmlns:a16="http://schemas.microsoft.com/office/drawing/2014/main" id="{33E9858F-6EF0-7671-98FD-4C969DE5B7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50982" y="3608691"/>
            <a:ext cx="1122303" cy="832031"/>
          </a:xfrm>
          <a:prstGeom prst="rect">
            <a:avLst/>
          </a:prstGeom>
          <a:noFill/>
          <a:ln>
            <a:noFill/>
          </a:ln>
        </p:spPr>
      </p:pic>
      <p:pic>
        <p:nvPicPr>
          <p:cNvPr id="17" name="Bildobjekt 16">
            <a:extLst>
              <a:ext uri="{FF2B5EF4-FFF2-40B4-BE49-F238E27FC236}">
                <a16:creationId xmlns:a16="http://schemas.microsoft.com/office/drawing/2014/main" id="{330742F8-4967-E7BA-B113-6F48A189F486}"/>
              </a:ext>
            </a:extLst>
          </p:cNvPr>
          <p:cNvPicPr>
            <a:picLocks noChangeAspect="1"/>
          </p:cNvPicPr>
          <p:nvPr/>
        </p:nvPicPr>
        <p:blipFill>
          <a:blip r:embed="rId10"/>
          <a:stretch>
            <a:fillRect/>
          </a:stretch>
        </p:blipFill>
        <p:spPr>
          <a:xfrm>
            <a:off x="2423845" y="5174645"/>
            <a:ext cx="1103869" cy="1299355"/>
          </a:xfrm>
          <a:prstGeom prst="rect">
            <a:avLst/>
          </a:prstGeom>
        </p:spPr>
      </p:pic>
      <p:sp>
        <p:nvSpPr>
          <p:cNvPr id="19" name="textruta 18">
            <a:extLst>
              <a:ext uri="{FF2B5EF4-FFF2-40B4-BE49-F238E27FC236}">
                <a16:creationId xmlns:a16="http://schemas.microsoft.com/office/drawing/2014/main" id="{CF7CADD3-7D6A-38D2-8DF6-0E703EBA23C1}"/>
              </a:ext>
            </a:extLst>
          </p:cNvPr>
          <p:cNvSpPr txBox="1"/>
          <p:nvPr/>
        </p:nvSpPr>
        <p:spPr>
          <a:xfrm>
            <a:off x="1241954" y="726185"/>
            <a:ext cx="1733825" cy="307777"/>
          </a:xfrm>
          <a:prstGeom prst="rect">
            <a:avLst/>
          </a:prstGeom>
          <a:solidFill>
            <a:schemeClr val="accent2"/>
          </a:solidFill>
        </p:spPr>
        <p:txBody>
          <a:bodyPr wrap="square" rtlCol="0">
            <a:spAutoFit/>
          </a:bodyPr>
          <a:lstStyle/>
          <a:p>
            <a:r>
              <a:rPr lang="sv-SE" sz="1400" b="1" dirty="0">
                <a:solidFill>
                  <a:schemeClr val="bg1">
                    <a:lumMod val="95000"/>
                  </a:schemeClr>
                </a:solidFill>
              </a:rPr>
              <a:t>Folkbildningens roll</a:t>
            </a:r>
            <a:endParaRPr lang="en-GB" sz="1400" b="1" dirty="0">
              <a:solidFill>
                <a:schemeClr val="bg1">
                  <a:lumMod val="95000"/>
                </a:schemeClr>
              </a:solidFill>
            </a:endParaRPr>
          </a:p>
        </p:txBody>
      </p:sp>
      <p:sp>
        <p:nvSpPr>
          <p:cNvPr id="20" name="textruta 19">
            <a:extLst>
              <a:ext uri="{FF2B5EF4-FFF2-40B4-BE49-F238E27FC236}">
                <a16:creationId xmlns:a16="http://schemas.microsoft.com/office/drawing/2014/main" id="{BA8546E0-031C-F6E1-8AF3-7F6FCDF50E83}"/>
              </a:ext>
            </a:extLst>
          </p:cNvPr>
          <p:cNvSpPr txBox="1"/>
          <p:nvPr/>
        </p:nvSpPr>
        <p:spPr>
          <a:xfrm>
            <a:off x="7499985" y="158765"/>
            <a:ext cx="2435282" cy="523220"/>
          </a:xfrm>
          <a:prstGeom prst="rect">
            <a:avLst/>
          </a:prstGeom>
          <a:noFill/>
        </p:spPr>
        <p:txBody>
          <a:bodyPr wrap="none" rtlCol="0">
            <a:spAutoFit/>
          </a:bodyPr>
          <a:lstStyle/>
          <a:p>
            <a:r>
              <a:rPr lang="sv-SE" sz="2800" dirty="0">
                <a:latin typeface="Algerian" panose="04020705040A02060702" pitchFamily="82" charset="0"/>
              </a:rPr>
              <a:t>2020 - talet</a:t>
            </a:r>
          </a:p>
        </p:txBody>
      </p:sp>
      <p:pic>
        <p:nvPicPr>
          <p:cNvPr id="21" name="Bildobjekt 20">
            <a:extLst>
              <a:ext uri="{FF2B5EF4-FFF2-40B4-BE49-F238E27FC236}">
                <a16:creationId xmlns:a16="http://schemas.microsoft.com/office/drawing/2014/main" id="{5104BA17-E67D-CDA5-7173-55F8A27C0DBA}"/>
              </a:ext>
            </a:extLst>
          </p:cNvPr>
          <p:cNvPicPr>
            <a:picLocks noChangeAspect="1"/>
          </p:cNvPicPr>
          <p:nvPr/>
        </p:nvPicPr>
        <p:blipFill>
          <a:blip r:embed="rId11"/>
          <a:stretch>
            <a:fillRect/>
          </a:stretch>
        </p:blipFill>
        <p:spPr>
          <a:xfrm>
            <a:off x="7096275" y="1763517"/>
            <a:ext cx="1640045" cy="619913"/>
          </a:xfrm>
          <a:prstGeom prst="rect">
            <a:avLst/>
          </a:prstGeom>
        </p:spPr>
      </p:pic>
      <p:pic>
        <p:nvPicPr>
          <p:cNvPr id="22" name="Picture 6" descr="Maskroskvinnans Tankefrön: Vägval">
            <a:extLst>
              <a:ext uri="{FF2B5EF4-FFF2-40B4-BE49-F238E27FC236}">
                <a16:creationId xmlns:a16="http://schemas.microsoft.com/office/drawing/2014/main" id="{2608F99F-96A8-36DE-11EC-560E003069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45095" y="4812308"/>
            <a:ext cx="2171428" cy="10921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ruta 22">
            <a:extLst>
              <a:ext uri="{FF2B5EF4-FFF2-40B4-BE49-F238E27FC236}">
                <a16:creationId xmlns:a16="http://schemas.microsoft.com/office/drawing/2014/main" id="{DA60F2D3-2A26-A860-838A-F3FD1BA2BCFE}"/>
              </a:ext>
            </a:extLst>
          </p:cNvPr>
          <p:cNvSpPr txBox="1"/>
          <p:nvPr/>
        </p:nvSpPr>
        <p:spPr>
          <a:xfrm>
            <a:off x="6815234" y="5512191"/>
            <a:ext cx="1509921" cy="619913"/>
          </a:xfrm>
          <a:prstGeom prst="rect">
            <a:avLst/>
          </a:prstGeom>
          <a:noFill/>
        </p:spPr>
        <p:txBody>
          <a:bodyPr wrap="square" rtlCol="0">
            <a:spAutoFit/>
          </a:bodyPr>
          <a:lstStyle/>
          <a:p>
            <a:pPr algn="ctr">
              <a:lnSpc>
                <a:spcPts val="1400"/>
              </a:lnSpc>
            </a:pPr>
            <a:r>
              <a:rPr lang="sv-SE" sz="1000" b="1" dirty="0">
                <a:solidFill>
                  <a:schemeClr val="bg1"/>
                </a:solidFill>
              </a:rPr>
              <a:t>För ett exkluderande </a:t>
            </a:r>
          </a:p>
          <a:p>
            <a:pPr algn="ctr">
              <a:lnSpc>
                <a:spcPts val="1400"/>
              </a:lnSpc>
            </a:pPr>
            <a:r>
              <a:rPr lang="sv-SE" sz="1000" b="1" dirty="0">
                <a:solidFill>
                  <a:schemeClr val="bg1"/>
                </a:solidFill>
              </a:rPr>
              <a:t>eller inkluderande</a:t>
            </a:r>
          </a:p>
          <a:p>
            <a:pPr algn="ctr">
              <a:lnSpc>
                <a:spcPts val="1400"/>
              </a:lnSpc>
            </a:pPr>
            <a:r>
              <a:rPr lang="sv-SE" sz="1000" b="1" dirty="0">
                <a:solidFill>
                  <a:schemeClr val="bg1"/>
                </a:solidFill>
              </a:rPr>
              <a:t>samhälle</a:t>
            </a:r>
            <a:endParaRPr lang="sv-SE" sz="1000" dirty="0">
              <a:solidFill>
                <a:schemeClr val="bg1"/>
              </a:solidFill>
            </a:endParaRPr>
          </a:p>
        </p:txBody>
      </p:sp>
      <p:sp>
        <p:nvSpPr>
          <p:cNvPr id="24" name="textruta 23">
            <a:extLst>
              <a:ext uri="{FF2B5EF4-FFF2-40B4-BE49-F238E27FC236}">
                <a16:creationId xmlns:a16="http://schemas.microsoft.com/office/drawing/2014/main" id="{9DC21723-15FF-D490-CBFC-5520FE97E96D}"/>
              </a:ext>
            </a:extLst>
          </p:cNvPr>
          <p:cNvSpPr txBox="1"/>
          <p:nvPr/>
        </p:nvSpPr>
        <p:spPr>
          <a:xfrm>
            <a:off x="6681945" y="953039"/>
            <a:ext cx="2435282" cy="810478"/>
          </a:xfrm>
          <a:prstGeom prst="rect">
            <a:avLst/>
          </a:prstGeom>
          <a:noFill/>
        </p:spPr>
        <p:txBody>
          <a:bodyPr wrap="square" rtlCol="0">
            <a:spAutoFit/>
          </a:bodyPr>
          <a:lstStyle/>
          <a:p>
            <a:pPr algn="ctr">
              <a:lnSpc>
                <a:spcPts val="1400"/>
              </a:lnSpc>
            </a:pPr>
            <a:r>
              <a:rPr lang="sv-SE" sz="1400" b="1" dirty="0">
                <a:latin typeface="Times New Roman" panose="02020603050405020304" pitchFamily="18" charset="0"/>
                <a:ea typeface="UD Digi Kyokasho NP-B" panose="020B0400000000000000" pitchFamily="18" charset="-128"/>
                <a:cs typeface="Times New Roman" panose="02020603050405020304" pitchFamily="18" charset="0"/>
              </a:rPr>
              <a:t>Översyn av</a:t>
            </a:r>
            <a:r>
              <a:rPr lang="sv-SE" sz="1400" b="1" i="0" dirty="0">
                <a:effectLst/>
                <a:latin typeface="Times New Roman" panose="02020603050405020304" pitchFamily="18" charset="0"/>
                <a:ea typeface="UD Digi Kyokasho NP-B" panose="020B0400000000000000" pitchFamily="18" charset="-128"/>
                <a:cs typeface="Times New Roman" panose="02020603050405020304" pitchFamily="18" charset="0"/>
              </a:rPr>
              <a:t> målen för </a:t>
            </a:r>
          </a:p>
          <a:p>
            <a:pPr algn="ctr">
              <a:lnSpc>
                <a:spcPts val="1400"/>
              </a:lnSpc>
            </a:pPr>
            <a:r>
              <a:rPr lang="sv-SE" sz="1400" b="1" i="0" dirty="0">
                <a:effectLst/>
                <a:latin typeface="Times New Roman" panose="02020603050405020304" pitchFamily="18" charset="0"/>
                <a:ea typeface="UD Digi Kyokasho NP-B" panose="020B0400000000000000" pitchFamily="18" charset="-128"/>
                <a:cs typeface="Times New Roman" panose="02020603050405020304" pitchFamily="18" charset="0"/>
              </a:rPr>
              <a:t>folkbildningspolitiken </a:t>
            </a:r>
          </a:p>
          <a:p>
            <a:pPr algn="ctr">
              <a:lnSpc>
                <a:spcPts val="1400"/>
              </a:lnSpc>
            </a:pPr>
            <a:r>
              <a:rPr lang="sv-SE" sz="1400" b="1" i="0" dirty="0">
                <a:effectLst/>
                <a:latin typeface="Times New Roman" panose="02020603050405020304" pitchFamily="18" charset="0"/>
                <a:ea typeface="UD Digi Kyokasho NP-B" panose="020B0400000000000000" pitchFamily="18" charset="-128"/>
                <a:cs typeface="Times New Roman" panose="02020603050405020304" pitchFamily="18" charset="0"/>
              </a:rPr>
              <a:t>och syftet med statens </a:t>
            </a:r>
          </a:p>
          <a:p>
            <a:pPr algn="ctr">
              <a:lnSpc>
                <a:spcPts val="1400"/>
              </a:lnSpc>
            </a:pPr>
            <a:r>
              <a:rPr lang="sv-SE" sz="1400" b="1" i="0" dirty="0">
                <a:effectLst/>
                <a:latin typeface="Times New Roman" panose="02020603050405020304" pitchFamily="18" charset="0"/>
                <a:ea typeface="UD Digi Kyokasho NP-B" panose="020B0400000000000000" pitchFamily="18" charset="-128"/>
                <a:cs typeface="Times New Roman" panose="02020603050405020304" pitchFamily="18" charset="0"/>
              </a:rPr>
              <a:t>stöd till folkbildningen</a:t>
            </a:r>
            <a:endParaRPr lang="sv-SE" sz="1400" b="1" dirty="0">
              <a:latin typeface="Times New Roman" panose="02020603050405020304" pitchFamily="18" charset="0"/>
              <a:ea typeface="UD Digi Kyokasho NP-B" panose="020B0400000000000000" pitchFamily="18" charset="-128"/>
              <a:cs typeface="Times New Roman" panose="02020603050405020304" pitchFamily="18" charset="0"/>
            </a:endParaRPr>
          </a:p>
        </p:txBody>
      </p:sp>
      <p:pic>
        <p:nvPicPr>
          <p:cNvPr id="25" name="Picture 2" descr="Bildresultat för Folkbildning">
            <a:extLst>
              <a:ext uri="{FF2B5EF4-FFF2-40B4-BE49-F238E27FC236}">
                <a16:creationId xmlns:a16="http://schemas.microsoft.com/office/drawing/2014/main" id="{4A35EE01-3583-DEDF-6634-98CBF6EA25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5267" y="700511"/>
            <a:ext cx="1475450" cy="1045054"/>
          </a:xfrm>
          <a:prstGeom prst="rect">
            <a:avLst/>
          </a:prstGeom>
          <a:noFill/>
          <a:extLst>
            <a:ext uri="{909E8E84-426E-40DD-AFC4-6F175D3DCCD1}">
              <a14:hiddenFill xmlns:a14="http://schemas.microsoft.com/office/drawing/2010/main">
                <a:solidFill>
                  <a:srgbClr val="FFFFFF"/>
                </a:solidFill>
              </a14:hiddenFill>
            </a:ext>
          </a:extLst>
        </p:spPr>
      </p:pic>
      <p:pic>
        <p:nvPicPr>
          <p:cNvPr id="26" name="Bildobjekt 25">
            <a:extLst>
              <a:ext uri="{FF2B5EF4-FFF2-40B4-BE49-F238E27FC236}">
                <a16:creationId xmlns:a16="http://schemas.microsoft.com/office/drawing/2014/main" id="{210F06D5-3BD0-677B-539B-E4CBE257B823}"/>
              </a:ext>
            </a:extLst>
          </p:cNvPr>
          <p:cNvPicPr>
            <a:picLocks noChangeAspect="1"/>
          </p:cNvPicPr>
          <p:nvPr/>
        </p:nvPicPr>
        <p:blipFill>
          <a:blip r:embed="rId13"/>
          <a:stretch>
            <a:fillRect/>
          </a:stretch>
        </p:blipFill>
        <p:spPr>
          <a:xfrm>
            <a:off x="7139557" y="2511381"/>
            <a:ext cx="1520057" cy="1869607"/>
          </a:xfrm>
          <a:prstGeom prst="rect">
            <a:avLst/>
          </a:prstGeom>
        </p:spPr>
      </p:pic>
      <p:sp>
        <p:nvSpPr>
          <p:cNvPr id="27" name="textruta 26">
            <a:extLst>
              <a:ext uri="{FF2B5EF4-FFF2-40B4-BE49-F238E27FC236}">
                <a16:creationId xmlns:a16="http://schemas.microsoft.com/office/drawing/2014/main" id="{F2E3612B-086A-CC36-D40C-7FE89CDC04EA}"/>
              </a:ext>
            </a:extLst>
          </p:cNvPr>
          <p:cNvSpPr txBox="1"/>
          <p:nvPr/>
        </p:nvSpPr>
        <p:spPr>
          <a:xfrm>
            <a:off x="9188674" y="2517317"/>
            <a:ext cx="2828888" cy="1890197"/>
          </a:xfrm>
          <a:prstGeom prst="rect">
            <a:avLst/>
          </a:prstGeom>
          <a:noFill/>
        </p:spPr>
        <p:txBody>
          <a:bodyPr wrap="square" rtlCol="0">
            <a:spAutoFit/>
          </a:bodyPr>
          <a:lstStyle/>
          <a:p>
            <a:pPr marL="285750" indent="-285750">
              <a:lnSpc>
                <a:spcPts val="1400"/>
              </a:lnSpc>
              <a:buFont typeface="Arial" panose="020B0604020202020204" pitchFamily="34" charset="0"/>
              <a:buChar char="•"/>
            </a:pPr>
            <a:r>
              <a:rPr lang="sv-SE" sz="1400" b="1" dirty="0"/>
              <a:t>Värna demokratin</a:t>
            </a:r>
          </a:p>
          <a:p>
            <a:pPr marL="285750" indent="-285750">
              <a:lnSpc>
                <a:spcPts val="1400"/>
              </a:lnSpc>
              <a:buFont typeface="Arial" panose="020B0604020202020204" pitchFamily="34" charset="0"/>
              <a:buChar char="•"/>
            </a:pPr>
            <a:r>
              <a:rPr lang="sv-SE" sz="1400" b="1" dirty="0"/>
              <a:t>Klimatomställning</a:t>
            </a:r>
          </a:p>
          <a:p>
            <a:pPr marL="285750" indent="-285750">
              <a:lnSpc>
                <a:spcPts val="1400"/>
              </a:lnSpc>
              <a:buFont typeface="Arial" panose="020B0604020202020204" pitchFamily="34" charset="0"/>
              <a:buChar char="•"/>
            </a:pPr>
            <a:r>
              <a:rPr lang="sv-SE" sz="1400" b="1" dirty="0"/>
              <a:t>Integration</a:t>
            </a:r>
          </a:p>
          <a:p>
            <a:pPr marL="285750" indent="-285750">
              <a:lnSpc>
                <a:spcPts val="1400"/>
              </a:lnSpc>
              <a:buFont typeface="Arial" panose="020B0604020202020204" pitchFamily="34" charset="0"/>
              <a:buChar char="•"/>
            </a:pPr>
            <a:r>
              <a:rPr lang="sv-SE" sz="1400" b="1" dirty="0"/>
              <a:t>Hela Sverige</a:t>
            </a:r>
          </a:p>
          <a:p>
            <a:pPr marL="285750" indent="-285750">
              <a:lnSpc>
                <a:spcPts val="1400"/>
              </a:lnSpc>
              <a:buFont typeface="Arial" panose="020B0604020202020204" pitchFamily="34" charset="0"/>
              <a:buChar char="•"/>
            </a:pPr>
            <a:r>
              <a:rPr lang="sv-SE" sz="1400" b="1" dirty="0"/>
              <a:t>Marginaliserade stadsdelar</a:t>
            </a:r>
          </a:p>
          <a:p>
            <a:pPr marL="285750" indent="-285750">
              <a:lnSpc>
                <a:spcPts val="1400"/>
              </a:lnSpc>
              <a:buFont typeface="Arial" panose="020B0604020202020204" pitchFamily="34" charset="0"/>
              <a:buChar char="•"/>
            </a:pPr>
            <a:r>
              <a:rPr lang="sv-SE" sz="1400" b="1" dirty="0"/>
              <a:t>Ökat deltagande kulturlivet</a:t>
            </a:r>
          </a:p>
          <a:p>
            <a:pPr marL="285750" indent="-285750">
              <a:lnSpc>
                <a:spcPts val="1400"/>
              </a:lnSpc>
              <a:buFont typeface="Arial" panose="020B0604020202020204" pitchFamily="34" charset="0"/>
              <a:buChar char="•"/>
            </a:pPr>
            <a:r>
              <a:rPr lang="sv-SE" sz="1400" b="1" dirty="0"/>
              <a:t>Ökad anställningsbarhet</a:t>
            </a:r>
          </a:p>
          <a:p>
            <a:pPr marL="285750" indent="-285750">
              <a:lnSpc>
                <a:spcPts val="1400"/>
              </a:lnSpc>
              <a:buFont typeface="Arial" panose="020B0604020202020204" pitchFamily="34" charset="0"/>
              <a:buChar char="•"/>
            </a:pPr>
            <a:r>
              <a:rPr lang="sv-SE" sz="1400" b="1" dirty="0"/>
              <a:t>Kunskap om digitalisering</a:t>
            </a:r>
          </a:p>
          <a:p>
            <a:pPr marL="285750" indent="-285750">
              <a:lnSpc>
                <a:spcPts val="1400"/>
              </a:lnSpc>
              <a:buFont typeface="Arial" panose="020B0604020202020204" pitchFamily="34" charset="0"/>
              <a:buChar char="•"/>
            </a:pPr>
            <a:r>
              <a:rPr lang="sv-SE" sz="1400" b="1" dirty="0"/>
              <a:t>Bildning för folkhälsan</a:t>
            </a:r>
          </a:p>
          <a:p>
            <a:pPr marL="285750" indent="-285750">
              <a:lnSpc>
                <a:spcPts val="1400"/>
              </a:lnSpc>
              <a:buFont typeface="Arial" panose="020B0604020202020204" pitchFamily="34" charset="0"/>
              <a:buChar char="•"/>
            </a:pPr>
            <a:r>
              <a:rPr lang="sv-SE" sz="1400" b="1" dirty="0"/>
              <a:t>Möten bygger tillit</a:t>
            </a:r>
          </a:p>
        </p:txBody>
      </p:sp>
      <p:sp>
        <p:nvSpPr>
          <p:cNvPr id="28" name="textruta 27">
            <a:extLst>
              <a:ext uri="{FF2B5EF4-FFF2-40B4-BE49-F238E27FC236}">
                <a16:creationId xmlns:a16="http://schemas.microsoft.com/office/drawing/2014/main" id="{D5EC723E-255E-095B-6578-C3971C115C86}"/>
              </a:ext>
            </a:extLst>
          </p:cNvPr>
          <p:cNvSpPr txBox="1"/>
          <p:nvPr/>
        </p:nvSpPr>
        <p:spPr>
          <a:xfrm>
            <a:off x="9517405" y="1882357"/>
            <a:ext cx="2171427" cy="633443"/>
          </a:xfrm>
          <a:prstGeom prst="rect">
            <a:avLst/>
          </a:prstGeom>
          <a:noFill/>
        </p:spPr>
        <p:txBody>
          <a:bodyPr wrap="none" rtlCol="0">
            <a:spAutoFit/>
          </a:bodyPr>
          <a:lstStyle/>
          <a:p>
            <a:pPr algn="ctr">
              <a:lnSpc>
                <a:spcPts val="1400"/>
              </a:lnSpc>
            </a:pPr>
            <a:r>
              <a:rPr lang="sv-SE" sz="1400" b="1" dirty="0"/>
              <a:t>Fritt och frivilligt lärande </a:t>
            </a:r>
          </a:p>
          <a:p>
            <a:pPr algn="ctr">
              <a:lnSpc>
                <a:spcPts val="1400"/>
              </a:lnSpc>
            </a:pPr>
            <a:r>
              <a:rPr lang="sv-SE" sz="1400" b="1" dirty="0"/>
              <a:t>för kollektiv handling </a:t>
            </a:r>
          </a:p>
          <a:p>
            <a:pPr algn="ctr">
              <a:lnSpc>
                <a:spcPts val="1400"/>
              </a:lnSpc>
            </a:pPr>
            <a:r>
              <a:rPr lang="sv-SE" sz="1400" b="1" dirty="0"/>
              <a:t>och förbättrad livskvalitet</a:t>
            </a:r>
            <a:r>
              <a:rPr lang="sv-SE" sz="1200" b="1" dirty="0">
                <a:solidFill>
                  <a:schemeClr val="bg1"/>
                </a:solidFill>
              </a:rPr>
              <a:t>?</a:t>
            </a:r>
            <a:endParaRPr lang="sv-SE" sz="1200" dirty="0">
              <a:solidFill>
                <a:schemeClr val="bg1"/>
              </a:solidFill>
            </a:endParaRPr>
          </a:p>
        </p:txBody>
      </p:sp>
      <p:sp>
        <p:nvSpPr>
          <p:cNvPr id="29" name="textruta 28">
            <a:extLst>
              <a:ext uri="{FF2B5EF4-FFF2-40B4-BE49-F238E27FC236}">
                <a16:creationId xmlns:a16="http://schemas.microsoft.com/office/drawing/2014/main" id="{EC1BA62D-9604-3080-644A-8DE2E4E8A296}"/>
              </a:ext>
            </a:extLst>
          </p:cNvPr>
          <p:cNvSpPr txBox="1"/>
          <p:nvPr/>
        </p:nvSpPr>
        <p:spPr>
          <a:xfrm>
            <a:off x="9593384" y="4729511"/>
            <a:ext cx="1767407" cy="1231106"/>
          </a:xfrm>
          <a:prstGeom prst="rect">
            <a:avLst/>
          </a:prstGeom>
          <a:solidFill>
            <a:srgbClr val="00B050"/>
          </a:solidFill>
        </p:spPr>
        <p:txBody>
          <a:bodyPr wrap="none" rtlCol="0">
            <a:spAutoFit/>
          </a:bodyPr>
          <a:lstStyle/>
          <a:p>
            <a:pPr algn="ctr"/>
            <a:r>
              <a:rPr lang="sv-SE" b="1" i="1" dirty="0">
                <a:solidFill>
                  <a:schemeClr val="bg1">
                    <a:lumMod val="95000"/>
                  </a:schemeClr>
                </a:solidFill>
              </a:rPr>
              <a:t>Mötesplats</a:t>
            </a:r>
          </a:p>
          <a:p>
            <a:pPr marL="285750" indent="-285750" algn="ctr">
              <a:buFontTx/>
              <a:buChar char="-"/>
            </a:pPr>
            <a:r>
              <a:rPr lang="sv-SE" sz="1400" b="1" dirty="0">
                <a:solidFill>
                  <a:schemeClr val="bg1">
                    <a:lumMod val="95000"/>
                  </a:schemeClr>
                </a:solidFill>
              </a:rPr>
              <a:t>Bemäktigande</a:t>
            </a:r>
          </a:p>
          <a:p>
            <a:pPr marL="285750" indent="-285750" algn="ctr">
              <a:buFontTx/>
              <a:buChar char="-"/>
            </a:pPr>
            <a:r>
              <a:rPr lang="sv-SE" sz="1400" b="1" dirty="0">
                <a:solidFill>
                  <a:schemeClr val="bg1">
                    <a:lumMod val="95000"/>
                  </a:schemeClr>
                </a:solidFill>
              </a:rPr>
              <a:t>Möjliggörare</a:t>
            </a:r>
          </a:p>
          <a:p>
            <a:pPr marL="285750" indent="-285750" algn="ctr">
              <a:buFontTx/>
              <a:buChar char="-"/>
            </a:pPr>
            <a:r>
              <a:rPr lang="sv-SE" sz="1400" b="1" dirty="0">
                <a:solidFill>
                  <a:schemeClr val="bg1">
                    <a:lumMod val="95000"/>
                  </a:schemeClr>
                </a:solidFill>
              </a:rPr>
              <a:t>Tillitsskapare</a:t>
            </a:r>
          </a:p>
          <a:p>
            <a:pPr marL="285750" indent="-285750" algn="ctr">
              <a:buFontTx/>
              <a:buChar char="-"/>
            </a:pPr>
            <a:r>
              <a:rPr lang="sv-SE" sz="1400" b="1" dirty="0">
                <a:solidFill>
                  <a:schemeClr val="bg1">
                    <a:lumMod val="95000"/>
                  </a:schemeClr>
                </a:solidFill>
              </a:rPr>
              <a:t>Mellanrumsaktör</a:t>
            </a:r>
            <a:endParaRPr lang="en-GB" sz="1400" b="1" dirty="0">
              <a:solidFill>
                <a:schemeClr val="bg1">
                  <a:lumMod val="95000"/>
                </a:schemeClr>
              </a:solidFill>
            </a:endParaRPr>
          </a:p>
        </p:txBody>
      </p:sp>
      <p:pic>
        <p:nvPicPr>
          <p:cNvPr id="30" name="Picture 2" descr="http://www.retevo.se/images/products/30-14247-20120316140304.jpg">
            <a:extLst>
              <a:ext uri="{FF2B5EF4-FFF2-40B4-BE49-F238E27FC236}">
                <a16:creationId xmlns:a16="http://schemas.microsoft.com/office/drawing/2014/main" id="{7F39123A-A968-A3C5-6EAF-F6318D0113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10717" y="5023875"/>
            <a:ext cx="556230" cy="51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ruta 30">
            <a:extLst>
              <a:ext uri="{FF2B5EF4-FFF2-40B4-BE49-F238E27FC236}">
                <a16:creationId xmlns:a16="http://schemas.microsoft.com/office/drawing/2014/main" id="{31B03D82-EB4F-B7B7-1CE9-CCA0927EE89E}"/>
              </a:ext>
            </a:extLst>
          </p:cNvPr>
          <p:cNvSpPr txBox="1"/>
          <p:nvPr/>
        </p:nvSpPr>
        <p:spPr>
          <a:xfrm>
            <a:off x="3934991" y="175192"/>
            <a:ext cx="3068469" cy="784830"/>
          </a:xfrm>
          <a:prstGeom prst="rect">
            <a:avLst/>
          </a:prstGeom>
          <a:noFill/>
        </p:spPr>
        <p:txBody>
          <a:bodyPr wrap="none" rtlCol="0">
            <a:spAutoFit/>
          </a:bodyPr>
          <a:lstStyle/>
          <a:p>
            <a:pPr algn="ctr">
              <a:lnSpc>
                <a:spcPts val="1800"/>
              </a:lnSpc>
            </a:pPr>
            <a:r>
              <a:rPr lang="sv-SE" sz="1600" b="1" i="1" dirty="0"/>
              <a:t>Att skickliggöra </a:t>
            </a:r>
          </a:p>
          <a:p>
            <a:pPr algn="ctr">
              <a:lnSpc>
                <a:spcPts val="1800"/>
              </a:lnSpc>
            </a:pPr>
            <a:r>
              <a:rPr lang="en-GB" sz="1600" b="1" i="1" dirty="0" err="1"/>
              <a:t>engagerade</a:t>
            </a:r>
            <a:r>
              <a:rPr lang="en-GB" sz="1600" b="1" i="1" dirty="0"/>
              <a:t> </a:t>
            </a:r>
            <a:r>
              <a:rPr lang="en-GB" sz="1600" b="1" i="1" dirty="0" err="1"/>
              <a:t>samhällsmedborgare</a:t>
            </a:r>
            <a:endParaRPr lang="en-GB" sz="1600" b="1" i="1" dirty="0"/>
          </a:p>
          <a:p>
            <a:pPr algn="ctr">
              <a:lnSpc>
                <a:spcPts val="1800"/>
              </a:lnSpc>
            </a:pPr>
            <a:r>
              <a:rPr lang="en-GB" sz="1600" b="1" i="1" dirty="0"/>
              <a:t>och det </a:t>
            </a:r>
            <a:r>
              <a:rPr lang="en-GB" sz="1600" b="1" i="1" dirty="0" err="1"/>
              <a:t>civila</a:t>
            </a:r>
            <a:r>
              <a:rPr lang="en-GB" sz="1600" b="1" i="1" dirty="0"/>
              <a:t> </a:t>
            </a:r>
            <a:r>
              <a:rPr lang="en-GB" sz="1600" b="1" i="1" dirty="0" err="1"/>
              <a:t>samhället</a:t>
            </a:r>
            <a:endParaRPr lang="en-GB" sz="1600" b="1" i="1" dirty="0"/>
          </a:p>
        </p:txBody>
      </p:sp>
      <p:sp>
        <p:nvSpPr>
          <p:cNvPr id="32" name="textruta 31">
            <a:extLst>
              <a:ext uri="{FF2B5EF4-FFF2-40B4-BE49-F238E27FC236}">
                <a16:creationId xmlns:a16="http://schemas.microsoft.com/office/drawing/2014/main" id="{1CD3F85E-E23D-5884-37D0-F62E5B2A0F3C}"/>
              </a:ext>
            </a:extLst>
          </p:cNvPr>
          <p:cNvSpPr txBox="1"/>
          <p:nvPr/>
        </p:nvSpPr>
        <p:spPr>
          <a:xfrm>
            <a:off x="6898191" y="6065371"/>
            <a:ext cx="2265236" cy="502702"/>
          </a:xfrm>
          <a:prstGeom prst="rect">
            <a:avLst/>
          </a:prstGeom>
          <a:noFill/>
        </p:spPr>
        <p:txBody>
          <a:bodyPr wrap="none" rtlCol="0">
            <a:spAutoFit/>
          </a:bodyPr>
          <a:lstStyle/>
          <a:p>
            <a:pPr algn="ctr">
              <a:lnSpc>
                <a:spcPts val="1600"/>
              </a:lnSpc>
            </a:pPr>
            <a:r>
              <a:rPr lang="sv-SE" sz="1400" b="1" i="1" dirty="0"/>
              <a:t>Gemensamt vetande</a:t>
            </a:r>
          </a:p>
          <a:p>
            <a:pPr algn="ctr">
              <a:lnSpc>
                <a:spcPts val="1600"/>
              </a:lnSpc>
            </a:pPr>
            <a:r>
              <a:rPr lang="sv-SE" sz="1400" b="1" i="1" dirty="0"/>
              <a:t>för en gemensam berättelse</a:t>
            </a:r>
            <a:endParaRPr lang="en-GB" sz="1400" b="1" i="1" dirty="0"/>
          </a:p>
        </p:txBody>
      </p:sp>
    </p:spTree>
    <p:extLst>
      <p:ext uri="{BB962C8B-B14F-4D97-AF65-F5344CB8AC3E}">
        <p14:creationId xmlns:p14="http://schemas.microsoft.com/office/powerpoint/2010/main" val="342415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 calcmode="lin" valueType="num">
                                      <p:cBhvr additive="base">
                                        <p:cTn id="101" dur="500" fill="hold"/>
                                        <p:tgtEl>
                                          <p:spTgt spid="22"/>
                                        </p:tgtEl>
                                        <p:attrNameLst>
                                          <p:attrName>ppt_x</p:attrName>
                                        </p:attrNameLst>
                                      </p:cBhvr>
                                      <p:tavLst>
                                        <p:tav tm="0">
                                          <p:val>
                                            <p:strVal val="#ppt_x"/>
                                          </p:val>
                                        </p:tav>
                                        <p:tav tm="100000">
                                          <p:val>
                                            <p:strVal val="#ppt_x"/>
                                          </p:val>
                                        </p:tav>
                                      </p:tavLst>
                                    </p:anim>
                                    <p:anim calcmode="lin" valueType="num">
                                      <p:cBhvr additive="base">
                                        <p:cTn id="102" dur="500" fill="hold"/>
                                        <p:tgtEl>
                                          <p:spTgt spid="2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fill="hold"/>
                                        <p:tgtEl>
                                          <p:spTgt spid="23"/>
                                        </p:tgtEl>
                                        <p:attrNameLst>
                                          <p:attrName>ppt_x</p:attrName>
                                        </p:attrNameLst>
                                      </p:cBhvr>
                                      <p:tavLst>
                                        <p:tav tm="0">
                                          <p:val>
                                            <p:strVal val="#ppt_x"/>
                                          </p:val>
                                        </p:tav>
                                        <p:tav tm="100000">
                                          <p:val>
                                            <p:strVal val="#ppt_x"/>
                                          </p:val>
                                        </p:tav>
                                      </p:tavLst>
                                    </p:anim>
                                    <p:anim calcmode="lin" valueType="num">
                                      <p:cBhvr additive="base">
                                        <p:cTn id="106" dur="500" fill="hold"/>
                                        <p:tgtEl>
                                          <p:spTgt spid="2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 calcmode="lin" valueType="num">
                                      <p:cBhvr additive="base">
                                        <p:cTn id="109" dur="500" fill="hold"/>
                                        <p:tgtEl>
                                          <p:spTgt spid="32"/>
                                        </p:tgtEl>
                                        <p:attrNameLst>
                                          <p:attrName>ppt_x</p:attrName>
                                        </p:attrNameLst>
                                      </p:cBhvr>
                                      <p:tavLst>
                                        <p:tav tm="0">
                                          <p:val>
                                            <p:strVal val="#ppt_x"/>
                                          </p:val>
                                        </p:tav>
                                        <p:tav tm="100000">
                                          <p:val>
                                            <p:strVal val="#ppt_x"/>
                                          </p:val>
                                        </p:tav>
                                      </p:tavLst>
                                    </p:anim>
                                    <p:anim calcmode="lin" valueType="num">
                                      <p:cBhvr additive="base">
                                        <p:cTn id="11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9"/>
                                        </p:tgtEl>
                                        <p:attrNameLst>
                                          <p:attrName>style.visibility</p:attrName>
                                        </p:attrNameLst>
                                      </p:cBhvr>
                                      <p:to>
                                        <p:strVal val="visible"/>
                                      </p:to>
                                    </p:set>
                                    <p:anim calcmode="lin" valueType="num">
                                      <p:cBhvr additive="base">
                                        <p:cTn id="115" dur="500" fill="hold"/>
                                        <p:tgtEl>
                                          <p:spTgt spid="29"/>
                                        </p:tgtEl>
                                        <p:attrNameLst>
                                          <p:attrName>ppt_x</p:attrName>
                                        </p:attrNameLst>
                                      </p:cBhvr>
                                      <p:tavLst>
                                        <p:tav tm="0">
                                          <p:val>
                                            <p:strVal val="#ppt_x"/>
                                          </p:val>
                                        </p:tav>
                                        <p:tav tm="100000">
                                          <p:val>
                                            <p:strVal val="#ppt_x"/>
                                          </p:val>
                                        </p:tav>
                                      </p:tavLst>
                                    </p:anim>
                                    <p:anim calcmode="lin" valueType="num">
                                      <p:cBhvr additive="base">
                                        <p:cTn id="116" dur="500" fill="hold"/>
                                        <p:tgtEl>
                                          <p:spTgt spid="29"/>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1" grpId="0"/>
      <p:bldP spid="12" grpId="0"/>
      <p:bldP spid="19" grpId="0" animBg="1"/>
      <p:bldP spid="20" grpId="0"/>
      <p:bldP spid="23" grpId="0"/>
      <p:bldP spid="24" grpId="0"/>
      <p:bldP spid="27" grpId="0"/>
      <p:bldP spid="28" grpId="0"/>
      <p:bldP spid="29" grpId="0" animBg="1"/>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4E800824-8CCA-F49A-31CD-C9BC1601B729}"/>
              </a:ext>
            </a:extLst>
          </p:cNvPr>
          <p:cNvPicPr>
            <a:picLocks noChangeAspect="1"/>
          </p:cNvPicPr>
          <p:nvPr/>
        </p:nvPicPr>
        <p:blipFill>
          <a:blip r:embed="rId3"/>
          <a:stretch>
            <a:fillRect/>
          </a:stretch>
        </p:blipFill>
        <p:spPr>
          <a:xfrm>
            <a:off x="10209002" y="323711"/>
            <a:ext cx="1179306" cy="1417805"/>
          </a:xfrm>
          <a:prstGeom prst="rect">
            <a:avLst/>
          </a:prstGeom>
        </p:spPr>
      </p:pic>
      <p:pic>
        <p:nvPicPr>
          <p:cNvPr id="12" name="Bildobjekt 11">
            <a:extLst>
              <a:ext uri="{FF2B5EF4-FFF2-40B4-BE49-F238E27FC236}">
                <a16:creationId xmlns:a16="http://schemas.microsoft.com/office/drawing/2014/main" id="{5B44FBE6-DCA3-1BB3-DCA0-41E446F439A4}"/>
              </a:ext>
            </a:extLst>
          </p:cNvPr>
          <p:cNvPicPr>
            <a:picLocks noChangeAspect="1"/>
          </p:cNvPicPr>
          <p:nvPr/>
        </p:nvPicPr>
        <p:blipFill>
          <a:blip r:embed="rId4"/>
          <a:stretch>
            <a:fillRect/>
          </a:stretch>
        </p:blipFill>
        <p:spPr>
          <a:xfrm>
            <a:off x="8548040" y="295725"/>
            <a:ext cx="1286733" cy="1399317"/>
          </a:xfrm>
          <a:prstGeom prst="rect">
            <a:avLst/>
          </a:prstGeom>
        </p:spPr>
      </p:pic>
      <p:pic>
        <p:nvPicPr>
          <p:cNvPr id="1026" name="Picture 2" descr="Hållbar socialtjänst - en ny socialtjänstlag. SOU 2020:47 (vol 1 &amp; 2),  89,66 €">
            <a:extLst>
              <a:ext uri="{FF2B5EF4-FFF2-40B4-BE49-F238E27FC236}">
                <a16:creationId xmlns:a16="http://schemas.microsoft.com/office/drawing/2014/main" id="{FE1B1EC3-B24B-2050-13AE-9BAB01985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19" y="341618"/>
            <a:ext cx="1808383" cy="1741320"/>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a:extLst>
              <a:ext uri="{FF2B5EF4-FFF2-40B4-BE49-F238E27FC236}">
                <a16:creationId xmlns:a16="http://schemas.microsoft.com/office/drawing/2014/main" id="{CFD09975-A0F9-C8D4-243F-269DEE0E9D92}"/>
              </a:ext>
            </a:extLst>
          </p:cNvPr>
          <p:cNvSpPr txBox="1"/>
          <p:nvPr/>
        </p:nvSpPr>
        <p:spPr>
          <a:xfrm>
            <a:off x="9765499" y="3818158"/>
            <a:ext cx="1444434" cy="400110"/>
          </a:xfrm>
          <a:prstGeom prst="rect">
            <a:avLst/>
          </a:prstGeom>
          <a:noFill/>
        </p:spPr>
        <p:txBody>
          <a:bodyPr wrap="none" rtlCol="0">
            <a:spAutoFit/>
          </a:bodyPr>
          <a:lstStyle/>
          <a:p>
            <a:r>
              <a:rPr lang="sv-SE" sz="2000" b="1" i="1" dirty="0">
                <a:solidFill>
                  <a:schemeClr val="bg1"/>
                </a:solidFill>
              </a:rPr>
              <a:t>Tidö avtalet</a:t>
            </a:r>
          </a:p>
        </p:txBody>
      </p:sp>
      <p:pic>
        <p:nvPicPr>
          <p:cNvPr id="1028" name="Picture 4" descr="Om framtidens socialtjänst – Margareta Winberg deltog på socialchefernas  strategiska nätverk | Storsthlm">
            <a:extLst>
              <a:ext uri="{FF2B5EF4-FFF2-40B4-BE49-F238E27FC236}">
                <a16:creationId xmlns:a16="http://schemas.microsoft.com/office/drawing/2014/main" id="{E49F1E34-B320-D9FB-74BC-9FEFD1378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306" y="1054065"/>
            <a:ext cx="1288495" cy="6673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E68E6A97-5773-397E-592E-BE17B45DE78E}"/>
              </a:ext>
            </a:extLst>
          </p:cNvPr>
          <p:cNvSpPr txBox="1"/>
          <p:nvPr/>
        </p:nvSpPr>
        <p:spPr>
          <a:xfrm>
            <a:off x="537322" y="2139625"/>
            <a:ext cx="4162266" cy="276999"/>
          </a:xfrm>
          <a:prstGeom prst="rect">
            <a:avLst/>
          </a:prstGeom>
          <a:noFill/>
        </p:spPr>
        <p:txBody>
          <a:bodyPr wrap="square" rtlCol="0">
            <a:spAutoFit/>
          </a:bodyPr>
          <a:lstStyle/>
          <a:p>
            <a:pPr algn="ctr"/>
            <a:r>
              <a:rPr lang="sv-SE" sz="1200" b="1" dirty="0"/>
              <a:t>Översyn av socialtjänstlagen 2001:453 </a:t>
            </a:r>
            <a:r>
              <a:rPr lang="sv-SE" sz="1200" b="1" i="0" u="sng" dirty="0">
                <a:solidFill>
                  <a:srgbClr val="FFFFFF"/>
                </a:solidFill>
                <a:effectLst/>
                <a:latin typeface="open_sansregular"/>
                <a:hlinkClick r:id="rId7"/>
              </a:rPr>
              <a:t>dir 2017:39</a:t>
            </a:r>
            <a:endParaRPr lang="sv-SE" sz="1200" b="1" i="0" dirty="0">
              <a:solidFill>
                <a:srgbClr val="000000"/>
              </a:solidFill>
              <a:effectLst/>
              <a:latin typeface="open_sansregular"/>
            </a:endParaRPr>
          </a:p>
        </p:txBody>
      </p:sp>
      <p:pic>
        <p:nvPicPr>
          <p:cNvPr id="1030" name="Picture 6" descr="Akademikerförbundet SSR - Tre av fyra socialsekreterare anser att deras  kommun arbetar för lite med förebyggande insatser. Det visar vår nya  Novusundersökning bland landets socialsekreterare. Vi kräver: ✔️ #10000fler  fler som jobbar">
            <a:extLst>
              <a:ext uri="{FF2B5EF4-FFF2-40B4-BE49-F238E27FC236}">
                <a16:creationId xmlns:a16="http://schemas.microsoft.com/office/drawing/2014/main" id="{82040551-762A-52CF-6117-27E020491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141" y="341618"/>
            <a:ext cx="2054449" cy="15103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6A80CD98-2D33-6E1E-05F5-F68BBE302F2B}"/>
              </a:ext>
            </a:extLst>
          </p:cNvPr>
          <p:cNvSpPr txBox="1"/>
          <p:nvPr/>
        </p:nvSpPr>
        <p:spPr>
          <a:xfrm>
            <a:off x="2245601" y="1892907"/>
            <a:ext cx="1963999" cy="307777"/>
          </a:xfrm>
          <a:prstGeom prst="rect">
            <a:avLst/>
          </a:prstGeom>
          <a:noFill/>
        </p:spPr>
        <p:txBody>
          <a:bodyPr wrap="none" rtlCol="0">
            <a:spAutoFit/>
          </a:bodyPr>
          <a:lstStyle/>
          <a:p>
            <a:r>
              <a:rPr lang="sv-SE" sz="1400" b="1" i="1" dirty="0"/>
              <a:t>Vikten av förebyggande</a:t>
            </a:r>
            <a:endParaRPr lang="en-GB" sz="1400" b="1" i="1" dirty="0"/>
          </a:p>
        </p:txBody>
      </p:sp>
      <p:sp>
        <p:nvSpPr>
          <p:cNvPr id="27" name="textruta 26">
            <a:extLst>
              <a:ext uri="{FF2B5EF4-FFF2-40B4-BE49-F238E27FC236}">
                <a16:creationId xmlns:a16="http://schemas.microsoft.com/office/drawing/2014/main" id="{E733C08F-C866-2B11-4ED1-4B18910CA240}"/>
              </a:ext>
            </a:extLst>
          </p:cNvPr>
          <p:cNvSpPr txBox="1"/>
          <p:nvPr/>
        </p:nvSpPr>
        <p:spPr>
          <a:xfrm>
            <a:off x="8273464" y="1846056"/>
            <a:ext cx="3566547" cy="812979"/>
          </a:xfrm>
          <a:prstGeom prst="rect">
            <a:avLst/>
          </a:prstGeom>
          <a:noFill/>
        </p:spPr>
        <p:txBody>
          <a:bodyPr wrap="square" rtlCol="0">
            <a:spAutoFit/>
          </a:bodyPr>
          <a:lstStyle/>
          <a:p>
            <a:pPr algn="ctr">
              <a:lnSpc>
                <a:spcPts val="1400"/>
              </a:lnSpc>
            </a:pPr>
            <a:r>
              <a:rPr lang="sv-SE" sz="1400" b="1" dirty="0"/>
              <a:t>Utredningen om kommuners ansvar </a:t>
            </a:r>
          </a:p>
          <a:p>
            <a:pPr algn="ctr">
              <a:lnSpc>
                <a:spcPts val="1400"/>
              </a:lnSpc>
            </a:pPr>
            <a:r>
              <a:rPr lang="sv-SE" sz="1400" b="1" dirty="0"/>
              <a:t>i det brottsförebyggande arbetet </a:t>
            </a:r>
          </a:p>
          <a:p>
            <a:pPr algn="ctr">
              <a:lnSpc>
                <a:spcPts val="1400"/>
              </a:lnSpc>
            </a:pPr>
            <a:r>
              <a:rPr lang="sv-SE" sz="1400" b="1" dirty="0"/>
              <a:t>bygger på </a:t>
            </a:r>
            <a:r>
              <a:rPr lang="sv-SE" sz="1400" b="1" dirty="0">
                <a:solidFill>
                  <a:srgbClr val="FF0000"/>
                </a:solidFill>
              </a:rPr>
              <a:t>regeringens 34 - punktsprogram </a:t>
            </a:r>
          </a:p>
          <a:p>
            <a:pPr algn="ctr">
              <a:lnSpc>
                <a:spcPts val="1400"/>
              </a:lnSpc>
            </a:pPr>
            <a:r>
              <a:rPr lang="sv-SE" sz="1400" b="1" dirty="0">
                <a:solidFill>
                  <a:srgbClr val="FF0000"/>
                </a:solidFill>
              </a:rPr>
              <a:t>mot gängkriminalitet</a:t>
            </a:r>
            <a:endParaRPr lang="en-GB" sz="1400" b="1" dirty="0">
              <a:solidFill>
                <a:srgbClr val="FF0000"/>
              </a:solidFill>
            </a:endParaRPr>
          </a:p>
        </p:txBody>
      </p:sp>
      <p:pic>
        <p:nvPicPr>
          <p:cNvPr id="5" name="Picture 2" descr="Synonym till Vägskäl">
            <a:extLst>
              <a:ext uri="{FF2B5EF4-FFF2-40B4-BE49-F238E27FC236}">
                <a16:creationId xmlns:a16="http://schemas.microsoft.com/office/drawing/2014/main" id="{46DDD983-03A9-C0EA-3003-E92F82023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0882" y="1902690"/>
            <a:ext cx="3211364" cy="1439103"/>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EECDA70A-1861-09E9-ADAE-D1E61FA2D72E}"/>
              </a:ext>
            </a:extLst>
          </p:cNvPr>
          <p:cNvPicPr>
            <a:picLocks noChangeAspect="1"/>
          </p:cNvPicPr>
          <p:nvPr/>
        </p:nvPicPr>
        <p:blipFill>
          <a:blip r:embed="rId10"/>
          <a:stretch>
            <a:fillRect/>
          </a:stretch>
        </p:blipFill>
        <p:spPr>
          <a:xfrm>
            <a:off x="298619" y="5266748"/>
            <a:ext cx="2102082" cy="1294922"/>
          </a:xfrm>
          <a:prstGeom prst="rect">
            <a:avLst/>
          </a:prstGeom>
        </p:spPr>
      </p:pic>
      <p:sp>
        <p:nvSpPr>
          <p:cNvPr id="4" name="textruta 3">
            <a:extLst>
              <a:ext uri="{FF2B5EF4-FFF2-40B4-BE49-F238E27FC236}">
                <a16:creationId xmlns:a16="http://schemas.microsoft.com/office/drawing/2014/main" id="{3DE0BE15-2075-2614-66FE-D88E4CBE6340}"/>
              </a:ext>
            </a:extLst>
          </p:cNvPr>
          <p:cNvSpPr txBox="1"/>
          <p:nvPr/>
        </p:nvSpPr>
        <p:spPr>
          <a:xfrm>
            <a:off x="681703" y="5310307"/>
            <a:ext cx="1444434" cy="400110"/>
          </a:xfrm>
          <a:prstGeom prst="rect">
            <a:avLst/>
          </a:prstGeom>
          <a:noFill/>
        </p:spPr>
        <p:txBody>
          <a:bodyPr wrap="none" rtlCol="0">
            <a:spAutoFit/>
          </a:bodyPr>
          <a:lstStyle/>
          <a:p>
            <a:r>
              <a:rPr lang="sv-SE" sz="2000" b="1" i="1" dirty="0">
                <a:solidFill>
                  <a:schemeClr val="bg1"/>
                </a:solidFill>
              </a:rPr>
              <a:t>Tidö avtalet</a:t>
            </a:r>
          </a:p>
        </p:txBody>
      </p:sp>
      <p:pic>
        <p:nvPicPr>
          <p:cNvPr id="6" name="Picture 2" descr="Justitiedepartementet on Twitter: &quot;Pressträff kl. 13.30: I dag överlämnar  utredare Gunnel Lindberg en promemoria om bättre möjligheter till  husrannsakan till @MikaelDamberg Uppdraget är en del av regeringens 34- punktsprogram med ytterligare åtgärder mot">
            <a:extLst>
              <a:ext uri="{FF2B5EF4-FFF2-40B4-BE49-F238E27FC236}">
                <a16:creationId xmlns:a16="http://schemas.microsoft.com/office/drawing/2014/main" id="{5ED29238-2033-0218-E6AD-C99F0E5191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8576" y="445900"/>
            <a:ext cx="2867240" cy="1284112"/>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A82E92C5-9DA3-DEF1-7F79-A6FABC1DE0C7}"/>
              </a:ext>
            </a:extLst>
          </p:cNvPr>
          <p:cNvSpPr txBox="1"/>
          <p:nvPr/>
        </p:nvSpPr>
        <p:spPr>
          <a:xfrm>
            <a:off x="8977773" y="4277506"/>
            <a:ext cx="1233799" cy="276999"/>
          </a:xfrm>
          <a:prstGeom prst="rect">
            <a:avLst/>
          </a:prstGeom>
          <a:noFill/>
        </p:spPr>
        <p:txBody>
          <a:bodyPr wrap="none" rtlCol="0">
            <a:spAutoFit/>
          </a:bodyPr>
          <a:lstStyle/>
          <a:p>
            <a:r>
              <a:rPr lang="sv-SE" sz="1200" b="1" dirty="0">
                <a:solidFill>
                  <a:schemeClr val="bg1">
                    <a:lumMod val="95000"/>
                  </a:schemeClr>
                </a:solidFill>
              </a:rPr>
              <a:t>September 2019</a:t>
            </a:r>
            <a:endParaRPr lang="en-GB" sz="1200" b="1" dirty="0">
              <a:solidFill>
                <a:schemeClr val="bg1">
                  <a:lumMod val="95000"/>
                </a:schemeClr>
              </a:solidFill>
            </a:endParaRPr>
          </a:p>
        </p:txBody>
      </p:sp>
      <p:sp>
        <p:nvSpPr>
          <p:cNvPr id="8" name="textruta 7">
            <a:extLst>
              <a:ext uri="{FF2B5EF4-FFF2-40B4-BE49-F238E27FC236}">
                <a16:creationId xmlns:a16="http://schemas.microsoft.com/office/drawing/2014/main" id="{69CD182C-560C-B85F-EDA7-4118EA082FE1}"/>
              </a:ext>
            </a:extLst>
          </p:cNvPr>
          <p:cNvSpPr txBox="1"/>
          <p:nvPr/>
        </p:nvSpPr>
        <p:spPr>
          <a:xfrm>
            <a:off x="865432" y="5647769"/>
            <a:ext cx="1060868" cy="276999"/>
          </a:xfrm>
          <a:prstGeom prst="rect">
            <a:avLst/>
          </a:prstGeom>
          <a:noFill/>
        </p:spPr>
        <p:txBody>
          <a:bodyPr wrap="none" rtlCol="0">
            <a:spAutoFit/>
          </a:bodyPr>
          <a:lstStyle/>
          <a:p>
            <a:r>
              <a:rPr lang="sv-SE" sz="1200" b="1" dirty="0">
                <a:solidFill>
                  <a:schemeClr val="bg1">
                    <a:lumMod val="95000"/>
                  </a:schemeClr>
                </a:solidFill>
              </a:rPr>
              <a:t>Oktober 2022</a:t>
            </a:r>
            <a:endParaRPr lang="en-GB" sz="1200" b="1" dirty="0">
              <a:solidFill>
                <a:schemeClr val="bg1">
                  <a:lumMod val="95000"/>
                </a:schemeClr>
              </a:solidFill>
            </a:endParaRPr>
          </a:p>
        </p:txBody>
      </p:sp>
      <p:pic>
        <p:nvPicPr>
          <p:cNvPr id="11" name="Bildobjekt 10" descr="En bild som visar text&#10;&#10;Automatiskt genererad beskrivning">
            <a:extLst>
              <a:ext uri="{FF2B5EF4-FFF2-40B4-BE49-F238E27FC236}">
                <a16:creationId xmlns:a16="http://schemas.microsoft.com/office/drawing/2014/main" id="{5C14F5A8-52ED-4CF3-BA62-B27BE50A4EA9}"/>
              </a:ext>
            </a:extLst>
          </p:cNvPr>
          <p:cNvPicPr>
            <a:picLocks noChangeAspect="1"/>
          </p:cNvPicPr>
          <p:nvPr/>
        </p:nvPicPr>
        <p:blipFill>
          <a:blip r:embed="rId12"/>
          <a:stretch>
            <a:fillRect/>
          </a:stretch>
        </p:blipFill>
        <p:spPr>
          <a:xfrm>
            <a:off x="2488151" y="5277622"/>
            <a:ext cx="2161632" cy="1275092"/>
          </a:xfrm>
          <a:prstGeom prst="rect">
            <a:avLst/>
          </a:prstGeom>
        </p:spPr>
      </p:pic>
      <p:sp>
        <p:nvSpPr>
          <p:cNvPr id="13" name="textruta 12">
            <a:extLst>
              <a:ext uri="{FF2B5EF4-FFF2-40B4-BE49-F238E27FC236}">
                <a16:creationId xmlns:a16="http://schemas.microsoft.com/office/drawing/2014/main" id="{BF97B07B-40C7-7514-FDAF-09803AC1AA0B}"/>
              </a:ext>
            </a:extLst>
          </p:cNvPr>
          <p:cNvSpPr txBox="1"/>
          <p:nvPr/>
        </p:nvSpPr>
        <p:spPr>
          <a:xfrm>
            <a:off x="3361306" y="5229672"/>
            <a:ext cx="1321708" cy="276999"/>
          </a:xfrm>
          <a:prstGeom prst="rect">
            <a:avLst/>
          </a:prstGeom>
          <a:noFill/>
        </p:spPr>
        <p:txBody>
          <a:bodyPr wrap="none" rtlCol="0">
            <a:spAutoFit/>
          </a:bodyPr>
          <a:lstStyle/>
          <a:p>
            <a:r>
              <a:rPr lang="sv-SE" sz="1200" b="1" i="1" dirty="0">
                <a:solidFill>
                  <a:schemeClr val="bg1"/>
                </a:solidFill>
              </a:rPr>
              <a:t>Ett sluttande plan</a:t>
            </a:r>
          </a:p>
        </p:txBody>
      </p:sp>
      <p:sp>
        <p:nvSpPr>
          <p:cNvPr id="15" name="textruta 14">
            <a:extLst>
              <a:ext uri="{FF2B5EF4-FFF2-40B4-BE49-F238E27FC236}">
                <a16:creationId xmlns:a16="http://schemas.microsoft.com/office/drawing/2014/main" id="{362C6D2C-0E0D-E6A4-A606-EE71B07ABC87}"/>
              </a:ext>
            </a:extLst>
          </p:cNvPr>
          <p:cNvSpPr txBox="1"/>
          <p:nvPr/>
        </p:nvSpPr>
        <p:spPr>
          <a:xfrm>
            <a:off x="3533351" y="5374680"/>
            <a:ext cx="1068882" cy="276999"/>
          </a:xfrm>
          <a:prstGeom prst="rect">
            <a:avLst/>
          </a:prstGeom>
          <a:noFill/>
        </p:spPr>
        <p:txBody>
          <a:bodyPr wrap="none" rtlCol="0">
            <a:spAutoFit/>
          </a:bodyPr>
          <a:lstStyle/>
          <a:p>
            <a:r>
              <a:rPr lang="sv-SE" sz="1200" b="1" dirty="0">
                <a:solidFill>
                  <a:schemeClr val="bg1">
                    <a:lumMod val="95000"/>
                  </a:schemeClr>
                </a:solidFill>
              </a:rPr>
              <a:t>Februari 2023</a:t>
            </a:r>
            <a:endParaRPr lang="en-GB" sz="1200" b="1" dirty="0">
              <a:solidFill>
                <a:schemeClr val="bg1">
                  <a:lumMod val="95000"/>
                </a:schemeClr>
              </a:solidFill>
            </a:endParaRPr>
          </a:p>
        </p:txBody>
      </p:sp>
      <p:sp>
        <p:nvSpPr>
          <p:cNvPr id="20" name="textruta 19">
            <a:extLst>
              <a:ext uri="{FF2B5EF4-FFF2-40B4-BE49-F238E27FC236}">
                <a16:creationId xmlns:a16="http://schemas.microsoft.com/office/drawing/2014/main" id="{A08BC13D-F425-F526-949A-749DA19BA6F7}"/>
              </a:ext>
            </a:extLst>
          </p:cNvPr>
          <p:cNvSpPr txBox="1"/>
          <p:nvPr/>
        </p:nvSpPr>
        <p:spPr>
          <a:xfrm rot="19712825">
            <a:off x="3660849" y="3938297"/>
            <a:ext cx="2858475" cy="461665"/>
          </a:xfrm>
          <a:prstGeom prst="rect">
            <a:avLst/>
          </a:prstGeom>
          <a:noFill/>
        </p:spPr>
        <p:txBody>
          <a:bodyPr wrap="none" rtlCol="0">
            <a:spAutoFit/>
          </a:bodyPr>
          <a:lstStyle/>
          <a:p>
            <a:pPr algn="ctr"/>
            <a:r>
              <a:rPr lang="sv-SE" sz="2400" b="1" i="1" dirty="0">
                <a:solidFill>
                  <a:srgbClr val="00B050"/>
                </a:solidFill>
              </a:rPr>
              <a:t>Hur hamnade vi här?</a:t>
            </a:r>
          </a:p>
        </p:txBody>
      </p:sp>
      <p:pic>
        <p:nvPicPr>
          <p:cNvPr id="21" name="Bildobjekt 20">
            <a:extLst>
              <a:ext uri="{FF2B5EF4-FFF2-40B4-BE49-F238E27FC236}">
                <a16:creationId xmlns:a16="http://schemas.microsoft.com/office/drawing/2014/main" id="{98936032-ED8C-6BCB-2D33-4D68BFE1206D}"/>
              </a:ext>
            </a:extLst>
          </p:cNvPr>
          <p:cNvPicPr>
            <a:picLocks noChangeAspect="1"/>
          </p:cNvPicPr>
          <p:nvPr/>
        </p:nvPicPr>
        <p:blipFill>
          <a:blip r:embed="rId13"/>
          <a:stretch>
            <a:fillRect/>
          </a:stretch>
        </p:blipFill>
        <p:spPr>
          <a:xfrm rot="1748602">
            <a:off x="6835074" y="3864728"/>
            <a:ext cx="1855278" cy="445207"/>
          </a:xfrm>
          <a:prstGeom prst="rect">
            <a:avLst/>
          </a:prstGeom>
        </p:spPr>
      </p:pic>
      <p:pic>
        <p:nvPicPr>
          <p:cNvPr id="2050" name="Picture 2" descr="Skiftet">
            <a:extLst>
              <a:ext uri="{FF2B5EF4-FFF2-40B4-BE49-F238E27FC236}">
                <a16:creationId xmlns:a16="http://schemas.microsoft.com/office/drawing/2014/main" id="{C70D9C3C-7BFF-74FD-9224-A911B34929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85816" y="4937403"/>
            <a:ext cx="1911101" cy="11287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ruta 22">
            <a:extLst>
              <a:ext uri="{FF2B5EF4-FFF2-40B4-BE49-F238E27FC236}">
                <a16:creationId xmlns:a16="http://schemas.microsoft.com/office/drawing/2014/main" id="{E2D8562B-175A-476D-E41F-1B54C16D2C18}"/>
              </a:ext>
            </a:extLst>
          </p:cNvPr>
          <p:cNvSpPr txBox="1"/>
          <p:nvPr/>
        </p:nvSpPr>
        <p:spPr>
          <a:xfrm>
            <a:off x="7395027" y="6066173"/>
            <a:ext cx="2448106" cy="707886"/>
          </a:xfrm>
          <a:prstGeom prst="rect">
            <a:avLst/>
          </a:prstGeom>
          <a:noFill/>
        </p:spPr>
        <p:txBody>
          <a:bodyPr wrap="none" rtlCol="0">
            <a:spAutoFit/>
          </a:bodyPr>
          <a:lstStyle/>
          <a:p>
            <a:pPr algn="ctr"/>
            <a:r>
              <a:rPr lang="sv-SE" sz="1000" b="1" i="0" dirty="0">
                <a:solidFill>
                  <a:srgbClr val="222222"/>
                </a:solidFill>
                <a:effectLst/>
              </a:rPr>
              <a:t>Nya terrorlagen:</a:t>
            </a:r>
          </a:p>
          <a:p>
            <a:pPr algn="ctr"/>
            <a:r>
              <a:rPr lang="sv-SE" sz="1000" b="1" i="0" dirty="0">
                <a:solidFill>
                  <a:srgbClr val="222222"/>
                </a:solidFill>
                <a:effectLst/>
              </a:rPr>
              <a:t>Rådet pekar på bristande tydlighet, </a:t>
            </a:r>
          </a:p>
          <a:p>
            <a:pPr algn="ctr"/>
            <a:r>
              <a:rPr lang="sv-SE" sz="1000" b="1" i="0" dirty="0">
                <a:solidFill>
                  <a:srgbClr val="222222"/>
                </a:solidFill>
                <a:effectLst/>
              </a:rPr>
              <a:t>risk för alltför långtgående kriminalisering </a:t>
            </a:r>
          </a:p>
          <a:p>
            <a:pPr algn="ctr"/>
            <a:r>
              <a:rPr lang="sv-SE" sz="1000" b="1" i="0" dirty="0">
                <a:solidFill>
                  <a:srgbClr val="222222"/>
                </a:solidFill>
                <a:effectLst/>
              </a:rPr>
              <a:t>och för bedömningar av politisk art.</a:t>
            </a:r>
            <a:endParaRPr lang="en-GB" sz="1000" b="1" dirty="0"/>
          </a:p>
        </p:txBody>
      </p:sp>
      <p:sp>
        <p:nvSpPr>
          <p:cNvPr id="24" name="textruta 23">
            <a:extLst>
              <a:ext uri="{FF2B5EF4-FFF2-40B4-BE49-F238E27FC236}">
                <a16:creationId xmlns:a16="http://schemas.microsoft.com/office/drawing/2014/main" id="{0DEBCFE7-923A-0D60-E7BE-AFD10D6D3BAD}"/>
              </a:ext>
            </a:extLst>
          </p:cNvPr>
          <p:cNvSpPr txBox="1"/>
          <p:nvPr/>
        </p:nvSpPr>
        <p:spPr>
          <a:xfrm>
            <a:off x="10958819" y="4982840"/>
            <a:ext cx="957763" cy="461665"/>
          </a:xfrm>
          <a:prstGeom prst="rect">
            <a:avLst/>
          </a:prstGeom>
          <a:solidFill>
            <a:srgbClr val="FF0000"/>
          </a:solidFill>
        </p:spPr>
        <p:txBody>
          <a:bodyPr wrap="none" rtlCol="0">
            <a:spAutoFit/>
          </a:bodyPr>
          <a:lstStyle/>
          <a:p>
            <a:pPr algn="ctr"/>
            <a:r>
              <a:rPr lang="sv-SE" sz="1200" b="1" dirty="0">
                <a:solidFill>
                  <a:schemeClr val="bg1">
                    <a:lumMod val="95000"/>
                  </a:schemeClr>
                </a:solidFill>
              </a:rPr>
              <a:t>Kollektiv</a:t>
            </a:r>
          </a:p>
          <a:p>
            <a:pPr algn="ctr"/>
            <a:r>
              <a:rPr lang="sv-SE" sz="1200" b="1" dirty="0">
                <a:solidFill>
                  <a:schemeClr val="bg1">
                    <a:lumMod val="95000"/>
                  </a:schemeClr>
                </a:solidFill>
              </a:rPr>
              <a:t>bestraffning</a:t>
            </a:r>
            <a:endParaRPr lang="en-GB" sz="1200" b="1" dirty="0">
              <a:solidFill>
                <a:schemeClr val="bg1">
                  <a:lumMod val="95000"/>
                </a:schemeClr>
              </a:solidFill>
            </a:endParaRPr>
          </a:p>
        </p:txBody>
      </p:sp>
      <p:sp>
        <p:nvSpPr>
          <p:cNvPr id="29" name="textruta 28">
            <a:extLst>
              <a:ext uri="{FF2B5EF4-FFF2-40B4-BE49-F238E27FC236}">
                <a16:creationId xmlns:a16="http://schemas.microsoft.com/office/drawing/2014/main" id="{7FC8F7AC-37A4-B37B-313C-EE98009DDC9D}"/>
              </a:ext>
            </a:extLst>
          </p:cNvPr>
          <p:cNvSpPr txBox="1"/>
          <p:nvPr/>
        </p:nvSpPr>
        <p:spPr>
          <a:xfrm>
            <a:off x="9685159" y="5986644"/>
            <a:ext cx="2448106" cy="738664"/>
          </a:xfrm>
          <a:prstGeom prst="rect">
            <a:avLst/>
          </a:prstGeom>
          <a:noFill/>
        </p:spPr>
        <p:txBody>
          <a:bodyPr wrap="square">
            <a:spAutoFit/>
          </a:bodyPr>
          <a:lstStyle/>
          <a:p>
            <a:pPr marL="0" indent="0" algn="ctr">
              <a:lnSpc>
                <a:spcPct val="100000"/>
              </a:lnSpc>
              <a:spcBef>
                <a:spcPts val="0"/>
              </a:spcBef>
              <a:buNone/>
            </a:pPr>
            <a:r>
              <a:rPr lang="sv-SE" sz="1000" b="1" i="0" dirty="0">
                <a:solidFill>
                  <a:srgbClr val="000000"/>
                </a:solidFill>
                <a:effectLst/>
                <a:latin typeface="open_sanslight"/>
              </a:rPr>
              <a:t>Hyresgästers tillsynsansvar </a:t>
            </a:r>
          </a:p>
          <a:p>
            <a:pPr marL="0" indent="0" algn="ctr">
              <a:lnSpc>
                <a:spcPct val="100000"/>
              </a:lnSpc>
              <a:spcBef>
                <a:spcPts val="0"/>
              </a:spcBef>
              <a:buNone/>
            </a:pPr>
            <a:r>
              <a:rPr lang="sv-SE" sz="1000" b="1" i="0" dirty="0">
                <a:solidFill>
                  <a:srgbClr val="000000"/>
                </a:solidFill>
                <a:effectLst/>
                <a:latin typeface="open_sanslight"/>
              </a:rPr>
              <a:t>förstärks för barn som begår brott</a:t>
            </a:r>
          </a:p>
          <a:p>
            <a:pPr marL="0" indent="0" algn="ctr">
              <a:lnSpc>
                <a:spcPct val="100000"/>
              </a:lnSpc>
              <a:spcBef>
                <a:spcPts val="0"/>
              </a:spcBef>
              <a:buNone/>
            </a:pPr>
            <a:r>
              <a:rPr lang="sv-SE" sz="1000" b="0" i="0" u="none" strike="noStrike" dirty="0">
                <a:solidFill>
                  <a:srgbClr val="005AA8"/>
                </a:solidFill>
                <a:effectLst/>
                <a:latin typeface="open_sansregular"/>
                <a:hlinkClick r:id="" action="ppaction://noaction"/>
              </a:rPr>
              <a:t>Dir. 2023:33 Tilläggs­direktiv till </a:t>
            </a:r>
          </a:p>
          <a:p>
            <a:pPr marL="0" indent="0" algn="ctr">
              <a:lnSpc>
                <a:spcPct val="100000"/>
              </a:lnSpc>
              <a:spcBef>
                <a:spcPts val="0"/>
              </a:spcBef>
              <a:buNone/>
            </a:pPr>
            <a:r>
              <a:rPr lang="sv-SE" sz="1000" b="0" i="0" u="none" strike="noStrike" dirty="0">
                <a:solidFill>
                  <a:srgbClr val="005AA8"/>
                </a:solidFill>
                <a:effectLst/>
                <a:latin typeface="open_sansregular"/>
                <a:hlinkClick r:id="" action="ppaction://noaction"/>
              </a:rPr>
              <a:t>Utred­ningen om tryggare bostads­område</a:t>
            </a:r>
            <a:r>
              <a:rPr lang="sv-SE" sz="1200" b="0" i="0" u="none" strike="noStrike" dirty="0">
                <a:solidFill>
                  <a:srgbClr val="005AA8"/>
                </a:solidFill>
                <a:effectLst/>
                <a:latin typeface="open_sansregular"/>
                <a:hlinkClick r:id="rId15" tooltip="Dir. 2023:33"/>
              </a:rPr>
              <a:t>n</a:t>
            </a:r>
            <a:endParaRPr lang="en-GB" sz="1200" dirty="0"/>
          </a:p>
        </p:txBody>
      </p:sp>
      <p:pic>
        <p:nvPicPr>
          <p:cNvPr id="31" name="Bildobjekt 30">
            <a:extLst>
              <a:ext uri="{FF2B5EF4-FFF2-40B4-BE49-F238E27FC236}">
                <a16:creationId xmlns:a16="http://schemas.microsoft.com/office/drawing/2014/main" id="{BC4942E4-304B-ACCC-4653-057F2FDE3C43}"/>
              </a:ext>
            </a:extLst>
          </p:cNvPr>
          <p:cNvPicPr>
            <a:picLocks noChangeAspect="1"/>
          </p:cNvPicPr>
          <p:nvPr/>
        </p:nvPicPr>
        <p:blipFill>
          <a:blip r:embed="rId16"/>
          <a:stretch>
            <a:fillRect/>
          </a:stretch>
        </p:blipFill>
        <p:spPr>
          <a:xfrm>
            <a:off x="9884182" y="4961899"/>
            <a:ext cx="1026540" cy="1062363"/>
          </a:xfrm>
          <a:prstGeom prst="rect">
            <a:avLst/>
          </a:prstGeom>
        </p:spPr>
      </p:pic>
      <p:sp>
        <p:nvSpPr>
          <p:cNvPr id="33" name="textruta 32">
            <a:extLst>
              <a:ext uri="{FF2B5EF4-FFF2-40B4-BE49-F238E27FC236}">
                <a16:creationId xmlns:a16="http://schemas.microsoft.com/office/drawing/2014/main" id="{11AECCC4-C358-B4F8-C6C0-39055B1F8F0A}"/>
              </a:ext>
            </a:extLst>
          </p:cNvPr>
          <p:cNvSpPr txBox="1"/>
          <p:nvPr/>
        </p:nvSpPr>
        <p:spPr>
          <a:xfrm>
            <a:off x="9058019" y="3809298"/>
            <a:ext cx="2076082" cy="1005403"/>
          </a:xfrm>
          <a:prstGeom prst="rect">
            <a:avLst/>
          </a:prstGeom>
          <a:noFill/>
        </p:spPr>
        <p:txBody>
          <a:bodyPr wrap="none" rtlCol="0">
            <a:spAutoFit/>
          </a:bodyPr>
          <a:lstStyle/>
          <a:p>
            <a:pPr algn="ctr">
              <a:lnSpc>
                <a:spcPts val="1400"/>
              </a:lnSpc>
            </a:pPr>
            <a:r>
              <a:rPr lang="sv-SE" sz="1400" b="1" i="1" dirty="0">
                <a:solidFill>
                  <a:schemeClr val="accent1"/>
                </a:solidFill>
              </a:rPr>
              <a:t>Tillfälle att tänka nytt </a:t>
            </a:r>
          </a:p>
          <a:p>
            <a:pPr algn="ctr">
              <a:lnSpc>
                <a:spcPts val="1400"/>
              </a:lnSpc>
            </a:pPr>
            <a:r>
              <a:rPr lang="sv-SE" sz="1400" b="1" i="1" dirty="0">
                <a:solidFill>
                  <a:schemeClr val="accent1"/>
                </a:solidFill>
              </a:rPr>
              <a:t>och göra annorlunda:</a:t>
            </a:r>
          </a:p>
          <a:p>
            <a:pPr algn="ctr">
              <a:lnSpc>
                <a:spcPts val="1200"/>
              </a:lnSpc>
            </a:pPr>
            <a:r>
              <a:rPr lang="sv-SE" sz="1200" b="1" i="1" dirty="0">
                <a:solidFill>
                  <a:schemeClr val="accent1"/>
                </a:solidFill>
              </a:rPr>
              <a:t>(resurssättning</a:t>
            </a:r>
          </a:p>
          <a:p>
            <a:pPr algn="ctr"/>
            <a:r>
              <a:rPr lang="sv-SE" sz="1200" b="1" i="1" dirty="0">
                <a:solidFill>
                  <a:schemeClr val="accent1"/>
                </a:solidFill>
              </a:rPr>
              <a:t>/lagstadgade åtaganden)</a:t>
            </a:r>
          </a:p>
          <a:p>
            <a:pPr algn="ctr"/>
            <a:r>
              <a:rPr lang="sv-SE" sz="1400" b="1" dirty="0">
                <a:solidFill>
                  <a:schemeClr val="accent1"/>
                </a:solidFill>
              </a:rPr>
              <a:t>Involvera medborgarna !</a:t>
            </a:r>
            <a:r>
              <a:rPr lang="sv-SE" sz="1400" b="1" i="1" dirty="0">
                <a:solidFill>
                  <a:schemeClr val="accent1"/>
                </a:solidFill>
              </a:rPr>
              <a:t> </a:t>
            </a:r>
            <a:endParaRPr lang="en-GB" sz="1400" b="1" i="1" dirty="0">
              <a:solidFill>
                <a:schemeClr val="accent1"/>
              </a:solidFill>
            </a:endParaRPr>
          </a:p>
        </p:txBody>
      </p:sp>
      <p:sp>
        <p:nvSpPr>
          <p:cNvPr id="34" name="textruta 33">
            <a:extLst>
              <a:ext uri="{FF2B5EF4-FFF2-40B4-BE49-F238E27FC236}">
                <a16:creationId xmlns:a16="http://schemas.microsoft.com/office/drawing/2014/main" id="{47107E7B-5985-9142-8FDC-D668902F8C88}"/>
              </a:ext>
            </a:extLst>
          </p:cNvPr>
          <p:cNvSpPr txBox="1"/>
          <p:nvPr/>
        </p:nvSpPr>
        <p:spPr>
          <a:xfrm>
            <a:off x="6387391" y="1294313"/>
            <a:ext cx="1233799" cy="276999"/>
          </a:xfrm>
          <a:prstGeom prst="rect">
            <a:avLst/>
          </a:prstGeom>
          <a:noFill/>
        </p:spPr>
        <p:txBody>
          <a:bodyPr wrap="none" rtlCol="0">
            <a:spAutoFit/>
          </a:bodyPr>
          <a:lstStyle/>
          <a:p>
            <a:r>
              <a:rPr lang="sv-SE" sz="1200" b="1" dirty="0">
                <a:solidFill>
                  <a:schemeClr val="bg1">
                    <a:lumMod val="95000"/>
                  </a:schemeClr>
                </a:solidFill>
              </a:rPr>
              <a:t>September 2019</a:t>
            </a:r>
            <a:endParaRPr lang="en-GB" sz="1200" b="1" dirty="0">
              <a:solidFill>
                <a:schemeClr val="bg1">
                  <a:lumMod val="95000"/>
                </a:schemeClr>
              </a:solidFill>
            </a:endParaRPr>
          </a:p>
        </p:txBody>
      </p:sp>
      <p:pic>
        <p:nvPicPr>
          <p:cNvPr id="3" name="Bildobjekt 2">
            <a:extLst>
              <a:ext uri="{FF2B5EF4-FFF2-40B4-BE49-F238E27FC236}">
                <a16:creationId xmlns:a16="http://schemas.microsoft.com/office/drawing/2014/main" id="{6CD9F21B-97D5-3F59-EACE-8991291299DB}"/>
              </a:ext>
            </a:extLst>
          </p:cNvPr>
          <p:cNvPicPr>
            <a:picLocks noChangeAspect="1"/>
          </p:cNvPicPr>
          <p:nvPr/>
        </p:nvPicPr>
        <p:blipFill>
          <a:blip r:embed="rId17"/>
          <a:stretch>
            <a:fillRect/>
          </a:stretch>
        </p:blipFill>
        <p:spPr>
          <a:xfrm rot="1365345">
            <a:off x="104551" y="2710518"/>
            <a:ext cx="3499773" cy="1341866"/>
          </a:xfrm>
          <a:prstGeom prst="rect">
            <a:avLst/>
          </a:prstGeom>
        </p:spPr>
      </p:pic>
      <p:sp>
        <p:nvSpPr>
          <p:cNvPr id="14" name="Tankebubbla: moln 13">
            <a:extLst>
              <a:ext uri="{FF2B5EF4-FFF2-40B4-BE49-F238E27FC236}">
                <a16:creationId xmlns:a16="http://schemas.microsoft.com/office/drawing/2014/main" id="{BCB149B9-ACD9-9746-11B9-CDCD90953A23}"/>
              </a:ext>
            </a:extLst>
          </p:cNvPr>
          <p:cNvSpPr/>
          <p:nvPr/>
        </p:nvSpPr>
        <p:spPr>
          <a:xfrm rot="19937127">
            <a:off x="2014302" y="3408533"/>
            <a:ext cx="3038146" cy="1285923"/>
          </a:xfrm>
          <a:prstGeom prst="cloudCallout">
            <a:avLst>
              <a:gd name="adj1" fmla="val 32861"/>
              <a:gd name="adj2" fmla="val 43140"/>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ruta 21">
            <a:extLst>
              <a:ext uri="{FF2B5EF4-FFF2-40B4-BE49-F238E27FC236}">
                <a16:creationId xmlns:a16="http://schemas.microsoft.com/office/drawing/2014/main" id="{944FCF3B-A116-7EC6-A2B8-94495DDE8D36}"/>
              </a:ext>
            </a:extLst>
          </p:cNvPr>
          <p:cNvSpPr txBox="1"/>
          <p:nvPr/>
        </p:nvSpPr>
        <p:spPr>
          <a:xfrm rot="19894690">
            <a:off x="2235795" y="3539214"/>
            <a:ext cx="2677308" cy="991810"/>
          </a:xfrm>
          <a:prstGeom prst="rect">
            <a:avLst/>
          </a:prstGeom>
          <a:noFill/>
        </p:spPr>
        <p:txBody>
          <a:bodyPr wrap="square" rtlCol="0">
            <a:spAutoFit/>
          </a:bodyPr>
          <a:lstStyle/>
          <a:p>
            <a:pPr algn="ctr">
              <a:lnSpc>
                <a:spcPts val="1000"/>
              </a:lnSpc>
            </a:pP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Samröre med och</a:t>
            </a:r>
            <a:r>
              <a:rPr lang="sv-SE" sz="1000" dirty="0">
                <a:latin typeface="Calibri" panose="020F0502020204030204" pitchFamily="34" charset="0"/>
                <a:ea typeface="Times New Roman" panose="02020603050405020304" pitchFamily="18" charset="0"/>
                <a:cs typeface="Times New Roman" panose="02020603050405020304" pitchFamily="18" charset="0"/>
              </a:rPr>
              <a:t> </a:t>
            </a: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kopplingar till</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000"/>
              </a:lnSpc>
            </a:pPr>
            <a:r>
              <a:rPr lang="sv-SE" sz="10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a:t>
            </a: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åldsbejakande och </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000"/>
              </a:lnSpc>
            </a:pPr>
            <a:r>
              <a:rPr lang="sv-SE" sz="10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Extremistiska miljöer […]..</a:t>
            </a:r>
            <a:endParaRPr lang="sv-SE"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000"/>
              </a:lnSpc>
            </a:pPr>
            <a:r>
              <a:rPr lang="sv-SE" sz="1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Vem har definitions- </a:t>
            </a:r>
            <a:r>
              <a:rPr lang="sv-SE" sz="10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o</a:t>
            </a:r>
            <a:r>
              <a:rPr lang="sv-SE" sz="10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ch tolkningsföreträde?</a:t>
            </a:r>
          </a:p>
          <a:p>
            <a:pPr algn="ctr">
              <a:lnSpc>
                <a:spcPts val="1000"/>
              </a:lnSpc>
            </a:pPr>
            <a:r>
              <a:rPr lang="sv-SE" sz="1000" b="1" kern="1200" dirty="0">
                <a:effectLst/>
                <a:latin typeface="Calibri" panose="020F0502020204030204" pitchFamily="34" charset="0"/>
                <a:ea typeface="Times New Roman" panose="02020603050405020304" pitchFamily="18" charset="0"/>
                <a:cs typeface="Times New Roman" panose="02020603050405020304" pitchFamily="18" charset="0"/>
              </a:rPr>
              <a:t>Objektivitetsprincipen RF 1:9</a:t>
            </a:r>
          </a:p>
          <a:p>
            <a:pPr algn="ctr">
              <a:lnSpc>
                <a:spcPts val="1000"/>
              </a:lnSpc>
            </a:pPr>
            <a:r>
              <a:rPr lang="sv-SE" sz="1000" b="1" dirty="0">
                <a:latin typeface="Calibri" panose="020F0502020204030204" pitchFamily="34" charset="0"/>
                <a:cs typeface="Times New Roman" panose="02020603050405020304" pitchFamily="18" charset="0"/>
              </a:rPr>
              <a:t>Allas likhet inför lagen, </a:t>
            </a:r>
          </a:p>
          <a:p>
            <a:pPr algn="ctr">
              <a:lnSpc>
                <a:spcPts val="1000"/>
              </a:lnSpc>
            </a:pPr>
            <a:r>
              <a:rPr lang="sv-SE" sz="1000" b="1" dirty="0">
                <a:latin typeface="Calibri" panose="020F0502020204030204" pitchFamily="34" charset="0"/>
                <a:cs typeface="Times New Roman" panose="02020603050405020304" pitchFamily="18" charset="0"/>
              </a:rPr>
              <a:t>saklighet/opartiskhet</a:t>
            </a:r>
            <a:endParaRPr lang="sv-SE" sz="1000" dirty="0"/>
          </a:p>
        </p:txBody>
      </p:sp>
      <p:sp>
        <p:nvSpPr>
          <p:cNvPr id="25" name="textruta 24">
            <a:extLst>
              <a:ext uri="{FF2B5EF4-FFF2-40B4-BE49-F238E27FC236}">
                <a16:creationId xmlns:a16="http://schemas.microsoft.com/office/drawing/2014/main" id="{82279A9C-AE51-0B54-3A39-D95E6B20028D}"/>
              </a:ext>
            </a:extLst>
          </p:cNvPr>
          <p:cNvSpPr txBox="1"/>
          <p:nvPr/>
        </p:nvSpPr>
        <p:spPr>
          <a:xfrm>
            <a:off x="140418" y="4047763"/>
            <a:ext cx="1906356" cy="630942"/>
          </a:xfrm>
          <a:prstGeom prst="rect">
            <a:avLst/>
          </a:prstGeom>
          <a:noFill/>
        </p:spPr>
        <p:txBody>
          <a:bodyPr wrap="none" rtlCol="0">
            <a:spAutoFit/>
          </a:bodyPr>
          <a:lstStyle/>
          <a:p>
            <a:pPr algn="ctr">
              <a:lnSpc>
                <a:spcPts val="1400"/>
              </a:lnSpc>
            </a:pPr>
            <a:r>
              <a:rPr lang="sv-SE" sz="1200" b="1" dirty="0"/>
              <a:t>Brottsbekämpning</a:t>
            </a:r>
          </a:p>
          <a:p>
            <a:pPr algn="ctr">
              <a:lnSpc>
                <a:spcPts val="1400"/>
              </a:lnSpc>
            </a:pPr>
            <a:r>
              <a:rPr lang="sv-SE" sz="1200" b="1" dirty="0"/>
              <a:t>Nyrekrytering av personal</a:t>
            </a:r>
          </a:p>
          <a:p>
            <a:pPr algn="ctr">
              <a:lnSpc>
                <a:spcPts val="1400"/>
              </a:lnSpc>
            </a:pPr>
            <a:r>
              <a:rPr lang="sv-SE" sz="1200" b="1" dirty="0"/>
              <a:t>Fördelning föreningsbidrag</a:t>
            </a:r>
            <a:endParaRPr lang="en-GB" sz="1200" b="1" dirty="0"/>
          </a:p>
        </p:txBody>
      </p:sp>
      <p:sp>
        <p:nvSpPr>
          <p:cNvPr id="26" name="textruta 25">
            <a:extLst>
              <a:ext uri="{FF2B5EF4-FFF2-40B4-BE49-F238E27FC236}">
                <a16:creationId xmlns:a16="http://schemas.microsoft.com/office/drawing/2014/main" id="{CC7F6244-A3E0-1DA5-EA8A-A128AEE5818A}"/>
              </a:ext>
            </a:extLst>
          </p:cNvPr>
          <p:cNvSpPr txBox="1"/>
          <p:nvPr/>
        </p:nvSpPr>
        <p:spPr>
          <a:xfrm>
            <a:off x="2370228" y="2529376"/>
            <a:ext cx="985531" cy="422552"/>
          </a:xfrm>
          <a:prstGeom prst="rect">
            <a:avLst/>
          </a:prstGeom>
          <a:solidFill>
            <a:srgbClr val="FF0000"/>
          </a:solidFill>
        </p:spPr>
        <p:txBody>
          <a:bodyPr wrap="square" rtlCol="0">
            <a:spAutoFit/>
          </a:bodyPr>
          <a:lstStyle/>
          <a:p>
            <a:pPr algn="ctr">
              <a:lnSpc>
                <a:spcPts val="1200"/>
              </a:lnSpc>
            </a:pPr>
            <a:r>
              <a:rPr lang="sv-SE" sz="1400" b="1" dirty="0">
                <a:solidFill>
                  <a:schemeClr val="bg1">
                    <a:lumMod val="95000"/>
                  </a:schemeClr>
                </a:solidFill>
              </a:rPr>
              <a:t>Diskursiv </a:t>
            </a:r>
          </a:p>
          <a:p>
            <a:pPr algn="ctr">
              <a:lnSpc>
                <a:spcPts val="1200"/>
              </a:lnSpc>
            </a:pPr>
            <a:r>
              <a:rPr lang="sv-SE" sz="1400" b="1" dirty="0">
                <a:solidFill>
                  <a:schemeClr val="bg1">
                    <a:lumMod val="95000"/>
                  </a:schemeClr>
                </a:solidFill>
              </a:rPr>
              <a:t>förändring</a:t>
            </a:r>
            <a:r>
              <a:rPr lang="sv-SE" b="1" dirty="0">
                <a:solidFill>
                  <a:schemeClr val="bg1">
                    <a:lumMod val="95000"/>
                  </a:schemeClr>
                </a:solidFill>
              </a:rPr>
              <a:t> </a:t>
            </a:r>
            <a:endParaRPr lang="en-GB" b="1" dirty="0">
              <a:solidFill>
                <a:schemeClr val="bg1">
                  <a:lumMod val="95000"/>
                </a:schemeClr>
              </a:solidFill>
            </a:endParaRPr>
          </a:p>
        </p:txBody>
      </p:sp>
      <p:pic>
        <p:nvPicPr>
          <p:cNvPr id="28" name="Picture 2" descr="Bildresultat fÃ¶r varningstriangel">
            <a:extLst>
              <a:ext uri="{FF2B5EF4-FFF2-40B4-BE49-F238E27FC236}">
                <a16:creationId xmlns:a16="http://schemas.microsoft.com/office/drawing/2014/main" id="{EFF08E02-4E4C-B1A5-5CC4-949C2D58F5B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65012" y="2519373"/>
            <a:ext cx="576260" cy="432842"/>
          </a:xfrm>
          <a:prstGeom prst="rect">
            <a:avLst/>
          </a:prstGeom>
          <a:noFill/>
          <a:extLst>
            <a:ext uri="{909E8E84-426E-40DD-AFC4-6F175D3DCCD1}">
              <a14:hiddenFill xmlns:a14="http://schemas.microsoft.com/office/drawing/2010/main">
                <a:solidFill>
                  <a:srgbClr val="FFFFFF"/>
                </a:solidFill>
              </a14:hiddenFill>
            </a:ext>
          </a:extLst>
        </p:spPr>
      </p:pic>
      <p:pic>
        <p:nvPicPr>
          <p:cNvPr id="30" name="Bildobjekt 29">
            <a:extLst>
              <a:ext uri="{FF2B5EF4-FFF2-40B4-BE49-F238E27FC236}">
                <a16:creationId xmlns:a16="http://schemas.microsoft.com/office/drawing/2014/main" id="{FDC406FF-9F24-EA98-8A89-8468F5BD3831}"/>
              </a:ext>
            </a:extLst>
          </p:cNvPr>
          <p:cNvPicPr>
            <a:picLocks noChangeAspect="1"/>
          </p:cNvPicPr>
          <p:nvPr/>
        </p:nvPicPr>
        <p:blipFill>
          <a:blip r:embed="rId19"/>
          <a:stretch>
            <a:fillRect/>
          </a:stretch>
        </p:blipFill>
        <p:spPr>
          <a:xfrm rot="19778046">
            <a:off x="4633844" y="4268255"/>
            <a:ext cx="1402074" cy="378668"/>
          </a:xfrm>
          <a:prstGeom prst="rect">
            <a:avLst/>
          </a:prstGeom>
        </p:spPr>
      </p:pic>
      <p:sp>
        <p:nvSpPr>
          <p:cNvPr id="17" name="textruta 16">
            <a:extLst>
              <a:ext uri="{FF2B5EF4-FFF2-40B4-BE49-F238E27FC236}">
                <a16:creationId xmlns:a16="http://schemas.microsoft.com/office/drawing/2014/main" id="{9C20B355-4A42-5711-95C0-11DF3AFBA64A}"/>
              </a:ext>
            </a:extLst>
          </p:cNvPr>
          <p:cNvSpPr txBox="1"/>
          <p:nvPr/>
        </p:nvSpPr>
        <p:spPr>
          <a:xfrm>
            <a:off x="9014058" y="2974048"/>
            <a:ext cx="1937838" cy="830997"/>
          </a:xfrm>
          <a:prstGeom prst="rect">
            <a:avLst/>
          </a:prstGeom>
          <a:noFill/>
        </p:spPr>
        <p:txBody>
          <a:bodyPr wrap="none" rtlCol="0">
            <a:spAutoFit/>
          </a:bodyPr>
          <a:lstStyle/>
          <a:p>
            <a:pPr algn="ctr"/>
            <a:r>
              <a:rPr lang="sv-SE" sz="1200" b="1" dirty="0"/>
              <a:t>Träder i kraft 1.7.2023</a:t>
            </a:r>
          </a:p>
          <a:p>
            <a:pPr algn="ctr"/>
            <a:r>
              <a:rPr lang="sv-SE" sz="1200" b="1" dirty="0"/>
              <a:t>Kunskapsbaserat arbetssätt</a:t>
            </a:r>
          </a:p>
          <a:p>
            <a:pPr algn="ctr"/>
            <a:r>
              <a:rPr lang="sv-SE" sz="1000" b="1" dirty="0"/>
              <a:t>Lägesbild/åtgärdsplan</a:t>
            </a:r>
          </a:p>
          <a:p>
            <a:pPr algn="ctr"/>
            <a:r>
              <a:rPr lang="sv-SE" sz="1200" b="1" dirty="0"/>
              <a:t>Samordning</a:t>
            </a:r>
            <a:endParaRPr lang="en-GB" sz="1200" b="1" dirty="0"/>
          </a:p>
        </p:txBody>
      </p:sp>
      <p:sp>
        <p:nvSpPr>
          <p:cNvPr id="36" name="textruta 35">
            <a:extLst>
              <a:ext uri="{FF2B5EF4-FFF2-40B4-BE49-F238E27FC236}">
                <a16:creationId xmlns:a16="http://schemas.microsoft.com/office/drawing/2014/main" id="{4E0D8BDF-33AD-278C-D980-A32A12F9348B}"/>
              </a:ext>
            </a:extLst>
          </p:cNvPr>
          <p:cNvSpPr txBox="1"/>
          <p:nvPr/>
        </p:nvSpPr>
        <p:spPr>
          <a:xfrm>
            <a:off x="8937401" y="2589580"/>
            <a:ext cx="2500300" cy="461665"/>
          </a:xfrm>
          <a:prstGeom prst="rect">
            <a:avLst/>
          </a:prstGeom>
          <a:noFill/>
        </p:spPr>
        <p:txBody>
          <a:bodyPr wrap="none" rtlCol="0">
            <a:spAutoFit/>
          </a:bodyPr>
          <a:lstStyle/>
          <a:p>
            <a:r>
              <a:rPr lang="sv-SE" sz="1200" b="1" dirty="0">
                <a:solidFill>
                  <a:schemeClr val="accent1"/>
                </a:solidFill>
              </a:rPr>
              <a:t>Prop. 2022/23:43 Kommuner ansvar</a:t>
            </a:r>
          </a:p>
          <a:p>
            <a:r>
              <a:rPr lang="sv-SE" sz="1200" b="1" dirty="0">
                <a:solidFill>
                  <a:schemeClr val="accent1"/>
                </a:solidFill>
              </a:rPr>
              <a:t>För brottförebyggande arbete</a:t>
            </a:r>
            <a:endParaRPr lang="en-GB" sz="1200" b="1" dirty="0">
              <a:solidFill>
                <a:schemeClr val="accent1"/>
              </a:solidFill>
            </a:endParaRPr>
          </a:p>
        </p:txBody>
      </p:sp>
      <p:sp>
        <p:nvSpPr>
          <p:cNvPr id="9" name="Pil: högerböjd 8">
            <a:extLst>
              <a:ext uri="{FF2B5EF4-FFF2-40B4-BE49-F238E27FC236}">
                <a16:creationId xmlns:a16="http://schemas.microsoft.com/office/drawing/2014/main" id="{88FA5399-28EF-D5D3-15D2-55E9CC14C2F3}"/>
              </a:ext>
            </a:extLst>
          </p:cNvPr>
          <p:cNvSpPr/>
          <p:nvPr/>
        </p:nvSpPr>
        <p:spPr>
          <a:xfrm rot="2065645">
            <a:off x="7834068" y="1850212"/>
            <a:ext cx="416048" cy="192550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5" name="Picture 2" descr="Bildresultat fÃ¶r varningstriangel">
            <a:extLst>
              <a:ext uri="{FF2B5EF4-FFF2-40B4-BE49-F238E27FC236}">
                <a16:creationId xmlns:a16="http://schemas.microsoft.com/office/drawing/2014/main" id="{8EEC7C14-EDBF-AA6B-45F2-487123B9E24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105885" y="5483376"/>
            <a:ext cx="663630" cy="4540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ruta 36">
            <a:extLst>
              <a:ext uri="{FF2B5EF4-FFF2-40B4-BE49-F238E27FC236}">
                <a16:creationId xmlns:a16="http://schemas.microsoft.com/office/drawing/2014/main" id="{AD422CDB-9653-974D-6725-B7DFC9AC0575}"/>
              </a:ext>
            </a:extLst>
          </p:cNvPr>
          <p:cNvSpPr txBox="1"/>
          <p:nvPr/>
        </p:nvSpPr>
        <p:spPr>
          <a:xfrm>
            <a:off x="4739551" y="4705131"/>
            <a:ext cx="2943113" cy="2298065"/>
          </a:xfrm>
          <a:prstGeom prst="rect">
            <a:avLst/>
          </a:prstGeom>
          <a:noFill/>
        </p:spPr>
        <p:txBody>
          <a:bodyPr wrap="none" rtlCol="0">
            <a:spAutoFit/>
          </a:bodyPr>
          <a:lstStyle/>
          <a:p>
            <a:pPr algn="ctr">
              <a:lnSpc>
                <a:spcPts val="1400"/>
              </a:lnSpc>
            </a:pPr>
            <a:r>
              <a:rPr lang="sv-SE" sz="1400" b="1" dirty="0"/>
              <a:t>Brottsutveckling i Sverige:</a:t>
            </a:r>
          </a:p>
          <a:p>
            <a:pPr algn="ctr">
              <a:lnSpc>
                <a:spcPts val="1400"/>
              </a:lnSpc>
            </a:pPr>
            <a:r>
              <a:rPr lang="sv-SE" sz="1400" b="1" dirty="0"/>
              <a:t>en inte helt entydig bild</a:t>
            </a:r>
          </a:p>
          <a:p>
            <a:pPr marL="285750" indent="-285750">
              <a:buFontTx/>
              <a:buChar char="-"/>
            </a:pPr>
            <a:r>
              <a:rPr lang="sv-SE" sz="1200" b="1" dirty="0"/>
              <a:t>Narkotikabrott ökar</a:t>
            </a:r>
          </a:p>
          <a:p>
            <a:pPr marL="285750" indent="-285750">
              <a:buFontTx/>
              <a:buChar char="-"/>
            </a:pPr>
            <a:r>
              <a:rPr lang="sv-SE" sz="1200" b="1" dirty="0"/>
              <a:t>Ekonomisk brottslighet ökar</a:t>
            </a:r>
          </a:p>
          <a:p>
            <a:pPr marL="285750" indent="-285750">
              <a:buFontTx/>
              <a:buChar char="-"/>
            </a:pPr>
            <a:r>
              <a:rPr lang="sv-SE" sz="1200" b="1" dirty="0"/>
              <a:t>Gängkriminalitet ökar (högst i Norden)</a:t>
            </a:r>
          </a:p>
          <a:p>
            <a:pPr marL="285750" indent="-285750">
              <a:buFontTx/>
              <a:buChar char="-"/>
            </a:pPr>
            <a:r>
              <a:rPr lang="sv-SE" sz="1200" b="1" dirty="0"/>
              <a:t>Välfärdsbrott ökar ??</a:t>
            </a:r>
          </a:p>
          <a:p>
            <a:pPr marL="285750" indent="-285750">
              <a:buFontTx/>
              <a:buChar char="-"/>
            </a:pPr>
            <a:r>
              <a:rPr lang="sv-SE" sz="1200" b="1" dirty="0"/>
              <a:t>Våld i nära relationer ökar??</a:t>
            </a:r>
          </a:p>
          <a:p>
            <a:pPr marL="285750" indent="-285750">
              <a:buFontTx/>
              <a:buChar char="-"/>
            </a:pPr>
            <a:r>
              <a:rPr lang="sv-SE" sz="1200" b="1" dirty="0"/>
              <a:t>Väpnade rån minskar</a:t>
            </a:r>
          </a:p>
          <a:p>
            <a:pPr marL="285750" indent="-285750">
              <a:buFontTx/>
              <a:buChar char="-"/>
            </a:pPr>
            <a:r>
              <a:rPr lang="sv-SE" sz="1200" b="1" dirty="0"/>
              <a:t>Bostadsinbrott minskar</a:t>
            </a:r>
          </a:p>
          <a:p>
            <a:pPr marL="285750" indent="-285750">
              <a:buFontTx/>
              <a:buChar char="-"/>
            </a:pPr>
            <a:r>
              <a:rPr lang="sv-SE" sz="1200" b="1" dirty="0"/>
              <a:t>Ungdomsbrottslighet minskar</a:t>
            </a:r>
          </a:p>
          <a:p>
            <a:pPr marL="285750" indent="-285750">
              <a:buFontTx/>
              <a:buChar char="-"/>
            </a:pPr>
            <a:r>
              <a:rPr lang="sv-SE" sz="1200" b="1" dirty="0"/>
              <a:t>Dödligt generellt våld minskar</a:t>
            </a:r>
          </a:p>
          <a:p>
            <a:pPr marL="285750" indent="-285750">
              <a:buFontTx/>
              <a:buChar char="-"/>
            </a:pPr>
            <a:endParaRPr lang="sv-SE" sz="1200" b="1" dirty="0"/>
          </a:p>
        </p:txBody>
      </p:sp>
      <p:sp>
        <p:nvSpPr>
          <p:cNvPr id="44" name="textruta 43">
            <a:extLst>
              <a:ext uri="{FF2B5EF4-FFF2-40B4-BE49-F238E27FC236}">
                <a16:creationId xmlns:a16="http://schemas.microsoft.com/office/drawing/2014/main" id="{FEED0A9E-F486-0B08-F59E-3605BD70C186}"/>
              </a:ext>
            </a:extLst>
          </p:cNvPr>
          <p:cNvSpPr txBox="1"/>
          <p:nvPr/>
        </p:nvSpPr>
        <p:spPr>
          <a:xfrm rot="1696673">
            <a:off x="8153477" y="3785951"/>
            <a:ext cx="865943" cy="307777"/>
          </a:xfrm>
          <a:prstGeom prst="rect">
            <a:avLst/>
          </a:prstGeom>
          <a:solidFill>
            <a:srgbClr val="FFFF00"/>
          </a:solidFill>
        </p:spPr>
        <p:txBody>
          <a:bodyPr wrap="none" rtlCol="0">
            <a:spAutoFit/>
          </a:bodyPr>
          <a:lstStyle/>
          <a:p>
            <a:r>
              <a:rPr lang="sv-SE" sz="1400" b="1" dirty="0">
                <a:solidFill>
                  <a:srgbClr val="FF0000"/>
                </a:solidFill>
                <a:latin typeface="Monotype Corsiva" panose="03010101010201010101" pitchFamily="66" charset="0"/>
              </a:rPr>
              <a:t>Synvändor</a:t>
            </a:r>
          </a:p>
        </p:txBody>
      </p:sp>
      <p:sp>
        <p:nvSpPr>
          <p:cNvPr id="38" name="textruta 37">
            <a:extLst>
              <a:ext uri="{FF2B5EF4-FFF2-40B4-BE49-F238E27FC236}">
                <a16:creationId xmlns:a16="http://schemas.microsoft.com/office/drawing/2014/main" id="{8BC07795-E9F6-ED0B-404A-DA77A8078377}"/>
              </a:ext>
            </a:extLst>
          </p:cNvPr>
          <p:cNvSpPr txBox="1"/>
          <p:nvPr/>
        </p:nvSpPr>
        <p:spPr>
          <a:xfrm>
            <a:off x="674654" y="6079763"/>
            <a:ext cx="1466812" cy="461665"/>
          </a:xfrm>
          <a:prstGeom prst="rect">
            <a:avLst/>
          </a:prstGeom>
          <a:noFill/>
        </p:spPr>
        <p:txBody>
          <a:bodyPr wrap="none" rtlCol="0">
            <a:spAutoFit/>
          </a:bodyPr>
          <a:lstStyle/>
          <a:p>
            <a:pPr algn="ctr"/>
            <a:r>
              <a:rPr lang="sv-SE" sz="1200" b="1" dirty="0">
                <a:solidFill>
                  <a:schemeClr val="bg1">
                    <a:lumMod val="95000"/>
                  </a:schemeClr>
                </a:solidFill>
              </a:rPr>
              <a:t>Offentliganställda</a:t>
            </a:r>
          </a:p>
          <a:p>
            <a:pPr algn="ctr"/>
            <a:r>
              <a:rPr lang="sv-SE" sz="1200" b="1" dirty="0">
                <a:solidFill>
                  <a:schemeClr val="bg1">
                    <a:lumMod val="95000"/>
                  </a:schemeClr>
                </a:solidFill>
              </a:rPr>
              <a:t>anmäla papperslösa</a:t>
            </a:r>
            <a:endParaRPr lang="en-GB" sz="1200" b="1" dirty="0">
              <a:solidFill>
                <a:schemeClr val="bg1">
                  <a:lumMod val="95000"/>
                </a:schemeClr>
              </a:solidFill>
            </a:endParaRPr>
          </a:p>
        </p:txBody>
      </p:sp>
      <p:sp>
        <p:nvSpPr>
          <p:cNvPr id="32" name="Stjärna: 5 punkter 31">
            <a:extLst>
              <a:ext uri="{FF2B5EF4-FFF2-40B4-BE49-F238E27FC236}">
                <a16:creationId xmlns:a16="http://schemas.microsoft.com/office/drawing/2014/main" id="{D423D152-551A-BEE7-4A55-34510A329053}"/>
              </a:ext>
            </a:extLst>
          </p:cNvPr>
          <p:cNvSpPr/>
          <p:nvPr/>
        </p:nvSpPr>
        <p:spPr>
          <a:xfrm>
            <a:off x="6155838" y="3861847"/>
            <a:ext cx="413846" cy="445255"/>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textruta 38">
            <a:extLst>
              <a:ext uri="{FF2B5EF4-FFF2-40B4-BE49-F238E27FC236}">
                <a16:creationId xmlns:a16="http://schemas.microsoft.com/office/drawing/2014/main" id="{4E7F5F40-AA5D-2C06-DCDD-E12BE7280B7C}"/>
              </a:ext>
            </a:extLst>
          </p:cNvPr>
          <p:cNvSpPr txBox="1"/>
          <p:nvPr/>
        </p:nvSpPr>
        <p:spPr>
          <a:xfrm>
            <a:off x="6228434" y="3950334"/>
            <a:ext cx="208342" cy="307777"/>
          </a:xfrm>
          <a:prstGeom prst="rect">
            <a:avLst/>
          </a:prstGeom>
          <a:noFill/>
          <a:ln w="38100">
            <a:noFill/>
          </a:ln>
        </p:spPr>
        <p:txBody>
          <a:bodyPr wrap="square" rtlCol="0">
            <a:spAutoFit/>
          </a:bodyPr>
          <a:lstStyle/>
          <a:p>
            <a:r>
              <a:rPr lang="sv-SE" sz="1400" b="1" dirty="0"/>
              <a:t>4</a:t>
            </a:r>
          </a:p>
        </p:txBody>
      </p:sp>
      <p:sp>
        <p:nvSpPr>
          <p:cNvPr id="40" name="Stjärna: 5 punkter 39">
            <a:extLst>
              <a:ext uri="{FF2B5EF4-FFF2-40B4-BE49-F238E27FC236}">
                <a16:creationId xmlns:a16="http://schemas.microsoft.com/office/drawing/2014/main" id="{A234CB4F-3C23-110B-184A-6DE58848F2CE}"/>
              </a:ext>
            </a:extLst>
          </p:cNvPr>
          <p:cNvSpPr/>
          <p:nvPr/>
        </p:nvSpPr>
        <p:spPr>
          <a:xfrm>
            <a:off x="7921590" y="3481926"/>
            <a:ext cx="413846" cy="445255"/>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textruta 40">
            <a:extLst>
              <a:ext uri="{FF2B5EF4-FFF2-40B4-BE49-F238E27FC236}">
                <a16:creationId xmlns:a16="http://schemas.microsoft.com/office/drawing/2014/main" id="{5933D309-6532-A62D-613E-B6DB727A2A06}"/>
              </a:ext>
            </a:extLst>
          </p:cNvPr>
          <p:cNvSpPr txBox="1"/>
          <p:nvPr/>
        </p:nvSpPr>
        <p:spPr>
          <a:xfrm>
            <a:off x="7985457" y="3577100"/>
            <a:ext cx="208342" cy="307777"/>
          </a:xfrm>
          <a:prstGeom prst="rect">
            <a:avLst/>
          </a:prstGeom>
          <a:noFill/>
          <a:ln w="38100">
            <a:noFill/>
          </a:ln>
        </p:spPr>
        <p:txBody>
          <a:bodyPr wrap="square" rtlCol="0">
            <a:spAutoFit/>
          </a:bodyPr>
          <a:lstStyle/>
          <a:p>
            <a:r>
              <a:rPr lang="sv-SE" sz="1400" b="1" dirty="0"/>
              <a:t>5</a:t>
            </a:r>
          </a:p>
        </p:txBody>
      </p:sp>
      <p:sp>
        <p:nvSpPr>
          <p:cNvPr id="42" name="textruta 41">
            <a:extLst>
              <a:ext uri="{FF2B5EF4-FFF2-40B4-BE49-F238E27FC236}">
                <a16:creationId xmlns:a16="http://schemas.microsoft.com/office/drawing/2014/main" id="{86388FD6-E979-CE56-9550-F15187BAACD8}"/>
              </a:ext>
            </a:extLst>
          </p:cNvPr>
          <p:cNvSpPr txBox="1"/>
          <p:nvPr/>
        </p:nvSpPr>
        <p:spPr>
          <a:xfrm rot="1724547">
            <a:off x="6659167" y="4220776"/>
            <a:ext cx="1862973" cy="307777"/>
          </a:xfrm>
          <a:prstGeom prst="rect">
            <a:avLst/>
          </a:prstGeom>
          <a:solidFill>
            <a:schemeClr val="accent2"/>
          </a:solidFill>
        </p:spPr>
        <p:txBody>
          <a:bodyPr wrap="square" rtlCol="0">
            <a:spAutoFit/>
          </a:bodyPr>
          <a:lstStyle/>
          <a:p>
            <a:r>
              <a:rPr lang="sv-SE" sz="1400" b="1" dirty="0">
                <a:solidFill>
                  <a:schemeClr val="bg1">
                    <a:lumMod val="95000"/>
                  </a:schemeClr>
                </a:solidFill>
              </a:rPr>
              <a:t>Folkbildningens roll</a:t>
            </a:r>
            <a:endParaRPr lang="en-GB" sz="1400" b="1" dirty="0">
              <a:solidFill>
                <a:schemeClr val="bg1">
                  <a:lumMod val="95000"/>
                </a:schemeClr>
              </a:solidFill>
            </a:endParaRPr>
          </a:p>
        </p:txBody>
      </p:sp>
    </p:spTree>
    <p:extLst>
      <p:ext uri="{BB962C8B-B14F-4D97-AF65-F5344CB8AC3E}">
        <p14:creationId xmlns:p14="http://schemas.microsoft.com/office/powerpoint/2010/main" val="287903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500" fill="hold"/>
                                        <p:tgtEl>
                                          <p:spTgt spid="1028"/>
                                        </p:tgtEl>
                                        <p:attrNameLst>
                                          <p:attrName>ppt_x</p:attrName>
                                        </p:attrNameLst>
                                      </p:cBhvr>
                                      <p:tavLst>
                                        <p:tav tm="0">
                                          <p:val>
                                            <p:strVal val="#ppt_x"/>
                                          </p:val>
                                        </p:tav>
                                        <p:tav tm="100000">
                                          <p:val>
                                            <p:strVal val="#ppt_x"/>
                                          </p:val>
                                        </p:tav>
                                      </p:tavLst>
                                    </p:anim>
                                    <p:anim calcmode="lin" valueType="num">
                                      <p:cBhvr additive="base">
                                        <p:cTn id="18" dur="50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additive="base">
                                        <p:cTn id="79" dur="500" fill="hold"/>
                                        <p:tgtEl>
                                          <p:spTgt spid="14"/>
                                        </p:tgtEl>
                                        <p:attrNameLst>
                                          <p:attrName>ppt_x</p:attrName>
                                        </p:attrNameLst>
                                      </p:cBhvr>
                                      <p:tavLst>
                                        <p:tav tm="0">
                                          <p:val>
                                            <p:strVal val="#ppt_x"/>
                                          </p:val>
                                        </p:tav>
                                        <p:tav tm="100000">
                                          <p:val>
                                            <p:strVal val="#ppt_x"/>
                                          </p:val>
                                        </p:tav>
                                      </p:tavLst>
                                    </p:anim>
                                    <p:anim calcmode="lin" valueType="num">
                                      <p:cBhvr additive="base">
                                        <p:cTn id="80" dur="500" fill="hold"/>
                                        <p:tgtEl>
                                          <p:spTgt spid="1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 calcmode="lin" valueType="num">
                                      <p:cBhvr additive="base">
                                        <p:cTn id="89" dur="500" fill="hold"/>
                                        <p:tgtEl>
                                          <p:spTgt spid="2"/>
                                        </p:tgtEl>
                                        <p:attrNameLst>
                                          <p:attrName>ppt_x</p:attrName>
                                        </p:attrNameLst>
                                      </p:cBhvr>
                                      <p:tavLst>
                                        <p:tav tm="0">
                                          <p:val>
                                            <p:strVal val="#ppt_x"/>
                                          </p:val>
                                        </p:tav>
                                        <p:tav tm="100000">
                                          <p:val>
                                            <p:strVal val="#ppt_x"/>
                                          </p:val>
                                        </p:tav>
                                      </p:tavLst>
                                    </p:anim>
                                    <p:anim calcmode="lin" valueType="num">
                                      <p:cBhvr additive="base">
                                        <p:cTn id="90" dur="500" fill="hold"/>
                                        <p:tgtEl>
                                          <p:spTgt spid="2"/>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
                                        </p:tgtEl>
                                        <p:attrNameLst>
                                          <p:attrName>style.visibility</p:attrName>
                                        </p:attrNameLst>
                                      </p:cBhvr>
                                      <p:to>
                                        <p:strVal val="visible"/>
                                      </p:to>
                                    </p:set>
                                    <p:anim calcmode="lin" valueType="num">
                                      <p:cBhvr additive="base">
                                        <p:cTn id="93" dur="500" fill="hold"/>
                                        <p:tgtEl>
                                          <p:spTgt spid="4"/>
                                        </p:tgtEl>
                                        <p:attrNameLst>
                                          <p:attrName>ppt_x</p:attrName>
                                        </p:attrNameLst>
                                      </p:cBhvr>
                                      <p:tavLst>
                                        <p:tav tm="0">
                                          <p:val>
                                            <p:strVal val="#ppt_x"/>
                                          </p:val>
                                        </p:tav>
                                        <p:tav tm="100000">
                                          <p:val>
                                            <p:strVal val="#ppt_x"/>
                                          </p:val>
                                        </p:tav>
                                      </p:tavLst>
                                    </p:anim>
                                    <p:anim calcmode="lin" valueType="num">
                                      <p:cBhvr additive="base">
                                        <p:cTn id="94" dur="500" fill="hold"/>
                                        <p:tgtEl>
                                          <p:spTgt spid="4"/>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anim calcmode="lin" valueType="num">
                                      <p:cBhvr additive="base">
                                        <p:cTn id="97" dur="500" fill="hold"/>
                                        <p:tgtEl>
                                          <p:spTgt spid="8"/>
                                        </p:tgtEl>
                                        <p:attrNameLst>
                                          <p:attrName>ppt_x</p:attrName>
                                        </p:attrNameLst>
                                      </p:cBhvr>
                                      <p:tavLst>
                                        <p:tav tm="0">
                                          <p:val>
                                            <p:strVal val="#ppt_x"/>
                                          </p:val>
                                        </p:tav>
                                        <p:tav tm="100000">
                                          <p:val>
                                            <p:strVal val="#ppt_x"/>
                                          </p:val>
                                        </p:tav>
                                      </p:tavLst>
                                    </p:anim>
                                    <p:anim calcmode="lin" valueType="num">
                                      <p:cBhvr additive="base">
                                        <p:cTn id="9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3"/>
                                        </p:tgtEl>
                                        <p:attrNameLst>
                                          <p:attrName>style.visibility</p:attrName>
                                        </p:attrNameLst>
                                      </p:cBhvr>
                                      <p:to>
                                        <p:strVal val="visible"/>
                                      </p:to>
                                    </p:set>
                                    <p:anim calcmode="lin" valueType="num">
                                      <p:cBhvr additive="base">
                                        <p:cTn id="103" dur="500" fill="hold"/>
                                        <p:tgtEl>
                                          <p:spTgt spid="13"/>
                                        </p:tgtEl>
                                        <p:attrNameLst>
                                          <p:attrName>ppt_x</p:attrName>
                                        </p:attrNameLst>
                                      </p:cBhvr>
                                      <p:tavLst>
                                        <p:tav tm="0">
                                          <p:val>
                                            <p:strVal val="#ppt_x"/>
                                          </p:val>
                                        </p:tav>
                                        <p:tav tm="100000">
                                          <p:val>
                                            <p:strVal val="#ppt_x"/>
                                          </p:val>
                                        </p:tav>
                                      </p:tavLst>
                                    </p:anim>
                                    <p:anim calcmode="lin" valueType="num">
                                      <p:cBhvr additive="base">
                                        <p:cTn id="104" dur="500" fill="hold"/>
                                        <p:tgtEl>
                                          <p:spTgt spid="13"/>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 calcmode="lin" valueType="num">
                                      <p:cBhvr additive="base">
                                        <p:cTn id="107" dur="500" fill="hold"/>
                                        <p:tgtEl>
                                          <p:spTgt spid="15"/>
                                        </p:tgtEl>
                                        <p:attrNameLst>
                                          <p:attrName>ppt_x</p:attrName>
                                        </p:attrNameLst>
                                      </p:cBhvr>
                                      <p:tavLst>
                                        <p:tav tm="0">
                                          <p:val>
                                            <p:strVal val="#ppt_x"/>
                                          </p:val>
                                        </p:tav>
                                        <p:tav tm="100000">
                                          <p:val>
                                            <p:strVal val="#ppt_x"/>
                                          </p:val>
                                        </p:tav>
                                      </p:tavLst>
                                    </p:anim>
                                    <p:anim calcmode="lin" valueType="num">
                                      <p:cBhvr additive="base">
                                        <p:cTn id="108" dur="500" fill="hold"/>
                                        <p:tgtEl>
                                          <p:spTgt spid="15"/>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additive="base">
                                        <p:cTn id="111" dur="500" fill="hold"/>
                                        <p:tgtEl>
                                          <p:spTgt spid="11"/>
                                        </p:tgtEl>
                                        <p:attrNameLst>
                                          <p:attrName>ppt_x</p:attrName>
                                        </p:attrNameLst>
                                      </p:cBhvr>
                                      <p:tavLst>
                                        <p:tav tm="0">
                                          <p:val>
                                            <p:strVal val="#ppt_x"/>
                                          </p:val>
                                        </p:tav>
                                        <p:tav tm="100000">
                                          <p:val>
                                            <p:strVal val="#ppt_x"/>
                                          </p:val>
                                        </p:tav>
                                      </p:tavLst>
                                    </p:anim>
                                    <p:anim calcmode="lin" valueType="num">
                                      <p:cBhvr additive="base">
                                        <p:cTn id="1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2050"/>
                                        </p:tgtEl>
                                        <p:attrNameLst>
                                          <p:attrName>style.visibility</p:attrName>
                                        </p:attrNameLst>
                                      </p:cBhvr>
                                      <p:to>
                                        <p:strVal val="visible"/>
                                      </p:to>
                                    </p:set>
                                    <p:anim calcmode="lin" valueType="num">
                                      <p:cBhvr additive="base">
                                        <p:cTn id="117" dur="500" fill="hold"/>
                                        <p:tgtEl>
                                          <p:spTgt spid="2050"/>
                                        </p:tgtEl>
                                        <p:attrNameLst>
                                          <p:attrName>ppt_x</p:attrName>
                                        </p:attrNameLst>
                                      </p:cBhvr>
                                      <p:tavLst>
                                        <p:tav tm="0">
                                          <p:val>
                                            <p:strVal val="#ppt_x"/>
                                          </p:val>
                                        </p:tav>
                                        <p:tav tm="100000">
                                          <p:val>
                                            <p:strVal val="#ppt_x"/>
                                          </p:val>
                                        </p:tav>
                                      </p:tavLst>
                                    </p:anim>
                                    <p:anim calcmode="lin" valueType="num">
                                      <p:cBhvr additive="base">
                                        <p:cTn id="118" dur="500" fill="hold"/>
                                        <p:tgtEl>
                                          <p:spTgt spid="205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additive="base">
                                        <p:cTn id="121" dur="500" fill="hold"/>
                                        <p:tgtEl>
                                          <p:spTgt spid="23"/>
                                        </p:tgtEl>
                                        <p:attrNameLst>
                                          <p:attrName>ppt_x</p:attrName>
                                        </p:attrNameLst>
                                      </p:cBhvr>
                                      <p:tavLst>
                                        <p:tav tm="0">
                                          <p:val>
                                            <p:strVal val="#ppt_x"/>
                                          </p:val>
                                        </p:tav>
                                        <p:tav tm="100000">
                                          <p:val>
                                            <p:strVal val="#ppt_x"/>
                                          </p:val>
                                        </p:tav>
                                      </p:tavLst>
                                    </p:anim>
                                    <p:anim calcmode="lin" valueType="num">
                                      <p:cBhvr additive="base">
                                        <p:cTn id="1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additive="base">
                                        <p:cTn id="127" dur="500" fill="hold"/>
                                        <p:tgtEl>
                                          <p:spTgt spid="24"/>
                                        </p:tgtEl>
                                        <p:attrNameLst>
                                          <p:attrName>ppt_x</p:attrName>
                                        </p:attrNameLst>
                                      </p:cBhvr>
                                      <p:tavLst>
                                        <p:tav tm="0">
                                          <p:val>
                                            <p:strVal val="#ppt_x"/>
                                          </p:val>
                                        </p:tav>
                                        <p:tav tm="100000">
                                          <p:val>
                                            <p:strVal val="#ppt_x"/>
                                          </p:val>
                                        </p:tav>
                                      </p:tavLst>
                                    </p:anim>
                                    <p:anim calcmode="lin" valueType="num">
                                      <p:cBhvr additive="base">
                                        <p:cTn id="128" dur="500" fill="hold"/>
                                        <p:tgtEl>
                                          <p:spTgt spid="2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9"/>
                                        </p:tgtEl>
                                        <p:attrNameLst>
                                          <p:attrName>style.visibility</p:attrName>
                                        </p:attrNameLst>
                                      </p:cBhvr>
                                      <p:to>
                                        <p:strVal val="visible"/>
                                      </p:to>
                                    </p:set>
                                    <p:anim calcmode="lin" valueType="num">
                                      <p:cBhvr additive="base">
                                        <p:cTn id="135" dur="500" fill="hold"/>
                                        <p:tgtEl>
                                          <p:spTgt spid="29"/>
                                        </p:tgtEl>
                                        <p:attrNameLst>
                                          <p:attrName>ppt_x</p:attrName>
                                        </p:attrNameLst>
                                      </p:cBhvr>
                                      <p:tavLst>
                                        <p:tav tm="0">
                                          <p:val>
                                            <p:strVal val="#ppt_x"/>
                                          </p:val>
                                        </p:tav>
                                        <p:tav tm="100000">
                                          <p:val>
                                            <p:strVal val="#ppt_x"/>
                                          </p:val>
                                        </p:tav>
                                      </p:tavLst>
                                    </p:anim>
                                    <p:anim calcmode="lin" valueType="num">
                                      <p:cBhvr additive="base">
                                        <p:cTn id="136" dur="500" fill="hold"/>
                                        <p:tgtEl>
                                          <p:spTgt spid="29"/>
                                        </p:tgtEl>
                                        <p:attrNameLst>
                                          <p:attrName>ppt_y</p:attrName>
                                        </p:attrNameLst>
                                      </p:cBhvr>
                                      <p:tavLst>
                                        <p:tav tm="0">
                                          <p:val>
                                            <p:strVal val="1+#ppt_h/2"/>
                                          </p:val>
                                        </p:tav>
                                        <p:tav tm="100000">
                                          <p:val>
                                            <p:strVal val="#ppt_y"/>
                                          </p:val>
                                        </p:tav>
                                      </p:tavLst>
                                    </p:anim>
                                  </p:childTnLst>
                                </p:cTn>
                              </p:par>
                              <p:par>
                                <p:cTn id="137" presetID="2" presetClass="entr" presetSubtype="4" fill="hold" nodeType="withEffect">
                                  <p:stCondLst>
                                    <p:cond delay="0"/>
                                  </p:stCondLst>
                                  <p:childTnLst>
                                    <p:set>
                                      <p:cBhvr>
                                        <p:cTn id="138" dur="1" fill="hold">
                                          <p:stCondLst>
                                            <p:cond delay="0"/>
                                          </p:stCondLst>
                                        </p:cTn>
                                        <p:tgtEl>
                                          <p:spTgt spid="35"/>
                                        </p:tgtEl>
                                        <p:attrNameLst>
                                          <p:attrName>style.visibility</p:attrName>
                                        </p:attrNameLst>
                                      </p:cBhvr>
                                      <p:to>
                                        <p:strVal val="visible"/>
                                      </p:to>
                                    </p:set>
                                    <p:anim calcmode="lin" valueType="num">
                                      <p:cBhvr additive="base">
                                        <p:cTn id="139" dur="500" fill="hold"/>
                                        <p:tgtEl>
                                          <p:spTgt spid="35"/>
                                        </p:tgtEl>
                                        <p:attrNameLst>
                                          <p:attrName>ppt_x</p:attrName>
                                        </p:attrNameLst>
                                      </p:cBhvr>
                                      <p:tavLst>
                                        <p:tav tm="0">
                                          <p:val>
                                            <p:strVal val="#ppt_x"/>
                                          </p:val>
                                        </p:tav>
                                        <p:tav tm="100000">
                                          <p:val>
                                            <p:strVal val="#ppt_x"/>
                                          </p:val>
                                        </p:tav>
                                      </p:tavLst>
                                    </p:anim>
                                    <p:anim calcmode="lin" valueType="num">
                                      <p:cBhvr additive="base">
                                        <p:cTn id="1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additive="base">
                                        <p:cTn id="145" dur="500" fill="hold"/>
                                        <p:tgtEl>
                                          <p:spTgt spid="20"/>
                                        </p:tgtEl>
                                        <p:attrNameLst>
                                          <p:attrName>ppt_x</p:attrName>
                                        </p:attrNameLst>
                                      </p:cBhvr>
                                      <p:tavLst>
                                        <p:tav tm="0">
                                          <p:val>
                                            <p:strVal val="#ppt_x"/>
                                          </p:val>
                                        </p:tav>
                                        <p:tav tm="100000">
                                          <p:val>
                                            <p:strVal val="#ppt_x"/>
                                          </p:val>
                                        </p:tav>
                                      </p:tavLst>
                                    </p:anim>
                                    <p:anim calcmode="lin" valueType="num">
                                      <p:cBhvr additive="base">
                                        <p:cTn id="146" dur="500" fill="hold"/>
                                        <p:tgtEl>
                                          <p:spTgt spid="20"/>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30"/>
                                        </p:tgtEl>
                                        <p:attrNameLst>
                                          <p:attrName>style.visibility</p:attrName>
                                        </p:attrNameLst>
                                      </p:cBhvr>
                                      <p:to>
                                        <p:strVal val="visible"/>
                                      </p:to>
                                    </p:set>
                                    <p:anim calcmode="lin" valueType="num">
                                      <p:cBhvr additive="base">
                                        <p:cTn id="149" dur="500" fill="hold"/>
                                        <p:tgtEl>
                                          <p:spTgt spid="30"/>
                                        </p:tgtEl>
                                        <p:attrNameLst>
                                          <p:attrName>ppt_x</p:attrName>
                                        </p:attrNameLst>
                                      </p:cBhvr>
                                      <p:tavLst>
                                        <p:tav tm="0">
                                          <p:val>
                                            <p:strVal val="#ppt_x"/>
                                          </p:val>
                                        </p:tav>
                                        <p:tav tm="100000">
                                          <p:val>
                                            <p:strVal val="#ppt_x"/>
                                          </p:val>
                                        </p:tav>
                                      </p:tavLst>
                                    </p:anim>
                                    <p:anim calcmode="lin" valueType="num">
                                      <p:cBhvr additive="base">
                                        <p:cTn id="1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37"/>
                                        </p:tgtEl>
                                        <p:attrNameLst>
                                          <p:attrName>style.visibility</p:attrName>
                                        </p:attrNameLst>
                                      </p:cBhvr>
                                      <p:to>
                                        <p:strVal val="visible"/>
                                      </p:to>
                                    </p:set>
                                    <p:anim calcmode="lin" valueType="num">
                                      <p:cBhvr additive="base">
                                        <p:cTn id="155" dur="500" fill="hold"/>
                                        <p:tgtEl>
                                          <p:spTgt spid="37"/>
                                        </p:tgtEl>
                                        <p:attrNameLst>
                                          <p:attrName>ppt_x</p:attrName>
                                        </p:attrNameLst>
                                      </p:cBhvr>
                                      <p:tavLst>
                                        <p:tav tm="0">
                                          <p:val>
                                            <p:strVal val="#ppt_x"/>
                                          </p:val>
                                        </p:tav>
                                        <p:tav tm="100000">
                                          <p:val>
                                            <p:strVal val="#ppt_x"/>
                                          </p:val>
                                        </p:tav>
                                      </p:tavLst>
                                    </p:anim>
                                    <p:anim calcmode="lin" valueType="num">
                                      <p:cBhvr additive="base">
                                        <p:cTn id="1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17"/>
                                        </p:tgtEl>
                                        <p:attrNameLst>
                                          <p:attrName>style.visibility</p:attrName>
                                        </p:attrNameLst>
                                      </p:cBhvr>
                                      <p:to>
                                        <p:strVal val="visible"/>
                                      </p:to>
                                    </p:set>
                                    <p:anim calcmode="lin" valueType="num">
                                      <p:cBhvr additive="base">
                                        <p:cTn id="161" dur="500" fill="hold"/>
                                        <p:tgtEl>
                                          <p:spTgt spid="17"/>
                                        </p:tgtEl>
                                        <p:attrNameLst>
                                          <p:attrName>ppt_x</p:attrName>
                                        </p:attrNameLst>
                                      </p:cBhvr>
                                      <p:tavLst>
                                        <p:tav tm="0">
                                          <p:val>
                                            <p:strVal val="#ppt_x"/>
                                          </p:val>
                                        </p:tav>
                                        <p:tav tm="100000">
                                          <p:val>
                                            <p:strVal val="#ppt_x"/>
                                          </p:val>
                                        </p:tav>
                                      </p:tavLst>
                                    </p:anim>
                                    <p:anim calcmode="lin" valueType="num">
                                      <p:cBhvr additive="base">
                                        <p:cTn id="162" dur="500" fill="hold"/>
                                        <p:tgtEl>
                                          <p:spTgt spid="17"/>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44"/>
                                        </p:tgtEl>
                                        <p:attrNameLst>
                                          <p:attrName>style.visibility</p:attrName>
                                        </p:attrNameLst>
                                      </p:cBhvr>
                                      <p:to>
                                        <p:strVal val="visible"/>
                                      </p:to>
                                    </p:set>
                                    <p:anim calcmode="lin" valueType="num">
                                      <p:cBhvr additive="base">
                                        <p:cTn id="165" dur="500" fill="hold"/>
                                        <p:tgtEl>
                                          <p:spTgt spid="44"/>
                                        </p:tgtEl>
                                        <p:attrNameLst>
                                          <p:attrName>ppt_x</p:attrName>
                                        </p:attrNameLst>
                                      </p:cBhvr>
                                      <p:tavLst>
                                        <p:tav tm="0">
                                          <p:val>
                                            <p:strVal val="#ppt_x"/>
                                          </p:val>
                                        </p:tav>
                                        <p:tav tm="100000">
                                          <p:val>
                                            <p:strVal val="#ppt_x"/>
                                          </p:val>
                                        </p:tav>
                                      </p:tavLst>
                                    </p:anim>
                                    <p:anim calcmode="lin" valueType="num">
                                      <p:cBhvr additive="base">
                                        <p:cTn id="166" dur="500" fill="hold"/>
                                        <p:tgtEl>
                                          <p:spTgt spid="44"/>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9"/>
                                        </p:tgtEl>
                                        <p:attrNameLst>
                                          <p:attrName>style.visibility</p:attrName>
                                        </p:attrNameLst>
                                      </p:cBhvr>
                                      <p:to>
                                        <p:strVal val="visible"/>
                                      </p:to>
                                    </p:set>
                                    <p:anim calcmode="lin" valueType="num">
                                      <p:cBhvr additive="base">
                                        <p:cTn id="169" dur="500" fill="hold"/>
                                        <p:tgtEl>
                                          <p:spTgt spid="9"/>
                                        </p:tgtEl>
                                        <p:attrNameLst>
                                          <p:attrName>ppt_x</p:attrName>
                                        </p:attrNameLst>
                                      </p:cBhvr>
                                      <p:tavLst>
                                        <p:tav tm="0">
                                          <p:val>
                                            <p:strVal val="#ppt_x"/>
                                          </p:val>
                                        </p:tav>
                                        <p:tav tm="100000">
                                          <p:val>
                                            <p:strVal val="#ppt_x"/>
                                          </p:val>
                                        </p:tav>
                                      </p:tavLst>
                                    </p:anim>
                                    <p:anim calcmode="lin" valueType="num">
                                      <p:cBhvr additive="base">
                                        <p:cTn id="170" dur="500" fill="hold"/>
                                        <p:tgtEl>
                                          <p:spTgt spid="9"/>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33"/>
                                        </p:tgtEl>
                                        <p:attrNameLst>
                                          <p:attrName>style.visibility</p:attrName>
                                        </p:attrNameLst>
                                      </p:cBhvr>
                                      <p:to>
                                        <p:strVal val="visible"/>
                                      </p:to>
                                    </p:set>
                                    <p:anim calcmode="lin" valueType="num">
                                      <p:cBhvr additive="base">
                                        <p:cTn id="173" dur="500" fill="hold"/>
                                        <p:tgtEl>
                                          <p:spTgt spid="33"/>
                                        </p:tgtEl>
                                        <p:attrNameLst>
                                          <p:attrName>ppt_x</p:attrName>
                                        </p:attrNameLst>
                                      </p:cBhvr>
                                      <p:tavLst>
                                        <p:tav tm="0">
                                          <p:val>
                                            <p:strVal val="#ppt_x"/>
                                          </p:val>
                                        </p:tav>
                                        <p:tav tm="100000">
                                          <p:val>
                                            <p:strVal val="#ppt_x"/>
                                          </p:val>
                                        </p:tav>
                                      </p:tavLst>
                                    </p:anim>
                                    <p:anim calcmode="lin" valueType="num">
                                      <p:cBhvr additive="base">
                                        <p:cTn id="174" dur="500" fill="hold"/>
                                        <p:tgtEl>
                                          <p:spTgt spid="33"/>
                                        </p:tgtEl>
                                        <p:attrNameLst>
                                          <p:attrName>ppt_y</p:attrName>
                                        </p:attrNameLst>
                                      </p:cBhvr>
                                      <p:tavLst>
                                        <p:tav tm="0">
                                          <p:val>
                                            <p:strVal val="1+#ppt_h/2"/>
                                          </p:val>
                                        </p:tav>
                                        <p:tav tm="100000">
                                          <p:val>
                                            <p:strVal val="#ppt_y"/>
                                          </p:val>
                                        </p:tav>
                                      </p:tavLst>
                                    </p:anim>
                                  </p:childTnLst>
                                </p:cTn>
                              </p:par>
                              <p:par>
                                <p:cTn id="175" presetID="2" presetClass="entr" presetSubtype="4" fill="hold" nodeType="withEffect">
                                  <p:stCondLst>
                                    <p:cond delay="0"/>
                                  </p:stCondLst>
                                  <p:childTnLst>
                                    <p:set>
                                      <p:cBhvr>
                                        <p:cTn id="176" dur="1" fill="hold">
                                          <p:stCondLst>
                                            <p:cond delay="0"/>
                                          </p:stCondLst>
                                        </p:cTn>
                                        <p:tgtEl>
                                          <p:spTgt spid="21"/>
                                        </p:tgtEl>
                                        <p:attrNameLst>
                                          <p:attrName>style.visibility</p:attrName>
                                        </p:attrNameLst>
                                      </p:cBhvr>
                                      <p:to>
                                        <p:strVal val="visible"/>
                                      </p:to>
                                    </p:set>
                                    <p:anim calcmode="lin" valueType="num">
                                      <p:cBhvr additive="base">
                                        <p:cTn id="177" dur="500" fill="hold"/>
                                        <p:tgtEl>
                                          <p:spTgt spid="21"/>
                                        </p:tgtEl>
                                        <p:attrNameLst>
                                          <p:attrName>ppt_x</p:attrName>
                                        </p:attrNameLst>
                                      </p:cBhvr>
                                      <p:tavLst>
                                        <p:tav tm="0">
                                          <p:val>
                                            <p:strVal val="#ppt_x"/>
                                          </p:val>
                                        </p:tav>
                                        <p:tav tm="100000">
                                          <p:val>
                                            <p:strVal val="#ppt_x"/>
                                          </p:val>
                                        </p:tav>
                                      </p:tavLst>
                                    </p:anim>
                                    <p:anim calcmode="lin" valueType="num">
                                      <p:cBhvr additive="base">
                                        <p:cTn id="17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32"/>
                                        </p:tgtEl>
                                        <p:attrNameLst>
                                          <p:attrName>style.visibility</p:attrName>
                                        </p:attrNameLst>
                                      </p:cBhvr>
                                      <p:to>
                                        <p:strVal val="visible"/>
                                      </p:to>
                                    </p:set>
                                    <p:anim calcmode="lin" valueType="num">
                                      <p:cBhvr additive="base">
                                        <p:cTn id="183" dur="500" fill="hold"/>
                                        <p:tgtEl>
                                          <p:spTgt spid="32"/>
                                        </p:tgtEl>
                                        <p:attrNameLst>
                                          <p:attrName>ppt_x</p:attrName>
                                        </p:attrNameLst>
                                      </p:cBhvr>
                                      <p:tavLst>
                                        <p:tav tm="0">
                                          <p:val>
                                            <p:strVal val="#ppt_x"/>
                                          </p:val>
                                        </p:tav>
                                        <p:tav tm="100000">
                                          <p:val>
                                            <p:strVal val="#ppt_x"/>
                                          </p:val>
                                        </p:tav>
                                      </p:tavLst>
                                    </p:anim>
                                    <p:anim calcmode="lin" valueType="num">
                                      <p:cBhvr additive="base">
                                        <p:cTn id="184" dur="500" fill="hold"/>
                                        <p:tgtEl>
                                          <p:spTgt spid="32"/>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39"/>
                                        </p:tgtEl>
                                        <p:attrNameLst>
                                          <p:attrName>style.visibility</p:attrName>
                                        </p:attrNameLst>
                                      </p:cBhvr>
                                      <p:to>
                                        <p:strVal val="visible"/>
                                      </p:to>
                                    </p:set>
                                    <p:anim calcmode="lin" valueType="num">
                                      <p:cBhvr additive="base">
                                        <p:cTn id="187" dur="500" fill="hold"/>
                                        <p:tgtEl>
                                          <p:spTgt spid="39"/>
                                        </p:tgtEl>
                                        <p:attrNameLst>
                                          <p:attrName>ppt_x</p:attrName>
                                        </p:attrNameLst>
                                      </p:cBhvr>
                                      <p:tavLst>
                                        <p:tav tm="0">
                                          <p:val>
                                            <p:strVal val="#ppt_x"/>
                                          </p:val>
                                        </p:tav>
                                        <p:tav tm="100000">
                                          <p:val>
                                            <p:strVal val="#ppt_x"/>
                                          </p:val>
                                        </p:tav>
                                      </p:tavLst>
                                    </p:anim>
                                    <p:anim calcmode="lin" valueType="num">
                                      <p:cBhvr additive="base">
                                        <p:cTn id="188" dur="500" fill="hold"/>
                                        <p:tgtEl>
                                          <p:spTgt spid="39"/>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41"/>
                                        </p:tgtEl>
                                        <p:attrNameLst>
                                          <p:attrName>style.visibility</p:attrName>
                                        </p:attrNameLst>
                                      </p:cBhvr>
                                      <p:to>
                                        <p:strVal val="visible"/>
                                      </p:to>
                                    </p:set>
                                    <p:anim calcmode="lin" valueType="num">
                                      <p:cBhvr additive="base">
                                        <p:cTn id="191" dur="500" fill="hold"/>
                                        <p:tgtEl>
                                          <p:spTgt spid="41"/>
                                        </p:tgtEl>
                                        <p:attrNameLst>
                                          <p:attrName>ppt_x</p:attrName>
                                        </p:attrNameLst>
                                      </p:cBhvr>
                                      <p:tavLst>
                                        <p:tav tm="0">
                                          <p:val>
                                            <p:strVal val="#ppt_x"/>
                                          </p:val>
                                        </p:tav>
                                        <p:tav tm="100000">
                                          <p:val>
                                            <p:strVal val="#ppt_x"/>
                                          </p:val>
                                        </p:tav>
                                      </p:tavLst>
                                    </p:anim>
                                    <p:anim calcmode="lin" valueType="num">
                                      <p:cBhvr additive="base">
                                        <p:cTn id="192" dur="500" fill="hold"/>
                                        <p:tgtEl>
                                          <p:spTgt spid="4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40"/>
                                        </p:tgtEl>
                                        <p:attrNameLst>
                                          <p:attrName>style.visibility</p:attrName>
                                        </p:attrNameLst>
                                      </p:cBhvr>
                                      <p:to>
                                        <p:strVal val="visible"/>
                                      </p:to>
                                    </p:set>
                                    <p:anim calcmode="lin" valueType="num">
                                      <p:cBhvr additive="base">
                                        <p:cTn id="195" dur="500" fill="hold"/>
                                        <p:tgtEl>
                                          <p:spTgt spid="40"/>
                                        </p:tgtEl>
                                        <p:attrNameLst>
                                          <p:attrName>ppt_x</p:attrName>
                                        </p:attrNameLst>
                                      </p:cBhvr>
                                      <p:tavLst>
                                        <p:tav tm="0">
                                          <p:val>
                                            <p:strVal val="#ppt_x"/>
                                          </p:val>
                                        </p:tav>
                                        <p:tav tm="100000">
                                          <p:val>
                                            <p:strVal val="#ppt_x"/>
                                          </p:val>
                                        </p:tav>
                                      </p:tavLst>
                                    </p:anim>
                                    <p:anim calcmode="lin" valueType="num">
                                      <p:cBhvr additive="base">
                                        <p:cTn id="19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 presetClass="entr" presetSubtype="4" fill="hold" grpId="0" nodeType="clickEffect">
                                  <p:stCondLst>
                                    <p:cond delay="0"/>
                                  </p:stCondLst>
                                  <p:childTnLst>
                                    <p:set>
                                      <p:cBhvr>
                                        <p:cTn id="200" dur="1" fill="hold">
                                          <p:stCondLst>
                                            <p:cond delay="0"/>
                                          </p:stCondLst>
                                        </p:cTn>
                                        <p:tgtEl>
                                          <p:spTgt spid="42"/>
                                        </p:tgtEl>
                                        <p:attrNameLst>
                                          <p:attrName>style.visibility</p:attrName>
                                        </p:attrNameLst>
                                      </p:cBhvr>
                                      <p:to>
                                        <p:strVal val="visible"/>
                                      </p:to>
                                    </p:set>
                                    <p:anim calcmode="lin" valueType="num">
                                      <p:cBhvr additive="base">
                                        <p:cTn id="201" dur="500" fill="hold"/>
                                        <p:tgtEl>
                                          <p:spTgt spid="42"/>
                                        </p:tgtEl>
                                        <p:attrNameLst>
                                          <p:attrName>ppt_x</p:attrName>
                                        </p:attrNameLst>
                                      </p:cBhvr>
                                      <p:tavLst>
                                        <p:tav tm="0">
                                          <p:val>
                                            <p:strVal val="#ppt_x"/>
                                          </p:val>
                                        </p:tav>
                                        <p:tav tm="100000">
                                          <p:val>
                                            <p:strVal val="#ppt_x"/>
                                          </p:val>
                                        </p:tav>
                                      </p:tavLst>
                                    </p:anim>
                                    <p:anim calcmode="lin" valueType="num">
                                      <p:cBhvr additive="base">
                                        <p:cTn id="20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4" grpId="0"/>
      <p:bldP spid="8" grpId="0"/>
      <p:bldP spid="13" grpId="0"/>
      <p:bldP spid="15" grpId="0"/>
      <p:bldP spid="20" grpId="0"/>
      <p:bldP spid="23" grpId="0"/>
      <p:bldP spid="24" grpId="0" animBg="1"/>
      <p:bldP spid="29" grpId="0"/>
      <p:bldP spid="33" grpId="0"/>
      <p:bldP spid="34" grpId="0"/>
      <p:bldP spid="14" grpId="0" animBg="1"/>
      <p:bldP spid="22" grpId="0"/>
      <p:bldP spid="25" grpId="0"/>
      <p:bldP spid="26" grpId="0" animBg="1"/>
      <p:bldP spid="17" grpId="0"/>
      <p:bldP spid="36" grpId="0"/>
      <p:bldP spid="9" grpId="0" animBg="1"/>
      <p:bldP spid="37" grpId="0"/>
      <p:bldP spid="44" grpId="0" animBg="1"/>
      <p:bldP spid="32" grpId="0" animBg="1"/>
      <p:bldP spid="39" grpId="0"/>
      <p:bldP spid="40" grpId="0" animBg="1"/>
      <p:bldP spid="41" grpId="0"/>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584153" y="1999093"/>
            <a:ext cx="4742543" cy="830997"/>
          </a:xfrm>
          <a:prstGeom prst="rect">
            <a:avLst/>
          </a:prstGeom>
          <a:solidFill>
            <a:srgbClr val="FFC000"/>
          </a:solidFill>
        </p:spPr>
        <p:txBody>
          <a:bodyPr wrap="square" rtlCol="0">
            <a:spAutoFit/>
          </a:bodyPr>
          <a:lstStyle/>
          <a:p>
            <a:pPr algn="ctr"/>
            <a:r>
              <a:rPr lang="sv-SE" sz="1600" b="1" i="1" dirty="0"/>
              <a:t>En transdisciplinär kunskapssyn som kombinerar </a:t>
            </a:r>
          </a:p>
          <a:p>
            <a:pPr algn="ctr"/>
            <a:r>
              <a:rPr lang="sv-SE" sz="1600" b="1" i="1" dirty="0"/>
              <a:t>teoretisk vetenskapligt förankrad kunskap</a:t>
            </a:r>
          </a:p>
          <a:p>
            <a:pPr algn="ctr"/>
            <a:r>
              <a:rPr lang="sv-SE" sz="1600" b="1" i="1" dirty="0"/>
              <a:t>med erfarenhetsbaserat lärande och praktisk klokhet</a:t>
            </a:r>
          </a:p>
        </p:txBody>
      </p:sp>
      <p:sp>
        <p:nvSpPr>
          <p:cNvPr id="9" name="textruta 8"/>
          <p:cNvSpPr txBox="1"/>
          <p:nvPr/>
        </p:nvSpPr>
        <p:spPr>
          <a:xfrm>
            <a:off x="1089954" y="1921939"/>
            <a:ext cx="3240360" cy="830997"/>
          </a:xfrm>
          <a:prstGeom prst="rect">
            <a:avLst/>
          </a:prstGeom>
          <a:solidFill>
            <a:srgbClr val="00B050"/>
          </a:solidFill>
        </p:spPr>
        <p:txBody>
          <a:bodyPr wrap="square" rtlCol="0">
            <a:spAutoFit/>
          </a:bodyPr>
          <a:lstStyle/>
          <a:p>
            <a:pPr algn="ctr"/>
            <a:r>
              <a:rPr lang="sv-SE" sz="1600" b="1" i="1" dirty="0"/>
              <a:t>En människosyn som bygger på</a:t>
            </a:r>
          </a:p>
          <a:p>
            <a:pPr algn="ctr"/>
            <a:r>
              <a:rPr lang="sv-SE" sz="1600" b="1" i="1" dirty="0"/>
              <a:t>medskapande och som medger</a:t>
            </a:r>
          </a:p>
          <a:p>
            <a:pPr algn="ctr"/>
            <a:r>
              <a:rPr lang="sv-SE" sz="1600" b="1" i="1" dirty="0"/>
              <a:t>ett aktivt medborgarskap</a:t>
            </a:r>
          </a:p>
        </p:txBody>
      </p:sp>
      <p:sp>
        <p:nvSpPr>
          <p:cNvPr id="11" name="textruta 10"/>
          <p:cNvSpPr txBox="1">
            <a:spLocks noChangeArrowheads="1"/>
          </p:cNvSpPr>
          <p:nvPr/>
        </p:nvSpPr>
        <p:spPr bwMode="auto">
          <a:xfrm>
            <a:off x="5576757" y="3705161"/>
            <a:ext cx="3749939" cy="830997"/>
          </a:xfrm>
          <a:prstGeom prst="rect">
            <a:avLst/>
          </a:prstGeom>
          <a:solidFill>
            <a:srgbClr val="FFFF00"/>
          </a:solidFill>
          <a:ln w="9525">
            <a:noFill/>
            <a:miter lim="800000"/>
            <a:headEnd/>
            <a:tailEnd/>
          </a:ln>
        </p:spPr>
        <p:txBody>
          <a:bodyPr wrap="square">
            <a:spAutoFit/>
          </a:bodyPr>
          <a:lstStyle/>
          <a:p>
            <a:pPr algn="ctr"/>
            <a:r>
              <a:rPr lang="sv-SE" sz="1600" b="1" i="1" dirty="0"/>
              <a:t>Ett förhållningsätt som ökar </a:t>
            </a:r>
          </a:p>
          <a:p>
            <a:pPr algn="ctr"/>
            <a:r>
              <a:rPr lang="sv-SE" sz="1600" b="1" i="1" dirty="0"/>
              <a:t>människors förmåga till global utblick </a:t>
            </a:r>
          </a:p>
          <a:p>
            <a:pPr algn="ctr"/>
            <a:r>
              <a:rPr lang="sv-SE" sz="1600" b="1" i="1" dirty="0"/>
              <a:t>och att verka för det gemensammas bästa</a:t>
            </a:r>
          </a:p>
        </p:txBody>
      </p:sp>
      <p:sp>
        <p:nvSpPr>
          <p:cNvPr id="12" name="textruta 11"/>
          <p:cNvSpPr txBox="1"/>
          <p:nvPr/>
        </p:nvSpPr>
        <p:spPr>
          <a:xfrm>
            <a:off x="913147" y="391853"/>
            <a:ext cx="8020109" cy="1261884"/>
          </a:xfrm>
          <a:prstGeom prst="rect">
            <a:avLst/>
          </a:prstGeom>
          <a:noFill/>
        </p:spPr>
        <p:txBody>
          <a:bodyPr wrap="square" rtlCol="0">
            <a:spAutoFit/>
          </a:bodyPr>
          <a:lstStyle/>
          <a:p>
            <a:pPr algn="ctr"/>
            <a:r>
              <a:rPr lang="sv-SE" sz="3200" b="1" i="1" dirty="0"/>
              <a:t>Det femfaldiga åtagandet</a:t>
            </a:r>
          </a:p>
          <a:p>
            <a:pPr algn="ctr"/>
            <a:r>
              <a:rPr lang="sv-SE" sz="2000" b="1" dirty="0"/>
              <a:t>Hur folkbildningen kan svara upp mot de krav på pånyttfödelse </a:t>
            </a:r>
          </a:p>
          <a:p>
            <a:pPr algn="ctr"/>
            <a:r>
              <a:rPr lang="sv-SE" sz="2000" b="1" dirty="0"/>
              <a:t>som följer med vår tids stora samhällsomdaning</a:t>
            </a:r>
            <a:r>
              <a:rPr lang="sv-SE" sz="2400" b="1" dirty="0"/>
              <a:t> </a:t>
            </a:r>
            <a:endParaRPr lang="sv-SE" sz="2400" dirty="0"/>
          </a:p>
        </p:txBody>
      </p:sp>
      <p:sp>
        <p:nvSpPr>
          <p:cNvPr id="6" name="textruta 5"/>
          <p:cNvSpPr txBox="1"/>
          <p:nvPr/>
        </p:nvSpPr>
        <p:spPr>
          <a:xfrm>
            <a:off x="595490" y="3620109"/>
            <a:ext cx="2952328" cy="830997"/>
          </a:xfrm>
          <a:prstGeom prst="rect">
            <a:avLst/>
          </a:prstGeom>
          <a:solidFill>
            <a:srgbClr val="FF0000"/>
          </a:solidFill>
        </p:spPr>
        <p:txBody>
          <a:bodyPr wrap="square" rtlCol="0">
            <a:spAutoFit/>
          </a:bodyPr>
          <a:lstStyle/>
          <a:p>
            <a:pPr algn="ctr"/>
            <a:r>
              <a:rPr lang="sv-SE" sz="1600" b="1" i="1" dirty="0">
                <a:cs typeface="Times New Roman" panose="02020603050405020304" pitchFamily="18" charset="0"/>
              </a:rPr>
              <a:t>Ett kritiskt bildningsideal som odlar människors förmåga att bli  framsynta medborgare</a:t>
            </a:r>
          </a:p>
        </p:txBody>
      </p:sp>
      <p:pic>
        <p:nvPicPr>
          <p:cNvPr id="7" name="Bildobjekt 6">
            <a:extLst>
              <a:ext uri="{FF2B5EF4-FFF2-40B4-BE49-F238E27FC236}">
                <a16:creationId xmlns:a16="http://schemas.microsoft.com/office/drawing/2014/main" id="{B879FED8-A516-1ACE-8421-270185AC1B55}"/>
              </a:ext>
            </a:extLst>
          </p:cNvPr>
          <p:cNvPicPr>
            <a:picLocks noChangeAspect="1"/>
          </p:cNvPicPr>
          <p:nvPr/>
        </p:nvPicPr>
        <p:blipFill>
          <a:blip r:embed="rId3"/>
          <a:stretch>
            <a:fillRect/>
          </a:stretch>
        </p:blipFill>
        <p:spPr>
          <a:xfrm>
            <a:off x="3642815" y="3133926"/>
            <a:ext cx="1847942" cy="1806235"/>
          </a:xfrm>
          <a:prstGeom prst="rect">
            <a:avLst/>
          </a:prstGeom>
        </p:spPr>
      </p:pic>
      <p:sp>
        <p:nvSpPr>
          <p:cNvPr id="8" name="textruta 7">
            <a:extLst>
              <a:ext uri="{FF2B5EF4-FFF2-40B4-BE49-F238E27FC236}">
                <a16:creationId xmlns:a16="http://schemas.microsoft.com/office/drawing/2014/main" id="{93530A8C-EC53-5E84-AD67-4E7500C851FD}"/>
              </a:ext>
            </a:extLst>
          </p:cNvPr>
          <p:cNvSpPr txBox="1"/>
          <p:nvPr/>
        </p:nvSpPr>
        <p:spPr>
          <a:xfrm>
            <a:off x="2522110" y="5334075"/>
            <a:ext cx="4215368" cy="1077218"/>
          </a:xfrm>
          <a:prstGeom prst="rect">
            <a:avLst/>
          </a:prstGeom>
          <a:solidFill>
            <a:schemeClr val="accent2"/>
          </a:solidFill>
        </p:spPr>
        <p:txBody>
          <a:bodyPr wrap="square" rtlCol="0">
            <a:spAutoFit/>
          </a:bodyPr>
          <a:lstStyle/>
          <a:p>
            <a:pPr algn="ctr"/>
            <a:r>
              <a:rPr lang="sv-SE" sz="1600" b="1" i="1" dirty="0">
                <a:cs typeface="Times New Roman" panose="02020603050405020304" pitchFamily="18" charset="0"/>
              </a:rPr>
              <a:t>En mötesplats för gemensamt lärande</a:t>
            </a:r>
          </a:p>
          <a:p>
            <a:pPr algn="ctr"/>
            <a:r>
              <a:rPr lang="sv-SE" sz="1600" b="1" i="1" dirty="0">
                <a:cs typeface="Times New Roman" panose="02020603050405020304" pitchFamily="18" charset="0"/>
              </a:rPr>
              <a:t>som stärker deltagarnas självkänsla, </a:t>
            </a:r>
          </a:p>
          <a:p>
            <a:pPr algn="ctr"/>
            <a:r>
              <a:rPr lang="sv-SE" sz="1600" b="1" i="1" dirty="0">
                <a:cs typeface="Times New Roman" panose="02020603050405020304" pitchFamily="18" charset="0"/>
              </a:rPr>
              <a:t>tillvaratar mångfaldens kognitiva förmåga, </a:t>
            </a:r>
          </a:p>
          <a:p>
            <a:pPr algn="ctr"/>
            <a:r>
              <a:rPr lang="sv-SE" sz="1600" b="1" i="1" dirty="0">
                <a:cs typeface="Times New Roman" panose="02020603050405020304" pitchFamily="18" charset="0"/>
              </a:rPr>
              <a:t>alstrar hopp och kollektiv handlingskraft</a:t>
            </a:r>
          </a:p>
        </p:txBody>
      </p:sp>
      <p:pic>
        <p:nvPicPr>
          <p:cNvPr id="3" name="Picture 4">
            <a:extLst>
              <a:ext uri="{FF2B5EF4-FFF2-40B4-BE49-F238E27FC236}">
                <a16:creationId xmlns:a16="http://schemas.microsoft.com/office/drawing/2014/main" id="{14A1067B-415C-EA92-172F-FADE0138C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9200" y="4862109"/>
            <a:ext cx="3240005" cy="72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a:extLst>
              <a:ext uri="{FF2B5EF4-FFF2-40B4-BE49-F238E27FC236}">
                <a16:creationId xmlns:a16="http://schemas.microsoft.com/office/drawing/2014/main" id="{C93F0087-9636-FDB5-0B3B-91D5768A8CD6}"/>
              </a:ext>
            </a:extLst>
          </p:cNvPr>
          <p:cNvSpPr/>
          <p:nvPr/>
        </p:nvSpPr>
        <p:spPr>
          <a:xfrm>
            <a:off x="6737478" y="5660026"/>
            <a:ext cx="5491265" cy="1149033"/>
          </a:xfrm>
          <a:prstGeom prst="rect">
            <a:avLst/>
          </a:prstGeom>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440"/>
              </a:lnSpc>
            </a:pPr>
            <a:r>
              <a:rPr lang="sv-SE" sz="1400" b="1" dirty="0">
                <a:latin typeface="Times New Roman" pitchFamily="18" charset="0"/>
                <a:cs typeface="Times New Roman" pitchFamily="18" charset="0"/>
              </a:rPr>
              <a:t>Det handlar om att bli sedd, att bli </a:t>
            </a:r>
            <a:r>
              <a:rPr lang="sv-SE" sz="1400" b="1" dirty="0">
                <a:solidFill>
                  <a:srgbClr val="FF0000"/>
                </a:solidFill>
                <a:latin typeface="Times New Roman" pitchFamily="18" charset="0"/>
                <a:cs typeface="Times New Roman" pitchFamily="18" charset="0"/>
              </a:rPr>
              <a:t>lyssnad</a:t>
            </a:r>
            <a:r>
              <a:rPr lang="sv-SE" sz="1400" b="1" dirty="0">
                <a:latin typeface="Times New Roman" pitchFamily="18" charset="0"/>
                <a:cs typeface="Times New Roman" pitchFamily="18" charset="0"/>
              </a:rPr>
              <a:t> på, </a:t>
            </a:r>
            <a:r>
              <a:rPr lang="sv-SE" sz="1400" b="1" dirty="0">
                <a:solidFill>
                  <a:srgbClr val="FF0000"/>
                </a:solidFill>
                <a:latin typeface="Times New Roman" pitchFamily="18" charset="0"/>
                <a:cs typeface="Times New Roman" pitchFamily="18" charset="0"/>
              </a:rPr>
              <a:t>respekterad</a:t>
            </a:r>
            <a:r>
              <a:rPr lang="sv-SE" sz="1400" b="1" dirty="0">
                <a:latin typeface="Times New Roman" pitchFamily="18" charset="0"/>
                <a:cs typeface="Times New Roman" pitchFamily="18" charset="0"/>
              </a:rPr>
              <a:t> och </a:t>
            </a:r>
          </a:p>
          <a:p>
            <a:pPr algn="ctr">
              <a:lnSpc>
                <a:spcPts val="1440"/>
              </a:lnSpc>
            </a:pPr>
            <a:r>
              <a:rPr lang="sv-SE" sz="1400" b="1" dirty="0">
                <a:latin typeface="Times New Roman" pitchFamily="18" charset="0"/>
                <a:cs typeface="Times New Roman" pitchFamily="18" charset="0"/>
              </a:rPr>
              <a:t>att få vara med och </a:t>
            </a:r>
            <a:r>
              <a:rPr lang="sv-SE" sz="1400" b="1" dirty="0">
                <a:solidFill>
                  <a:srgbClr val="FF0000"/>
                </a:solidFill>
                <a:latin typeface="Times New Roman" pitchFamily="18" charset="0"/>
                <a:cs typeface="Times New Roman" pitchFamily="18" charset="0"/>
              </a:rPr>
              <a:t>påverka</a:t>
            </a:r>
            <a:r>
              <a:rPr lang="sv-SE" sz="1400" b="1" dirty="0">
                <a:latin typeface="Times New Roman" pitchFamily="18" charset="0"/>
                <a:cs typeface="Times New Roman" pitchFamily="18" charset="0"/>
              </a:rPr>
              <a:t> sin situation. </a:t>
            </a:r>
          </a:p>
          <a:p>
            <a:pPr algn="ctr">
              <a:lnSpc>
                <a:spcPts val="1440"/>
              </a:lnSpc>
            </a:pPr>
            <a:r>
              <a:rPr lang="sv-SE" sz="1400" b="1" dirty="0">
                <a:latin typeface="Times New Roman" pitchFamily="18" charset="0"/>
                <a:cs typeface="Times New Roman" pitchFamily="18" charset="0"/>
              </a:rPr>
              <a:t>Egenmakt handlar om att </a:t>
            </a:r>
            <a:r>
              <a:rPr lang="sv-SE" sz="1400" b="1" dirty="0">
                <a:solidFill>
                  <a:srgbClr val="FF0000"/>
                </a:solidFill>
                <a:latin typeface="Times New Roman" pitchFamily="18" charset="0"/>
                <a:cs typeface="Times New Roman" pitchFamily="18" charset="0"/>
              </a:rPr>
              <a:t>skaffa sig kunskap</a:t>
            </a:r>
            <a:r>
              <a:rPr lang="sv-SE" sz="1400" b="1" dirty="0">
                <a:latin typeface="Times New Roman" pitchFamily="18" charset="0"/>
                <a:cs typeface="Times New Roman" pitchFamily="18" charset="0"/>
              </a:rPr>
              <a:t>, </a:t>
            </a:r>
          </a:p>
          <a:p>
            <a:pPr algn="ctr">
              <a:lnSpc>
                <a:spcPts val="1440"/>
              </a:lnSpc>
            </a:pPr>
            <a:r>
              <a:rPr lang="sv-SE" sz="1400" b="1" dirty="0">
                <a:latin typeface="Times New Roman" pitchFamily="18" charset="0"/>
                <a:cs typeface="Times New Roman" pitchFamily="18" charset="0"/>
              </a:rPr>
              <a:t>om att  </a:t>
            </a:r>
            <a:r>
              <a:rPr lang="sv-SE" sz="1400" b="1" dirty="0">
                <a:solidFill>
                  <a:srgbClr val="FF0000"/>
                </a:solidFill>
                <a:latin typeface="Times New Roman" pitchFamily="18" charset="0"/>
                <a:cs typeface="Times New Roman" pitchFamily="18" charset="0"/>
              </a:rPr>
              <a:t>växa</a:t>
            </a:r>
            <a:r>
              <a:rPr lang="sv-SE" sz="1400" b="1" dirty="0">
                <a:latin typeface="Times New Roman" pitchFamily="18" charset="0"/>
                <a:cs typeface="Times New Roman" pitchFamily="18" charset="0"/>
              </a:rPr>
              <a:t>, att </a:t>
            </a:r>
            <a:r>
              <a:rPr lang="sv-SE" sz="1400" b="1" dirty="0">
                <a:solidFill>
                  <a:srgbClr val="FF0000"/>
                </a:solidFill>
                <a:latin typeface="Times New Roman" pitchFamily="18" charset="0"/>
                <a:cs typeface="Times New Roman" pitchFamily="18" charset="0"/>
              </a:rPr>
              <a:t>räta på ryggen </a:t>
            </a:r>
            <a:r>
              <a:rPr lang="sv-SE" sz="1400" b="1" dirty="0">
                <a:latin typeface="Times New Roman" pitchFamily="18" charset="0"/>
                <a:cs typeface="Times New Roman" pitchFamily="18" charset="0"/>
              </a:rPr>
              <a:t>och </a:t>
            </a:r>
            <a:r>
              <a:rPr lang="sv-SE" sz="1400" b="1" dirty="0">
                <a:solidFill>
                  <a:srgbClr val="FF0000"/>
                </a:solidFill>
                <a:latin typeface="Times New Roman" pitchFamily="18" charset="0"/>
                <a:cs typeface="Times New Roman" pitchFamily="18" charset="0"/>
              </a:rPr>
              <a:t>att bli lite längre</a:t>
            </a:r>
            <a:r>
              <a:rPr lang="sv-SE" b="1" dirty="0">
                <a:solidFill>
                  <a:srgbClr val="FF0000"/>
                </a:solidFill>
                <a:latin typeface="Times New Roman" pitchFamily="18" charset="0"/>
                <a:cs typeface="Times New Roman" pitchFamily="18" charset="0"/>
              </a:rPr>
              <a:t> </a:t>
            </a:r>
          </a:p>
          <a:p>
            <a:pPr algn="ctr"/>
            <a:r>
              <a:rPr lang="sv-SE" sz="1100" b="1" dirty="0">
                <a:latin typeface="Times New Roman" pitchFamily="18" charset="0"/>
                <a:cs typeface="Times New Roman" pitchFamily="18" charset="0"/>
              </a:rPr>
              <a:t>(med inspiration från Ulrika Knutssons dokumentär </a:t>
            </a:r>
            <a:r>
              <a:rPr lang="sv-SE" sz="1100" b="1" dirty="0" err="1">
                <a:latin typeface="Times New Roman" pitchFamily="18" charset="0"/>
                <a:cs typeface="Times New Roman" pitchFamily="18" charset="0"/>
              </a:rPr>
              <a:t>Fogelstadgruppen</a:t>
            </a:r>
            <a:endParaRPr lang="sv-SE" sz="1100" b="1" dirty="0">
              <a:latin typeface="Times New Roman" pitchFamily="18" charset="0"/>
              <a:cs typeface="Times New Roman" pitchFamily="18" charset="0"/>
            </a:endParaRPr>
          </a:p>
          <a:p>
            <a:pPr algn="ctr"/>
            <a:r>
              <a:rPr lang="sv-SE" sz="1100" b="1" dirty="0">
                <a:latin typeface="Times New Roman" pitchFamily="18" charset="0"/>
                <a:cs typeface="Times New Roman" pitchFamily="18" charset="0"/>
              </a:rPr>
              <a:t>och från Gösta Vestlund – folkbildningens folkbildare)</a:t>
            </a:r>
            <a:endParaRPr lang="sv-SE" b="1" dirty="0"/>
          </a:p>
        </p:txBody>
      </p:sp>
    </p:spTree>
    <p:extLst>
      <p:ext uri="{BB962C8B-B14F-4D97-AF65-F5344CB8AC3E}">
        <p14:creationId xmlns:p14="http://schemas.microsoft.com/office/powerpoint/2010/main" val="246852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p:bldP spid="6" grpId="0" animBg="1"/>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AD34AFAF-8096-7B78-35E7-4242E7D737B7}"/>
              </a:ext>
            </a:extLst>
          </p:cNvPr>
          <p:cNvSpPr txBox="1"/>
          <p:nvPr/>
        </p:nvSpPr>
        <p:spPr>
          <a:xfrm>
            <a:off x="2100643" y="2599252"/>
            <a:ext cx="2717796" cy="1207959"/>
          </a:xfrm>
          <a:prstGeom prst="rect">
            <a:avLst/>
          </a:prstGeom>
          <a:noFill/>
        </p:spPr>
        <p:txBody>
          <a:bodyPr wrap="none" rtlCol="0">
            <a:spAutoFit/>
          </a:bodyPr>
          <a:lstStyle/>
          <a:p>
            <a:pPr algn="ctr"/>
            <a:r>
              <a:rPr lang="sv-SE" sz="1400" b="1" dirty="0"/>
              <a:t>Medskapande forskningscirklar</a:t>
            </a:r>
          </a:p>
          <a:p>
            <a:pPr algn="ctr">
              <a:lnSpc>
                <a:spcPts val="1400"/>
              </a:lnSpc>
            </a:pPr>
            <a:r>
              <a:rPr lang="sv-SE" sz="1400" b="1" dirty="0"/>
              <a:t>- interaktiv medborgarforskning</a:t>
            </a:r>
          </a:p>
          <a:p>
            <a:pPr algn="ctr">
              <a:lnSpc>
                <a:spcPts val="1400"/>
              </a:lnSpc>
            </a:pPr>
            <a:r>
              <a:rPr lang="sv-SE" sz="1400" b="1" dirty="0"/>
              <a:t>som bryter med det </a:t>
            </a:r>
          </a:p>
          <a:p>
            <a:pPr algn="ctr">
              <a:lnSpc>
                <a:spcPts val="1400"/>
              </a:lnSpc>
            </a:pPr>
            <a:r>
              <a:rPr lang="sv-SE" sz="1400" b="1" dirty="0" err="1"/>
              <a:t>epistemiska</a:t>
            </a:r>
            <a:r>
              <a:rPr lang="sv-SE" sz="1400" b="1" dirty="0"/>
              <a:t> våldet och medger</a:t>
            </a:r>
          </a:p>
          <a:p>
            <a:pPr algn="ctr">
              <a:lnSpc>
                <a:spcPts val="1400"/>
              </a:lnSpc>
            </a:pPr>
            <a:r>
              <a:rPr lang="sv-SE" sz="1400" b="1" dirty="0"/>
              <a:t>en gemensam berättelse</a:t>
            </a:r>
          </a:p>
          <a:p>
            <a:pPr algn="ctr">
              <a:lnSpc>
                <a:spcPts val="1400"/>
              </a:lnSpc>
            </a:pPr>
            <a:r>
              <a:rPr lang="sv-SE" sz="1400" b="1" dirty="0"/>
              <a:t>kring vår tids samhällsutmaningar</a:t>
            </a:r>
          </a:p>
        </p:txBody>
      </p:sp>
      <p:pic>
        <p:nvPicPr>
          <p:cNvPr id="7" name="Picture 2" descr="Bildresultat för verktyg">
            <a:extLst>
              <a:ext uri="{FF2B5EF4-FFF2-40B4-BE49-F238E27FC236}">
                <a16:creationId xmlns:a16="http://schemas.microsoft.com/office/drawing/2014/main" id="{8539AAE3-BC7F-9EAC-5007-D5EC3B54C9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47304">
            <a:off x="4627174" y="3041364"/>
            <a:ext cx="1169632" cy="53328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71CAD233-87E5-D714-D71F-95E8D9172808}"/>
              </a:ext>
            </a:extLst>
          </p:cNvPr>
          <p:cNvPicPr>
            <a:picLocks noChangeAspect="1"/>
          </p:cNvPicPr>
          <p:nvPr/>
        </p:nvPicPr>
        <p:blipFill>
          <a:blip r:embed="rId4"/>
          <a:stretch>
            <a:fillRect/>
          </a:stretch>
        </p:blipFill>
        <p:spPr>
          <a:xfrm>
            <a:off x="1377080" y="475363"/>
            <a:ext cx="4322291" cy="1961209"/>
          </a:xfrm>
          <a:prstGeom prst="rect">
            <a:avLst/>
          </a:prstGeom>
        </p:spPr>
      </p:pic>
      <p:sp>
        <p:nvSpPr>
          <p:cNvPr id="9" name="textruta 8">
            <a:extLst>
              <a:ext uri="{FF2B5EF4-FFF2-40B4-BE49-F238E27FC236}">
                <a16:creationId xmlns:a16="http://schemas.microsoft.com/office/drawing/2014/main" id="{F5C841A2-0D73-A82A-57DA-C002A09035FA}"/>
              </a:ext>
            </a:extLst>
          </p:cNvPr>
          <p:cNvSpPr txBox="1"/>
          <p:nvPr/>
        </p:nvSpPr>
        <p:spPr>
          <a:xfrm>
            <a:off x="1572206" y="1301153"/>
            <a:ext cx="3932038" cy="954107"/>
          </a:xfrm>
          <a:prstGeom prst="rect">
            <a:avLst/>
          </a:prstGeom>
          <a:solidFill>
            <a:schemeClr val="bg1"/>
          </a:solidFill>
        </p:spPr>
        <p:txBody>
          <a:bodyPr wrap="none" rtlCol="0">
            <a:spAutoFit/>
          </a:bodyPr>
          <a:lstStyle/>
          <a:p>
            <a:pPr algn="ctr"/>
            <a:r>
              <a:rPr lang="sv-SE" sz="1400" b="1" i="1" dirty="0"/>
              <a:t>Från</a:t>
            </a:r>
            <a:r>
              <a:rPr lang="sv-SE" sz="1400" b="1" dirty="0"/>
              <a:t> att försöka knäcka VAD som är lösningen </a:t>
            </a:r>
          </a:p>
          <a:p>
            <a:pPr algn="ctr"/>
            <a:r>
              <a:rPr lang="sv-SE" sz="1400" b="1" i="1" dirty="0"/>
              <a:t>till</a:t>
            </a:r>
            <a:r>
              <a:rPr lang="sv-SE" sz="1400" b="1" dirty="0"/>
              <a:t> HUR vi måste jobba för att komma fram till den</a:t>
            </a:r>
          </a:p>
          <a:p>
            <a:pPr algn="ctr"/>
            <a:r>
              <a:rPr lang="sv-SE" sz="1400" b="1" dirty="0"/>
              <a:t>utifrån de förutsättning som råder lokalt </a:t>
            </a:r>
          </a:p>
          <a:p>
            <a:pPr algn="ctr"/>
            <a:r>
              <a:rPr lang="sv-SE" sz="1400" b="1" dirty="0"/>
              <a:t>(medskapande med medlemsorganisationerna)</a:t>
            </a:r>
          </a:p>
        </p:txBody>
      </p:sp>
      <p:sp>
        <p:nvSpPr>
          <p:cNvPr id="10" name="textruta 9">
            <a:extLst>
              <a:ext uri="{FF2B5EF4-FFF2-40B4-BE49-F238E27FC236}">
                <a16:creationId xmlns:a16="http://schemas.microsoft.com/office/drawing/2014/main" id="{84B1C375-383B-D657-BB80-35350B18185C}"/>
              </a:ext>
            </a:extLst>
          </p:cNvPr>
          <p:cNvSpPr txBox="1"/>
          <p:nvPr/>
        </p:nvSpPr>
        <p:spPr>
          <a:xfrm>
            <a:off x="1645697" y="4074312"/>
            <a:ext cx="3830921" cy="461665"/>
          </a:xfrm>
          <a:prstGeom prst="rect">
            <a:avLst/>
          </a:prstGeom>
          <a:noFill/>
        </p:spPr>
        <p:txBody>
          <a:bodyPr wrap="none" rtlCol="0">
            <a:spAutoFit/>
          </a:bodyPr>
          <a:lstStyle/>
          <a:p>
            <a:pPr algn="ctr"/>
            <a:r>
              <a:rPr lang="sv-SE" sz="2400" b="1" i="1" dirty="0">
                <a:solidFill>
                  <a:srgbClr val="7030A0"/>
                </a:solidFill>
              </a:rPr>
              <a:t>Tack för uppmärksamheten !</a:t>
            </a:r>
          </a:p>
        </p:txBody>
      </p:sp>
      <p:sp>
        <p:nvSpPr>
          <p:cNvPr id="11" name="Rectangle 9">
            <a:extLst>
              <a:ext uri="{FF2B5EF4-FFF2-40B4-BE49-F238E27FC236}">
                <a16:creationId xmlns:a16="http://schemas.microsoft.com/office/drawing/2014/main" id="{42BAADC8-3747-B0FF-E3A1-CE8F751C83E1}"/>
              </a:ext>
            </a:extLst>
          </p:cNvPr>
          <p:cNvSpPr>
            <a:spLocks noChangeArrowheads="1"/>
          </p:cNvSpPr>
          <p:nvPr/>
        </p:nvSpPr>
        <p:spPr bwMode="auto">
          <a:xfrm>
            <a:off x="2055384" y="4982614"/>
            <a:ext cx="2808312" cy="461665"/>
          </a:xfrm>
          <a:prstGeom prst="rect">
            <a:avLst/>
          </a:prstGeom>
          <a:noFill/>
          <a:ln w="9525">
            <a:noFill/>
            <a:miter lim="800000"/>
            <a:headEnd/>
            <a:tailEnd/>
          </a:ln>
        </p:spPr>
        <p:txBody>
          <a:bodyPr wrap="square">
            <a:spAutoFit/>
          </a:bodyPr>
          <a:lstStyle/>
          <a:p>
            <a:pPr algn="ctr"/>
            <a:r>
              <a:rPr lang="en-US" sz="1200" b="1" dirty="0"/>
              <a:t>School of Global Studies</a:t>
            </a:r>
          </a:p>
          <a:p>
            <a:pPr algn="ctr"/>
            <a:r>
              <a:rPr lang="en-US" sz="1100" dirty="0">
                <a:hlinkClick r:id="rId5"/>
              </a:rPr>
              <a:t>Hans.Abrahamsson@globalstudies.gu.se</a:t>
            </a:r>
            <a:endParaRPr lang="en-US" sz="1100" dirty="0"/>
          </a:p>
        </p:txBody>
      </p:sp>
      <p:sp>
        <p:nvSpPr>
          <p:cNvPr id="12" name="textruta 11">
            <a:extLst>
              <a:ext uri="{FF2B5EF4-FFF2-40B4-BE49-F238E27FC236}">
                <a16:creationId xmlns:a16="http://schemas.microsoft.com/office/drawing/2014/main" id="{2770B9DD-F3C6-D4C0-04DE-464A72046974}"/>
              </a:ext>
            </a:extLst>
          </p:cNvPr>
          <p:cNvSpPr txBox="1"/>
          <p:nvPr/>
        </p:nvSpPr>
        <p:spPr>
          <a:xfrm>
            <a:off x="2552572" y="4483923"/>
            <a:ext cx="2275110" cy="400110"/>
          </a:xfrm>
          <a:prstGeom prst="rect">
            <a:avLst/>
          </a:prstGeom>
          <a:noFill/>
        </p:spPr>
        <p:txBody>
          <a:bodyPr wrap="none" rtlCol="0">
            <a:spAutoFit/>
          </a:bodyPr>
          <a:lstStyle/>
          <a:p>
            <a:r>
              <a:rPr lang="en-US" sz="2000" b="1" i="1" dirty="0">
                <a:latin typeface="Times New Roman" pitchFamily="18" charset="0"/>
                <a:cs typeface="Times New Roman" pitchFamily="18" charset="0"/>
              </a:rPr>
              <a:t>Hans </a:t>
            </a:r>
            <a:r>
              <a:rPr lang="en-US" sz="2000" b="1" i="1" dirty="0" err="1">
                <a:latin typeface="Times New Roman" pitchFamily="18" charset="0"/>
                <a:cs typeface="Times New Roman" pitchFamily="18" charset="0"/>
              </a:rPr>
              <a:t>Abrahamsson</a:t>
            </a:r>
            <a:endParaRPr lang="sv-SE" sz="2000" b="1" dirty="0"/>
          </a:p>
        </p:txBody>
      </p:sp>
      <p:pic>
        <p:nvPicPr>
          <p:cNvPr id="13" name="Picture 2">
            <a:extLst>
              <a:ext uri="{FF2B5EF4-FFF2-40B4-BE49-F238E27FC236}">
                <a16:creationId xmlns:a16="http://schemas.microsoft.com/office/drawing/2014/main" id="{A49D5B41-B64D-6710-A6EC-0D849128687F}"/>
              </a:ext>
            </a:extLst>
          </p:cNvPr>
          <p:cNvPicPr>
            <a:picLocks noChangeAspect="1" noChangeArrowheads="1"/>
          </p:cNvPicPr>
          <p:nvPr/>
        </p:nvPicPr>
        <p:blipFill>
          <a:blip r:embed="rId6"/>
          <a:srcRect/>
          <a:stretch>
            <a:fillRect/>
          </a:stretch>
        </p:blipFill>
        <p:spPr bwMode="auto">
          <a:xfrm>
            <a:off x="2085447" y="5506453"/>
            <a:ext cx="2487165" cy="560997"/>
          </a:xfrm>
          <a:prstGeom prst="rect">
            <a:avLst/>
          </a:prstGeom>
          <a:noFill/>
          <a:ln w="9525">
            <a:noFill/>
            <a:miter lim="800000"/>
            <a:headEnd/>
            <a:tailEnd/>
          </a:ln>
        </p:spPr>
      </p:pic>
      <p:pic>
        <p:nvPicPr>
          <p:cNvPr id="2" name="Picture 2" descr="Till bildningens försvar : den svåra konsten att veta tillsammans">
            <a:extLst>
              <a:ext uri="{FF2B5EF4-FFF2-40B4-BE49-F238E27FC236}">
                <a16:creationId xmlns:a16="http://schemas.microsoft.com/office/drawing/2014/main" id="{9B99CEBD-91EB-5923-2990-BB1EF096CC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5384" y="2553384"/>
            <a:ext cx="2275109" cy="3501179"/>
          </a:xfrm>
          <a:prstGeom prst="rect">
            <a:avLst/>
          </a:prstGeom>
          <a:noFill/>
          <a:extLst>
            <a:ext uri="{909E8E84-426E-40DD-AFC4-6F175D3DCCD1}">
              <a14:hiddenFill xmlns:a14="http://schemas.microsoft.com/office/drawing/2010/main">
                <a:solidFill>
                  <a:srgbClr val="FFFFFF"/>
                </a:solidFill>
              </a14:hiddenFill>
            </a:ext>
          </a:extLst>
        </p:spPr>
      </p:pic>
      <p:sp>
        <p:nvSpPr>
          <p:cNvPr id="6" name="Pratbubbla: rektangel 5">
            <a:extLst>
              <a:ext uri="{FF2B5EF4-FFF2-40B4-BE49-F238E27FC236}">
                <a16:creationId xmlns:a16="http://schemas.microsoft.com/office/drawing/2014/main" id="{6B6F7FA3-9F93-1306-E5E1-29F9B26E677A}"/>
              </a:ext>
            </a:extLst>
          </p:cNvPr>
          <p:cNvSpPr/>
          <p:nvPr/>
        </p:nvSpPr>
        <p:spPr>
          <a:xfrm>
            <a:off x="8806837" y="1204273"/>
            <a:ext cx="3297658" cy="418893"/>
          </a:xfrm>
          <a:prstGeom prst="wedgeRectCallout">
            <a:avLst>
              <a:gd name="adj1" fmla="val -63944"/>
              <a:gd name="adj2" fmla="val 776215"/>
            </a:avLst>
          </a:prstGeom>
          <a:noFill/>
          <a:ln w="38100">
            <a:solidFill>
              <a:srgbClr val="B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ruta 14">
            <a:extLst>
              <a:ext uri="{FF2B5EF4-FFF2-40B4-BE49-F238E27FC236}">
                <a16:creationId xmlns:a16="http://schemas.microsoft.com/office/drawing/2014/main" id="{6672284A-ED4E-81BC-1A9A-ED8FC8241F6A}"/>
              </a:ext>
            </a:extLst>
          </p:cNvPr>
          <p:cNvSpPr txBox="1"/>
          <p:nvPr/>
        </p:nvSpPr>
        <p:spPr>
          <a:xfrm>
            <a:off x="9004992" y="1259832"/>
            <a:ext cx="3099503" cy="307777"/>
          </a:xfrm>
          <a:prstGeom prst="rect">
            <a:avLst/>
          </a:prstGeom>
          <a:noFill/>
        </p:spPr>
        <p:txBody>
          <a:bodyPr wrap="none" rtlCol="0">
            <a:spAutoFit/>
          </a:bodyPr>
          <a:lstStyle/>
          <a:p>
            <a:r>
              <a:rPr lang="sv-SE" sz="1400" b="1" dirty="0"/>
              <a:t>Den svåra konsten att veta tillsammans</a:t>
            </a:r>
            <a:endParaRPr lang="en-GB" sz="1400" b="1" dirty="0"/>
          </a:p>
        </p:txBody>
      </p:sp>
    </p:spTree>
    <p:extLst>
      <p:ext uri="{BB962C8B-B14F-4D97-AF65-F5344CB8AC3E}">
        <p14:creationId xmlns:p14="http://schemas.microsoft.com/office/powerpoint/2010/main" val="1140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P spid="11" grpId="0"/>
      <p:bldP spid="12" grpId="0"/>
      <p:bldP spid="6"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p:cNvSpPr txBox="1"/>
          <p:nvPr/>
        </p:nvSpPr>
        <p:spPr>
          <a:xfrm>
            <a:off x="3294420" y="150775"/>
            <a:ext cx="4856138" cy="1446550"/>
          </a:xfrm>
          <a:prstGeom prst="rect">
            <a:avLst/>
          </a:prstGeom>
          <a:noFill/>
        </p:spPr>
        <p:txBody>
          <a:bodyPr wrap="none" rtlCol="0">
            <a:spAutoFit/>
          </a:bodyPr>
          <a:lstStyle/>
          <a:p>
            <a:pPr algn="ctr"/>
            <a:r>
              <a:rPr lang="en-US" sz="2800" b="1" dirty="0">
                <a:cs typeface="Arial" charset="0"/>
              </a:rPr>
              <a:t>Den </a:t>
            </a:r>
            <a:r>
              <a:rPr lang="en-US" sz="2800" b="1" dirty="0" err="1">
                <a:cs typeface="Arial" charset="0"/>
              </a:rPr>
              <a:t>Stora</a:t>
            </a:r>
            <a:r>
              <a:rPr lang="en-US" sz="2800" b="1" dirty="0">
                <a:cs typeface="Arial" charset="0"/>
              </a:rPr>
              <a:t> </a:t>
            </a:r>
            <a:r>
              <a:rPr lang="en-US" sz="2800" b="1" dirty="0" err="1">
                <a:cs typeface="Arial" charset="0"/>
              </a:rPr>
              <a:t>Omdaningen</a:t>
            </a:r>
            <a:r>
              <a:rPr lang="en-US" sz="2800" b="1" dirty="0">
                <a:cs typeface="Arial" charset="0"/>
              </a:rPr>
              <a:t> </a:t>
            </a:r>
            <a:r>
              <a:rPr lang="en-US" sz="2800" b="1" dirty="0" err="1">
                <a:cs typeface="Arial" charset="0"/>
              </a:rPr>
              <a:t>i</a:t>
            </a:r>
            <a:r>
              <a:rPr lang="en-US" sz="2800" b="1" dirty="0">
                <a:cs typeface="Arial" charset="0"/>
              </a:rPr>
              <a:t> </a:t>
            </a:r>
            <a:r>
              <a:rPr lang="en-US" sz="2800" b="1" dirty="0" err="1">
                <a:cs typeface="Arial" charset="0"/>
              </a:rPr>
              <a:t>vår</a:t>
            </a:r>
            <a:r>
              <a:rPr lang="en-US" sz="2800" b="1" dirty="0">
                <a:cs typeface="Arial" charset="0"/>
              </a:rPr>
              <a:t> </a:t>
            </a:r>
            <a:r>
              <a:rPr lang="en-US" sz="2800" b="1" dirty="0" err="1">
                <a:cs typeface="Arial" charset="0"/>
              </a:rPr>
              <a:t>tid</a:t>
            </a:r>
            <a:endParaRPr lang="en-US" sz="2800" b="1" dirty="0">
              <a:cs typeface="Arial" charset="0"/>
            </a:endParaRPr>
          </a:p>
          <a:p>
            <a:pPr algn="ctr"/>
            <a:r>
              <a:rPr lang="en-US" sz="2400" b="1" dirty="0">
                <a:solidFill>
                  <a:srgbClr val="7030A0"/>
                </a:solidFill>
                <a:cs typeface="Arial" charset="0"/>
              </a:rPr>
              <a:t>Tre processer </a:t>
            </a:r>
            <a:r>
              <a:rPr lang="en-US" sz="2400" b="1" dirty="0" err="1">
                <a:solidFill>
                  <a:srgbClr val="7030A0"/>
                </a:solidFill>
                <a:cs typeface="Arial" charset="0"/>
              </a:rPr>
              <a:t>i</a:t>
            </a:r>
            <a:r>
              <a:rPr lang="en-US" sz="2400" b="1" dirty="0">
                <a:solidFill>
                  <a:srgbClr val="7030A0"/>
                </a:solidFill>
                <a:cs typeface="Arial" charset="0"/>
              </a:rPr>
              <a:t> </a:t>
            </a:r>
            <a:r>
              <a:rPr lang="en-US" sz="2400" b="1" dirty="0" err="1">
                <a:solidFill>
                  <a:srgbClr val="7030A0"/>
                </a:solidFill>
                <a:cs typeface="Arial" charset="0"/>
              </a:rPr>
              <a:t>samverkan</a:t>
            </a:r>
            <a:r>
              <a:rPr lang="en-US" sz="2400" b="1" dirty="0">
                <a:solidFill>
                  <a:srgbClr val="7030A0"/>
                </a:solidFill>
                <a:cs typeface="Arial" charset="0"/>
              </a:rPr>
              <a:t> </a:t>
            </a:r>
          </a:p>
          <a:p>
            <a:pPr algn="ctr"/>
            <a:r>
              <a:rPr lang="en-US" b="1" dirty="0" err="1">
                <a:solidFill>
                  <a:srgbClr val="7030A0"/>
                </a:solidFill>
                <a:cs typeface="Arial" charset="0"/>
              </a:rPr>
              <a:t>som</a:t>
            </a:r>
            <a:r>
              <a:rPr lang="en-US" b="1" dirty="0">
                <a:solidFill>
                  <a:srgbClr val="7030A0"/>
                </a:solidFill>
                <a:cs typeface="Arial" charset="0"/>
              </a:rPr>
              <a:t> </a:t>
            </a:r>
            <a:r>
              <a:rPr lang="en-US" b="1" dirty="0" err="1">
                <a:solidFill>
                  <a:srgbClr val="7030A0"/>
                </a:solidFill>
                <a:cs typeface="Arial" charset="0"/>
              </a:rPr>
              <a:t>flätar</a:t>
            </a:r>
            <a:r>
              <a:rPr lang="en-US" b="1" dirty="0">
                <a:solidFill>
                  <a:srgbClr val="7030A0"/>
                </a:solidFill>
                <a:cs typeface="Arial" charset="0"/>
              </a:rPr>
              <a:t> </a:t>
            </a:r>
            <a:r>
              <a:rPr lang="en-US" b="1" dirty="0" err="1">
                <a:solidFill>
                  <a:srgbClr val="7030A0"/>
                </a:solidFill>
                <a:cs typeface="Arial" charset="0"/>
              </a:rPr>
              <a:t>ihop</a:t>
            </a:r>
            <a:r>
              <a:rPr lang="en-US" b="1" dirty="0">
                <a:solidFill>
                  <a:srgbClr val="7030A0"/>
                </a:solidFill>
                <a:cs typeface="Arial" charset="0"/>
              </a:rPr>
              <a:t>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lokala</a:t>
            </a:r>
            <a:r>
              <a:rPr lang="en-US" b="1" dirty="0">
                <a:solidFill>
                  <a:srgbClr val="7030A0"/>
                </a:solidFill>
                <a:cs typeface="Arial" charset="0"/>
              </a:rPr>
              <a:t> med </a:t>
            </a:r>
            <a:r>
              <a:rPr lang="en-US" b="1" dirty="0" err="1">
                <a:solidFill>
                  <a:srgbClr val="7030A0"/>
                </a:solidFill>
                <a:cs typeface="Arial" charset="0"/>
              </a:rPr>
              <a:t>det</a:t>
            </a:r>
            <a:r>
              <a:rPr lang="en-US" b="1" dirty="0">
                <a:solidFill>
                  <a:srgbClr val="7030A0"/>
                </a:solidFill>
                <a:cs typeface="Arial" charset="0"/>
              </a:rPr>
              <a:t> </a:t>
            </a:r>
            <a:r>
              <a:rPr lang="en-US" b="1" dirty="0" err="1">
                <a:solidFill>
                  <a:srgbClr val="7030A0"/>
                </a:solidFill>
                <a:cs typeface="Arial" charset="0"/>
              </a:rPr>
              <a:t>globala</a:t>
            </a:r>
            <a:endParaRPr lang="en-US" b="1" dirty="0">
              <a:solidFill>
                <a:srgbClr val="7030A0"/>
              </a:solidFill>
              <a:cs typeface="Arial" charset="0"/>
            </a:endParaRPr>
          </a:p>
          <a:p>
            <a:pPr algn="ctr"/>
            <a:r>
              <a:rPr lang="en-US" b="1" dirty="0" err="1">
                <a:solidFill>
                  <a:srgbClr val="7030A0"/>
                </a:solidFill>
                <a:cs typeface="Arial" charset="0"/>
              </a:rPr>
              <a:t>och</a:t>
            </a:r>
            <a:r>
              <a:rPr lang="en-US" b="1" dirty="0">
                <a:solidFill>
                  <a:srgbClr val="7030A0"/>
                </a:solidFill>
                <a:cs typeface="Arial" charset="0"/>
              </a:rPr>
              <a:t> </a:t>
            </a:r>
            <a:r>
              <a:rPr lang="en-US" b="1" dirty="0" err="1">
                <a:solidFill>
                  <a:srgbClr val="7030A0"/>
                </a:solidFill>
                <a:cs typeface="Arial" charset="0"/>
              </a:rPr>
              <a:t>skapar</a:t>
            </a:r>
            <a:r>
              <a:rPr lang="en-US" b="1" dirty="0">
                <a:solidFill>
                  <a:srgbClr val="7030A0"/>
                </a:solidFill>
                <a:cs typeface="Arial" charset="0"/>
              </a:rPr>
              <a:t> </a:t>
            </a:r>
            <a:r>
              <a:rPr lang="en-US" b="1" i="1" dirty="0" err="1">
                <a:solidFill>
                  <a:srgbClr val="7030A0"/>
                </a:solidFill>
                <a:cs typeface="Arial" charset="0"/>
              </a:rPr>
              <a:t>glokala</a:t>
            </a:r>
            <a:r>
              <a:rPr lang="en-US" b="1" dirty="0">
                <a:solidFill>
                  <a:srgbClr val="7030A0"/>
                </a:solidFill>
                <a:cs typeface="Arial" charset="0"/>
              </a:rPr>
              <a:t> </a:t>
            </a:r>
            <a:r>
              <a:rPr lang="en-US" b="1" dirty="0" err="1">
                <a:solidFill>
                  <a:srgbClr val="7030A0"/>
                </a:solidFill>
                <a:cs typeface="Arial" charset="0"/>
              </a:rPr>
              <a:t>utmaningar</a:t>
            </a:r>
            <a:endParaRPr lang="sv-SE" dirty="0">
              <a:solidFill>
                <a:srgbClr val="7030A0"/>
              </a:solidFill>
            </a:endParaRPr>
          </a:p>
        </p:txBody>
      </p:sp>
      <p:sp>
        <p:nvSpPr>
          <p:cNvPr id="8" name="textruta 7"/>
          <p:cNvSpPr txBox="1">
            <a:spLocks noChangeArrowheads="1"/>
          </p:cNvSpPr>
          <p:nvPr/>
        </p:nvSpPr>
        <p:spPr bwMode="auto">
          <a:xfrm>
            <a:off x="5265187" y="1733950"/>
            <a:ext cx="1438215" cy="369332"/>
          </a:xfrm>
          <a:prstGeom prst="rect">
            <a:avLst/>
          </a:prstGeom>
          <a:noFill/>
          <a:ln w="9525">
            <a:noFill/>
            <a:miter lim="800000"/>
            <a:headEnd/>
            <a:tailEnd/>
          </a:ln>
        </p:spPr>
        <p:txBody>
          <a:bodyPr wrap="none">
            <a:spAutoFit/>
          </a:bodyPr>
          <a:lstStyle/>
          <a:p>
            <a:pPr algn="ctr"/>
            <a:r>
              <a:rPr lang="sv-SE" b="1" dirty="0"/>
              <a:t>Globalisering</a:t>
            </a:r>
          </a:p>
        </p:txBody>
      </p:sp>
      <p:cxnSp>
        <p:nvCxnSpPr>
          <p:cNvPr id="10" name="Rak pil 9"/>
          <p:cNvCxnSpPr>
            <a:cxnSpLocks/>
          </p:cNvCxnSpPr>
          <p:nvPr/>
        </p:nvCxnSpPr>
        <p:spPr>
          <a:xfrm>
            <a:off x="6571892" y="2623687"/>
            <a:ext cx="1611647" cy="17925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Rak pil 11"/>
          <p:cNvCxnSpPr>
            <a:cxnSpLocks/>
          </p:cNvCxnSpPr>
          <p:nvPr/>
        </p:nvCxnSpPr>
        <p:spPr>
          <a:xfrm flipH="1">
            <a:off x="4410350" y="4511346"/>
            <a:ext cx="3147887"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ruta 12"/>
          <p:cNvSpPr txBox="1">
            <a:spLocks noChangeArrowheads="1"/>
          </p:cNvSpPr>
          <p:nvPr/>
        </p:nvSpPr>
        <p:spPr bwMode="auto">
          <a:xfrm>
            <a:off x="7453541" y="4321151"/>
            <a:ext cx="2741124" cy="369332"/>
          </a:xfrm>
          <a:prstGeom prst="rect">
            <a:avLst/>
          </a:prstGeom>
          <a:noFill/>
          <a:ln w="9525">
            <a:noFill/>
            <a:miter lim="800000"/>
            <a:headEnd/>
            <a:tailEnd/>
          </a:ln>
        </p:spPr>
        <p:txBody>
          <a:bodyPr wrap="square">
            <a:spAutoFit/>
          </a:bodyPr>
          <a:lstStyle/>
          <a:p>
            <a:pPr algn="ctr"/>
            <a:r>
              <a:rPr lang="sv-SE" b="1" dirty="0"/>
              <a:t>Transnationell migration</a:t>
            </a:r>
          </a:p>
        </p:txBody>
      </p:sp>
      <p:sp>
        <p:nvSpPr>
          <p:cNvPr id="16" name="textruta 15"/>
          <p:cNvSpPr txBox="1"/>
          <p:nvPr/>
        </p:nvSpPr>
        <p:spPr>
          <a:xfrm>
            <a:off x="3106819" y="4321151"/>
            <a:ext cx="1410964" cy="369332"/>
          </a:xfrm>
          <a:prstGeom prst="rect">
            <a:avLst/>
          </a:prstGeom>
          <a:noFill/>
        </p:spPr>
        <p:txBody>
          <a:bodyPr wrap="none" rtlCol="0">
            <a:spAutoFit/>
          </a:bodyPr>
          <a:lstStyle/>
          <a:p>
            <a:pPr algn="ctr"/>
            <a:r>
              <a:rPr lang="sv-SE" b="1" dirty="0"/>
              <a:t>Urbanisering</a:t>
            </a:r>
          </a:p>
        </p:txBody>
      </p:sp>
      <p:cxnSp>
        <p:nvCxnSpPr>
          <p:cNvPr id="38" name="Rak pil 37"/>
          <p:cNvCxnSpPr>
            <a:cxnSpLocks/>
            <a:stCxn id="4" idx="1"/>
          </p:cNvCxnSpPr>
          <p:nvPr/>
        </p:nvCxnSpPr>
        <p:spPr>
          <a:xfrm flipH="1">
            <a:off x="3605541" y="2608270"/>
            <a:ext cx="1625867" cy="182927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8" name="Tankebubbla 27"/>
          <p:cNvSpPr/>
          <p:nvPr/>
        </p:nvSpPr>
        <p:spPr>
          <a:xfrm>
            <a:off x="348225" y="2103282"/>
            <a:ext cx="1616368" cy="825604"/>
          </a:xfrm>
          <a:prstGeom prst="cloudCallout">
            <a:avLst>
              <a:gd name="adj1" fmla="val 362591"/>
              <a:gd name="adj2" fmla="val 406260"/>
            </a:avLst>
          </a:prstGeom>
          <a:solidFill>
            <a:schemeClr val="bg1"/>
          </a:solidFill>
          <a:ln w="28575">
            <a:solidFill>
              <a:srgbClr val="33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ankebubbla 28"/>
          <p:cNvSpPr/>
          <p:nvPr/>
        </p:nvSpPr>
        <p:spPr>
          <a:xfrm>
            <a:off x="1198217" y="541224"/>
            <a:ext cx="2061584" cy="901005"/>
          </a:xfrm>
          <a:prstGeom prst="cloudCallout">
            <a:avLst>
              <a:gd name="adj1" fmla="val 231957"/>
              <a:gd name="adj2" fmla="val 484690"/>
            </a:avLst>
          </a:prstGeom>
          <a:solidFill>
            <a:schemeClr val="bg1"/>
          </a:solidFill>
          <a:ln w="28575">
            <a:solidFill>
              <a:srgbClr val="337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textruta 29"/>
          <p:cNvSpPr txBox="1"/>
          <p:nvPr/>
        </p:nvSpPr>
        <p:spPr>
          <a:xfrm>
            <a:off x="1373505" y="538084"/>
            <a:ext cx="1790876" cy="830997"/>
          </a:xfrm>
          <a:prstGeom prst="rect">
            <a:avLst/>
          </a:prstGeom>
          <a:noFill/>
        </p:spPr>
        <p:txBody>
          <a:bodyPr wrap="none" rtlCol="0">
            <a:spAutoFit/>
          </a:bodyPr>
          <a:lstStyle/>
          <a:p>
            <a:pPr algn="ctr"/>
            <a:r>
              <a:rPr lang="sv-SE" sz="1400" b="1" dirty="0"/>
              <a:t>Klimatförändringar</a:t>
            </a:r>
          </a:p>
          <a:p>
            <a:pPr algn="ctr"/>
            <a:r>
              <a:rPr lang="sv-SE" sz="1200" b="1" dirty="0"/>
              <a:t>Skogsbräder</a:t>
            </a:r>
          </a:p>
          <a:p>
            <a:pPr algn="ctr"/>
            <a:r>
              <a:rPr lang="sv-SE" sz="1200" b="1" dirty="0"/>
              <a:t>Stigande havsnivåer</a:t>
            </a:r>
          </a:p>
          <a:p>
            <a:pPr algn="ctr"/>
            <a:r>
              <a:rPr lang="sv-SE" sz="1000" b="1" dirty="0"/>
              <a:t>150 miljoner klimatflyktingar?</a:t>
            </a:r>
          </a:p>
        </p:txBody>
      </p:sp>
      <p:sp>
        <p:nvSpPr>
          <p:cNvPr id="31" name="textruta 30"/>
          <p:cNvSpPr txBox="1"/>
          <p:nvPr/>
        </p:nvSpPr>
        <p:spPr>
          <a:xfrm>
            <a:off x="348226" y="2158177"/>
            <a:ext cx="1519196" cy="954107"/>
          </a:xfrm>
          <a:prstGeom prst="rect">
            <a:avLst/>
          </a:prstGeom>
          <a:noFill/>
        </p:spPr>
        <p:txBody>
          <a:bodyPr wrap="square" rtlCol="0">
            <a:spAutoFit/>
          </a:bodyPr>
          <a:lstStyle/>
          <a:p>
            <a:pPr algn="ctr"/>
            <a:r>
              <a:rPr lang="sv-SE" sz="1400" b="1" dirty="0"/>
              <a:t>Digitalisering</a:t>
            </a:r>
          </a:p>
          <a:p>
            <a:pPr algn="ctr"/>
            <a:r>
              <a:rPr lang="sv-SE" sz="1200" b="1" dirty="0"/>
              <a:t>Artificiell intelligens</a:t>
            </a:r>
          </a:p>
          <a:p>
            <a:pPr algn="ctr"/>
            <a:r>
              <a:rPr lang="sv-SE" sz="1200" b="1" dirty="0"/>
              <a:t>Robotisering</a:t>
            </a:r>
          </a:p>
          <a:p>
            <a:pPr algn="ctr"/>
            <a:endParaRPr lang="sv-SE" b="1" dirty="0"/>
          </a:p>
        </p:txBody>
      </p:sp>
      <p:sp>
        <p:nvSpPr>
          <p:cNvPr id="4" name="textruta 3"/>
          <p:cNvSpPr txBox="1"/>
          <p:nvPr/>
        </p:nvSpPr>
        <p:spPr>
          <a:xfrm>
            <a:off x="5231408" y="2454381"/>
            <a:ext cx="1477392" cy="307777"/>
          </a:xfrm>
          <a:prstGeom prst="rect">
            <a:avLst/>
          </a:prstGeom>
          <a:noFill/>
        </p:spPr>
        <p:txBody>
          <a:bodyPr wrap="none" rtlCol="0">
            <a:spAutoFit/>
          </a:bodyPr>
          <a:lstStyle/>
          <a:p>
            <a:r>
              <a:rPr lang="sv-SE" sz="1400" b="1" dirty="0">
                <a:solidFill>
                  <a:schemeClr val="bg1"/>
                </a:solidFill>
              </a:rPr>
              <a:t>Förändras (Avtar)</a:t>
            </a:r>
          </a:p>
        </p:txBody>
      </p:sp>
      <p:sp>
        <p:nvSpPr>
          <p:cNvPr id="2" name="textruta 1">
            <a:extLst>
              <a:ext uri="{FF2B5EF4-FFF2-40B4-BE49-F238E27FC236}">
                <a16:creationId xmlns:a16="http://schemas.microsoft.com/office/drawing/2014/main" id="{E7A34456-31CC-F21F-B662-26860D0563D5}"/>
              </a:ext>
            </a:extLst>
          </p:cNvPr>
          <p:cNvSpPr txBox="1"/>
          <p:nvPr/>
        </p:nvSpPr>
        <p:spPr>
          <a:xfrm>
            <a:off x="5008933" y="2038479"/>
            <a:ext cx="1915973" cy="584775"/>
          </a:xfrm>
          <a:prstGeom prst="rect">
            <a:avLst/>
          </a:prstGeom>
          <a:noFill/>
        </p:spPr>
        <p:txBody>
          <a:bodyPr wrap="none" rtlCol="0">
            <a:spAutoFit/>
          </a:bodyPr>
          <a:lstStyle/>
          <a:p>
            <a:pPr algn="ctr"/>
            <a:r>
              <a:rPr lang="en-US" sz="1600" b="1" i="1" dirty="0" err="1">
                <a:solidFill>
                  <a:srgbClr val="FF0000"/>
                </a:solidFill>
              </a:rPr>
              <a:t>Ojämn</a:t>
            </a:r>
            <a:r>
              <a:rPr lang="en-US" sz="1600" b="1" i="1" dirty="0">
                <a:solidFill>
                  <a:srgbClr val="FF0000"/>
                </a:solidFill>
              </a:rPr>
              <a:t> </a:t>
            </a:r>
            <a:r>
              <a:rPr lang="en-US" sz="1600" b="1" i="1" dirty="0" err="1">
                <a:solidFill>
                  <a:srgbClr val="FF0000"/>
                </a:solidFill>
              </a:rPr>
              <a:t>utveckling</a:t>
            </a:r>
            <a:endParaRPr lang="en-US" sz="1600" b="1" i="1" dirty="0">
              <a:solidFill>
                <a:srgbClr val="FF0000"/>
              </a:solidFill>
            </a:endParaRPr>
          </a:p>
          <a:p>
            <a:pPr algn="ctr"/>
            <a:r>
              <a:rPr lang="en-US" sz="1600" b="1" i="1" dirty="0">
                <a:solidFill>
                  <a:srgbClr val="FF0000"/>
                </a:solidFill>
              </a:rPr>
              <a:t>Nya </a:t>
            </a:r>
            <a:r>
              <a:rPr lang="en-US" sz="1600" b="1" i="1" dirty="0" err="1">
                <a:solidFill>
                  <a:srgbClr val="FF0000"/>
                </a:solidFill>
              </a:rPr>
              <a:t>konfliktmönster</a:t>
            </a:r>
            <a:endParaRPr lang="sv-SE" sz="1600" b="1" i="1" dirty="0"/>
          </a:p>
        </p:txBody>
      </p:sp>
      <p:sp>
        <p:nvSpPr>
          <p:cNvPr id="3" name="textruta 2">
            <a:extLst>
              <a:ext uri="{FF2B5EF4-FFF2-40B4-BE49-F238E27FC236}">
                <a16:creationId xmlns:a16="http://schemas.microsoft.com/office/drawing/2014/main" id="{B8CE8183-1319-8228-FC0E-3FA31BD08BF5}"/>
              </a:ext>
            </a:extLst>
          </p:cNvPr>
          <p:cNvSpPr txBox="1"/>
          <p:nvPr/>
        </p:nvSpPr>
        <p:spPr>
          <a:xfrm>
            <a:off x="7501842" y="4568759"/>
            <a:ext cx="2644522" cy="584775"/>
          </a:xfrm>
          <a:prstGeom prst="rect">
            <a:avLst/>
          </a:prstGeom>
          <a:noFill/>
        </p:spPr>
        <p:txBody>
          <a:bodyPr wrap="square" rtlCol="0">
            <a:spAutoFit/>
          </a:bodyPr>
          <a:lstStyle/>
          <a:p>
            <a:pPr algn="ctr"/>
            <a:r>
              <a:rPr lang="sv-SE" sz="1600" b="1" i="1" dirty="0">
                <a:solidFill>
                  <a:srgbClr val="FF0000"/>
                </a:solidFill>
              </a:rPr>
              <a:t>Främlingsfientlighet</a:t>
            </a:r>
          </a:p>
          <a:p>
            <a:pPr algn="ctr"/>
            <a:r>
              <a:rPr lang="sv-SE" sz="1600" b="1" i="1" dirty="0">
                <a:solidFill>
                  <a:srgbClr val="FF0000"/>
                </a:solidFill>
              </a:rPr>
              <a:t>Diskriminering/Exkludering</a:t>
            </a:r>
          </a:p>
        </p:txBody>
      </p:sp>
      <p:sp>
        <p:nvSpPr>
          <p:cNvPr id="6" name="textruta 5">
            <a:extLst>
              <a:ext uri="{FF2B5EF4-FFF2-40B4-BE49-F238E27FC236}">
                <a16:creationId xmlns:a16="http://schemas.microsoft.com/office/drawing/2014/main" id="{C2BBA1AB-79C6-0B14-3C97-B5BC17F88B8A}"/>
              </a:ext>
            </a:extLst>
          </p:cNvPr>
          <p:cNvSpPr txBox="1"/>
          <p:nvPr/>
        </p:nvSpPr>
        <p:spPr>
          <a:xfrm>
            <a:off x="2930751" y="4656479"/>
            <a:ext cx="2499274" cy="553998"/>
          </a:xfrm>
          <a:prstGeom prst="rect">
            <a:avLst/>
          </a:prstGeom>
          <a:noFill/>
        </p:spPr>
        <p:txBody>
          <a:bodyPr wrap="none" rtlCol="0">
            <a:spAutoFit/>
          </a:bodyPr>
          <a:lstStyle/>
          <a:p>
            <a:pPr algn="ctr"/>
            <a:r>
              <a:rPr lang="sv-SE" sz="1600" b="1" i="1" dirty="0">
                <a:solidFill>
                  <a:srgbClr val="FF0000"/>
                </a:solidFill>
              </a:rPr>
              <a:t>Social polarisering: </a:t>
            </a:r>
          </a:p>
          <a:p>
            <a:pPr algn="ctr"/>
            <a:r>
              <a:rPr lang="sv-SE" sz="1400" b="1" i="1" dirty="0">
                <a:solidFill>
                  <a:srgbClr val="FF0000"/>
                </a:solidFill>
              </a:rPr>
              <a:t>skilda världar, olika livschanser</a:t>
            </a:r>
            <a:endParaRPr lang="sv-SE" sz="1400" dirty="0"/>
          </a:p>
        </p:txBody>
      </p:sp>
      <p:sp>
        <p:nvSpPr>
          <p:cNvPr id="9" name="textruta 8">
            <a:extLst>
              <a:ext uri="{FF2B5EF4-FFF2-40B4-BE49-F238E27FC236}">
                <a16:creationId xmlns:a16="http://schemas.microsoft.com/office/drawing/2014/main" id="{CE448034-9BA9-1351-B61D-1FAA51879AF3}"/>
              </a:ext>
            </a:extLst>
          </p:cNvPr>
          <p:cNvSpPr txBox="1"/>
          <p:nvPr/>
        </p:nvSpPr>
        <p:spPr>
          <a:xfrm>
            <a:off x="2776409" y="5332670"/>
            <a:ext cx="6415767" cy="1045286"/>
          </a:xfrm>
          <a:prstGeom prst="rect">
            <a:avLst/>
          </a:prstGeom>
          <a:solidFill>
            <a:srgbClr val="00B050"/>
          </a:solidFill>
        </p:spPr>
        <p:txBody>
          <a:bodyPr wrap="square" rtlCol="0">
            <a:spAutoFit/>
          </a:bodyPr>
          <a:lstStyle/>
          <a:p>
            <a:pPr algn="ctr">
              <a:lnSpc>
                <a:spcPts val="2200"/>
              </a:lnSpc>
            </a:pPr>
            <a:r>
              <a:rPr lang="sv-SE" sz="1600" b="1" i="1" dirty="0">
                <a:solidFill>
                  <a:schemeClr val="bg1"/>
                </a:solidFill>
              </a:rPr>
              <a:t>Vi står inför en helt ny situation med </a:t>
            </a:r>
            <a:r>
              <a:rPr lang="sv-SE" sz="1600" b="1" dirty="0">
                <a:solidFill>
                  <a:schemeClr val="bg1"/>
                </a:solidFill>
              </a:rPr>
              <a:t>komplexa</a:t>
            </a:r>
            <a:r>
              <a:rPr lang="sv-SE" sz="1600" b="1" i="1" dirty="0">
                <a:solidFill>
                  <a:schemeClr val="bg1"/>
                </a:solidFill>
              </a:rPr>
              <a:t> samhällsutmaningar</a:t>
            </a:r>
          </a:p>
          <a:p>
            <a:pPr algn="ctr">
              <a:lnSpc>
                <a:spcPts val="1800"/>
              </a:lnSpc>
            </a:pPr>
            <a:r>
              <a:rPr lang="sv-SE" sz="1200" b="1" dirty="0">
                <a:solidFill>
                  <a:schemeClr val="bg1"/>
                </a:solidFill>
                <a:latin typeface="Times New Roman" panose="02020603050405020304" pitchFamily="18" charset="0"/>
                <a:cs typeface="Times New Roman" panose="02020603050405020304" pitchFamily="18" charset="0"/>
              </a:rPr>
              <a:t>Vår tids Stora Samhällsomdaningen handlar inte om någon </a:t>
            </a:r>
            <a:r>
              <a:rPr lang="sv-SE" sz="1200" b="1" i="1" dirty="0">
                <a:solidFill>
                  <a:schemeClr val="bg1"/>
                </a:solidFill>
                <a:latin typeface="Times New Roman" panose="02020603050405020304" pitchFamily="18" charset="0"/>
                <a:cs typeface="Times New Roman" panose="02020603050405020304" pitchFamily="18" charset="0"/>
              </a:rPr>
              <a:t>transition</a:t>
            </a:r>
            <a:r>
              <a:rPr lang="sv-SE" sz="1200" b="1" dirty="0">
                <a:solidFill>
                  <a:schemeClr val="bg1"/>
                </a:solidFill>
                <a:latin typeface="Times New Roman" panose="02020603050405020304" pitchFamily="18" charset="0"/>
                <a:cs typeface="Times New Roman" panose="02020603050405020304" pitchFamily="18" charset="0"/>
              </a:rPr>
              <a:t> </a:t>
            </a:r>
          </a:p>
          <a:p>
            <a:pPr algn="ctr">
              <a:lnSpc>
                <a:spcPts val="1800"/>
              </a:lnSpc>
            </a:pPr>
            <a:r>
              <a:rPr lang="sv-SE" sz="1200" b="1" dirty="0">
                <a:solidFill>
                  <a:schemeClr val="bg1"/>
                </a:solidFill>
                <a:latin typeface="Times New Roman" panose="02020603050405020304" pitchFamily="18" charset="0"/>
                <a:cs typeface="Times New Roman" panose="02020603050405020304" pitchFamily="18" charset="0"/>
              </a:rPr>
              <a:t>(övergång från en känd punkt till en annan) utan om  en </a:t>
            </a:r>
            <a:r>
              <a:rPr lang="sv-SE" sz="1200" b="1" i="1" dirty="0">
                <a:solidFill>
                  <a:schemeClr val="bg1"/>
                </a:solidFill>
                <a:latin typeface="Times New Roman" panose="02020603050405020304" pitchFamily="18" charset="0"/>
                <a:cs typeface="Times New Roman" panose="02020603050405020304" pitchFamily="18" charset="0"/>
              </a:rPr>
              <a:t>transformation</a:t>
            </a:r>
          </a:p>
          <a:p>
            <a:pPr algn="ctr">
              <a:lnSpc>
                <a:spcPts val="1800"/>
              </a:lnSpc>
            </a:pPr>
            <a:r>
              <a:rPr lang="sv-SE" sz="1200" b="1" dirty="0">
                <a:solidFill>
                  <a:schemeClr val="bg1"/>
                </a:solidFill>
                <a:latin typeface="Times New Roman" panose="02020603050405020304" pitchFamily="18" charset="0"/>
                <a:cs typeface="Times New Roman" panose="02020603050405020304" pitchFamily="18" charset="0"/>
              </a:rPr>
              <a:t>(förändrade produktionsmetoder, konsumtionsmönster, maktstrukturer och sociala relationer)</a:t>
            </a:r>
          </a:p>
        </p:txBody>
      </p:sp>
      <p:pic>
        <p:nvPicPr>
          <p:cNvPr id="11" name="Bildobjekt 10">
            <a:extLst>
              <a:ext uri="{FF2B5EF4-FFF2-40B4-BE49-F238E27FC236}">
                <a16:creationId xmlns:a16="http://schemas.microsoft.com/office/drawing/2014/main" id="{EB48A893-5AF8-5FA1-06AF-7571BC6B9B73}"/>
              </a:ext>
            </a:extLst>
          </p:cNvPr>
          <p:cNvPicPr>
            <a:picLocks noChangeAspect="1"/>
          </p:cNvPicPr>
          <p:nvPr/>
        </p:nvPicPr>
        <p:blipFill>
          <a:blip r:embed="rId3"/>
          <a:stretch>
            <a:fillRect/>
          </a:stretch>
        </p:blipFill>
        <p:spPr>
          <a:xfrm>
            <a:off x="682881" y="3501514"/>
            <a:ext cx="888928" cy="1281613"/>
          </a:xfrm>
          <a:prstGeom prst="rect">
            <a:avLst/>
          </a:prstGeom>
        </p:spPr>
      </p:pic>
      <p:pic>
        <p:nvPicPr>
          <p:cNvPr id="14" name="Picture 4" descr="Vår tids stora omdaning : Om konsten att värna demokrati och social hållbar (häftad)">
            <a:extLst>
              <a:ext uri="{FF2B5EF4-FFF2-40B4-BE49-F238E27FC236}">
                <a16:creationId xmlns:a16="http://schemas.microsoft.com/office/drawing/2014/main" id="{CEEB3891-B292-A71A-E660-6566AD42A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534" y="3504963"/>
            <a:ext cx="888928" cy="1300169"/>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a:extLst>
              <a:ext uri="{FF2B5EF4-FFF2-40B4-BE49-F238E27FC236}">
                <a16:creationId xmlns:a16="http://schemas.microsoft.com/office/drawing/2014/main" id="{568FF6A7-0604-2B9C-73C5-F2F8EB2EF770}"/>
              </a:ext>
            </a:extLst>
          </p:cNvPr>
          <p:cNvPicPr>
            <a:picLocks noChangeAspect="1"/>
          </p:cNvPicPr>
          <p:nvPr/>
        </p:nvPicPr>
        <p:blipFill>
          <a:blip r:embed="rId5"/>
          <a:stretch>
            <a:fillRect/>
          </a:stretch>
        </p:blipFill>
        <p:spPr>
          <a:xfrm>
            <a:off x="8168292" y="1871917"/>
            <a:ext cx="3354161" cy="2052528"/>
          </a:xfrm>
          <a:prstGeom prst="rect">
            <a:avLst/>
          </a:prstGeom>
        </p:spPr>
      </p:pic>
      <p:sp>
        <p:nvSpPr>
          <p:cNvPr id="18" name="textruta 17">
            <a:extLst>
              <a:ext uri="{FF2B5EF4-FFF2-40B4-BE49-F238E27FC236}">
                <a16:creationId xmlns:a16="http://schemas.microsoft.com/office/drawing/2014/main" id="{0F064F3C-1015-25D3-8A55-71F9A2F1AB54}"/>
              </a:ext>
            </a:extLst>
          </p:cNvPr>
          <p:cNvSpPr txBox="1"/>
          <p:nvPr/>
        </p:nvSpPr>
        <p:spPr>
          <a:xfrm>
            <a:off x="8068448" y="1806935"/>
            <a:ext cx="3402663" cy="338554"/>
          </a:xfrm>
          <a:prstGeom prst="rect">
            <a:avLst/>
          </a:prstGeom>
          <a:solidFill>
            <a:schemeClr val="bg1"/>
          </a:solidFill>
        </p:spPr>
        <p:txBody>
          <a:bodyPr wrap="none" rtlCol="0">
            <a:spAutoFit/>
          </a:bodyPr>
          <a:lstStyle/>
          <a:p>
            <a:r>
              <a:rPr lang="sv-SE" sz="1600" b="1" i="1" dirty="0"/>
              <a:t>UNCERTAINTY COMPLEX (UNDP 2022)</a:t>
            </a:r>
            <a:endParaRPr lang="en-GB" sz="1600" b="1" i="1" dirty="0"/>
          </a:p>
        </p:txBody>
      </p:sp>
      <p:sp>
        <p:nvSpPr>
          <p:cNvPr id="19" name="textruta 18">
            <a:extLst>
              <a:ext uri="{FF2B5EF4-FFF2-40B4-BE49-F238E27FC236}">
                <a16:creationId xmlns:a16="http://schemas.microsoft.com/office/drawing/2014/main" id="{3766987B-9FD3-4262-D269-A366D5708203}"/>
              </a:ext>
            </a:extLst>
          </p:cNvPr>
          <p:cNvSpPr txBox="1"/>
          <p:nvPr/>
        </p:nvSpPr>
        <p:spPr>
          <a:xfrm>
            <a:off x="8068448" y="2186102"/>
            <a:ext cx="1415772" cy="246221"/>
          </a:xfrm>
          <a:prstGeom prst="rect">
            <a:avLst/>
          </a:prstGeom>
          <a:solidFill>
            <a:srgbClr val="CBE5FD"/>
          </a:solidFill>
        </p:spPr>
        <p:txBody>
          <a:bodyPr wrap="none" rtlCol="0">
            <a:spAutoFit/>
          </a:bodyPr>
          <a:lstStyle/>
          <a:p>
            <a:r>
              <a:rPr lang="sv-SE" sz="1000" b="1" dirty="0"/>
              <a:t>Normalt osäker tillvaro</a:t>
            </a:r>
            <a:endParaRPr lang="en-GB" sz="1000" b="1" dirty="0"/>
          </a:p>
        </p:txBody>
      </p:sp>
      <p:sp>
        <p:nvSpPr>
          <p:cNvPr id="20" name="textruta 19">
            <a:extLst>
              <a:ext uri="{FF2B5EF4-FFF2-40B4-BE49-F238E27FC236}">
                <a16:creationId xmlns:a16="http://schemas.microsoft.com/office/drawing/2014/main" id="{D7042D45-1631-4AA2-E881-4D27DF9C733C}"/>
              </a:ext>
            </a:extLst>
          </p:cNvPr>
          <p:cNvSpPr txBox="1"/>
          <p:nvPr/>
        </p:nvSpPr>
        <p:spPr>
          <a:xfrm>
            <a:off x="10460200" y="2257018"/>
            <a:ext cx="1378904" cy="350609"/>
          </a:xfrm>
          <a:prstGeom prst="rect">
            <a:avLst/>
          </a:prstGeom>
          <a:solidFill>
            <a:srgbClr val="EEB560"/>
          </a:solidFill>
        </p:spPr>
        <p:txBody>
          <a:bodyPr wrap="none" rtlCol="0">
            <a:spAutoFit/>
          </a:bodyPr>
          <a:lstStyle/>
          <a:p>
            <a:pPr algn="ctr">
              <a:lnSpc>
                <a:spcPts val="1000"/>
              </a:lnSpc>
            </a:pPr>
            <a:r>
              <a:rPr lang="sv-SE" sz="1000" b="1" dirty="0"/>
              <a:t>Samhällsomdaningens</a:t>
            </a:r>
          </a:p>
          <a:p>
            <a:pPr algn="ctr">
              <a:lnSpc>
                <a:spcPts val="1000"/>
              </a:lnSpc>
            </a:pPr>
            <a:r>
              <a:rPr lang="sv-SE" sz="1000" b="1" dirty="0"/>
              <a:t>okända destination</a:t>
            </a:r>
            <a:endParaRPr lang="en-GB" sz="1000" b="1" dirty="0"/>
          </a:p>
        </p:txBody>
      </p:sp>
      <p:sp>
        <p:nvSpPr>
          <p:cNvPr id="21" name="textruta 20">
            <a:extLst>
              <a:ext uri="{FF2B5EF4-FFF2-40B4-BE49-F238E27FC236}">
                <a16:creationId xmlns:a16="http://schemas.microsoft.com/office/drawing/2014/main" id="{F0922B84-75C6-6038-0B4B-116D86E8262C}"/>
              </a:ext>
            </a:extLst>
          </p:cNvPr>
          <p:cNvSpPr txBox="1"/>
          <p:nvPr/>
        </p:nvSpPr>
        <p:spPr>
          <a:xfrm>
            <a:off x="7959621" y="3063307"/>
            <a:ext cx="1432456" cy="350609"/>
          </a:xfrm>
          <a:prstGeom prst="rect">
            <a:avLst/>
          </a:prstGeom>
          <a:solidFill>
            <a:srgbClr val="EEB560"/>
          </a:solidFill>
        </p:spPr>
        <p:txBody>
          <a:bodyPr wrap="square" rtlCol="0">
            <a:spAutoFit/>
          </a:bodyPr>
          <a:lstStyle/>
          <a:p>
            <a:pPr algn="ctr">
              <a:lnSpc>
                <a:spcPts val="1000"/>
              </a:lnSpc>
            </a:pPr>
            <a:r>
              <a:rPr lang="sv-SE" sz="1000" b="1" dirty="0" err="1"/>
              <a:t>Anthropocene</a:t>
            </a:r>
            <a:r>
              <a:rPr lang="sv-SE" sz="1000" b="1" dirty="0"/>
              <a:t> tidsålder</a:t>
            </a:r>
          </a:p>
          <a:p>
            <a:pPr algn="ctr">
              <a:lnSpc>
                <a:spcPts val="1000"/>
              </a:lnSpc>
            </a:pPr>
            <a:r>
              <a:rPr lang="sv-SE" sz="1000" b="1" dirty="0"/>
              <a:t>klimatförändringar</a:t>
            </a:r>
          </a:p>
        </p:txBody>
      </p:sp>
      <p:sp>
        <p:nvSpPr>
          <p:cNvPr id="22" name="textruta 21">
            <a:extLst>
              <a:ext uri="{FF2B5EF4-FFF2-40B4-BE49-F238E27FC236}">
                <a16:creationId xmlns:a16="http://schemas.microsoft.com/office/drawing/2014/main" id="{77854365-AB5D-A742-2073-BB6FC024FF61}"/>
              </a:ext>
            </a:extLst>
          </p:cNvPr>
          <p:cNvSpPr txBox="1"/>
          <p:nvPr/>
        </p:nvSpPr>
        <p:spPr>
          <a:xfrm>
            <a:off x="10449449" y="3298782"/>
            <a:ext cx="1431802" cy="350609"/>
          </a:xfrm>
          <a:prstGeom prst="rect">
            <a:avLst/>
          </a:prstGeom>
          <a:solidFill>
            <a:srgbClr val="EE9D60"/>
          </a:solidFill>
        </p:spPr>
        <p:txBody>
          <a:bodyPr wrap="none" rtlCol="0">
            <a:spAutoFit/>
          </a:bodyPr>
          <a:lstStyle/>
          <a:p>
            <a:pPr algn="ctr">
              <a:lnSpc>
                <a:spcPts val="1000"/>
              </a:lnSpc>
            </a:pPr>
            <a:r>
              <a:rPr lang="sv-SE" sz="1000" b="1" dirty="0"/>
              <a:t>Ökad politisk och social</a:t>
            </a:r>
          </a:p>
          <a:p>
            <a:pPr algn="ctr">
              <a:lnSpc>
                <a:spcPts val="1000"/>
              </a:lnSpc>
            </a:pPr>
            <a:r>
              <a:rPr lang="sv-SE" sz="1000" b="1" dirty="0"/>
              <a:t>polarisering</a:t>
            </a:r>
          </a:p>
        </p:txBody>
      </p:sp>
      <p:sp>
        <p:nvSpPr>
          <p:cNvPr id="7" name="textruta 6">
            <a:extLst>
              <a:ext uri="{FF2B5EF4-FFF2-40B4-BE49-F238E27FC236}">
                <a16:creationId xmlns:a16="http://schemas.microsoft.com/office/drawing/2014/main" id="{D67615C7-9062-BE34-4A5F-ADBBC2C8BFE4}"/>
              </a:ext>
            </a:extLst>
          </p:cNvPr>
          <p:cNvSpPr txBox="1"/>
          <p:nvPr/>
        </p:nvSpPr>
        <p:spPr>
          <a:xfrm>
            <a:off x="4590716" y="3221557"/>
            <a:ext cx="2673865" cy="1252522"/>
          </a:xfrm>
          <a:prstGeom prst="rect">
            <a:avLst/>
          </a:prstGeom>
          <a:noFill/>
        </p:spPr>
        <p:txBody>
          <a:bodyPr wrap="square" rtlCol="0">
            <a:spAutoFit/>
          </a:bodyPr>
          <a:lstStyle/>
          <a:p>
            <a:pPr algn="ctr">
              <a:lnSpc>
                <a:spcPts val="1500"/>
              </a:lnSpc>
            </a:pPr>
            <a:r>
              <a:rPr lang="sv-SE" sz="1600" b="1" dirty="0"/>
              <a:t>Bristen på förutsägbarhet</a:t>
            </a:r>
          </a:p>
          <a:p>
            <a:pPr algn="ctr">
              <a:lnSpc>
                <a:spcPts val="1500"/>
              </a:lnSpc>
            </a:pPr>
            <a:r>
              <a:rPr lang="sv-SE" sz="1600" b="1" dirty="0"/>
              <a:t>och trygghet skapar</a:t>
            </a:r>
          </a:p>
          <a:p>
            <a:pPr algn="ctr">
              <a:lnSpc>
                <a:spcPts val="1500"/>
              </a:lnSpc>
            </a:pPr>
            <a:r>
              <a:rPr lang="sv-SE" sz="1600" b="1" dirty="0"/>
              <a:t>ett framväxande </a:t>
            </a:r>
            <a:r>
              <a:rPr lang="sv-SE" sz="1600" b="1" i="1" dirty="0" err="1">
                <a:solidFill>
                  <a:srgbClr val="FF0000"/>
                </a:solidFill>
              </a:rPr>
              <a:t>prekariat</a:t>
            </a:r>
            <a:r>
              <a:rPr lang="sv-SE" sz="1600" b="1" i="1" dirty="0">
                <a:solidFill>
                  <a:srgbClr val="FF0000"/>
                </a:solidFill>
              </a:rPr>
              <a:t>, känslan av exkludering</a:t>
            </a:r>
            <a:r>
              <a:rPr lang="sv-SE" sz="1600" b="1" dirty="0"/>
              <a:t> </a:t>
            </a:r>
          </a:p>
          <a:p>
            <a:pPr algn="ctr">
              <a:lnSpc>
                <a:spcPts val="1500"/>
              </a:lnSpc>
            </a:pPr>
            <a:r>
              <a:rPr lang="sv-SE" sz="1600" b="1" dirty="0"/>
              <a:t>och ökat utrymme för</a:t>
            </a:r>
          </a:p>
          <a:p>
            <a:pPr algn="ctr">
              <a:lnSpc>
                <a:spcPts val="1500"/>
              </a:lnSpc>
            </a:pPr>
            <a:r>
              <a:rPr lang="sv-SE" sz="1600" b="1" dirty="0"/>
              <a:t>högerpopulism</a:t>
            </a:r>
          </a:p>
        </p:txBody>
      </p:sp>
      <p:sp>
        <p:nvSpPr>
          <p:cNvPr id="23" name="Stjärna: 5 punkter 22">
            <a:extLst>
              <a:ext uri="{FF2B5EF4-FFF2-40B4-BE49-F238E27FC236}">
                <a16:creationId xmlns:a16="http://schemas.microsoft.com/office/drawing/2014/main" id="{C729D508-70F0-B553-8CF2-DED3863FA0E2}"/>
              </a:ext>
            </a:extLst>
          </p:cNvPr>
          <p:cNvSpPr/>
          <p:nvPr/>
        </p:nvSpPr>
        <p:spPr>
          <a:xfrm>
            <a:off x="214419" y="282317"/>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BADFE581-DEDF-D163-27DC-C23CE8C4EC8D}"/>
              </a:ext>
            </a:extLst>
          </p:cNvPr>
          <p:cNvSpPr txBox="1"/>
          <p:nvPr/>
        </p:nvSpPr>
        <p:spPr>
          <a:xfrm>
            <a:off x="500941" y="554851"/>
            <a:ext cx="460334" cy="369332"/>
          </a:xfrm>
          <a:prstGeom prst="rect">
            <a:avLst/>
          </a:prstGeom>
          <a:noFill/>
          <a:ln w="38100">
            <a:noFill/>
          </a:ln>
        </p:spPr>
        <p:txBody>
          <a:bodyPr wrap="square" rtlCol="0">
            <a:spAutoFit/>
          </a:bodyPr>
          <a:lstStyle/>
          <a:p>
            <a:r>
              <a:rPr lang="sv-SE" b="1" dirty="0"/>
              <a:t>1</a:t>
            </a:r>
          </a:p>
        </p:txBody>
      </p:sp>
      <p:sp>
        <p:nvSpPr>
          <p:cNvPr id="32" name="textruta 31">
            <a:extLst>
              <a:ext uri="{FF2B5EF4-FFF2-40B4-BE49-F238E27FC236}">
                <a16:creationId xmlns:a16="http://schemas.microsoft.com/office/drawing/2014/main" id="{614F0825-E663-B665-703A-54B542C55B79}"/>
              </a:ext>
            </a:extLst>
          </p:cNvPr>
          <p:cNvSpPr txBox="1"/>
          <p:nvPr/>
        </p:nvSpPr>
        <p:spPr>
          <a:xfrm>
            <a:off x="1858969" y="2729607"/>
            <a:ext cx="1124795" cy="523220"/>
          </a:xfrm>
          <a:prstGeom prst="rect">
            <a:avLst/>
          </a:prstGeom>
          <a:solidFill>
            <a:srgbClr val="FFFF00"/>
          </a:solidFill>
          <a:ln w="38100">
            <a:solidFill>
              <a:srgbClr val="FF0000"/>
            </a:solidFill>
          </a:ln>
        </p:spPr>
        <p:txBody>
          <a:bodyPr wrap="none" rtlCol="0">
            <a:spAutoFit/>
          </a:bodyPr>
          <a:lstStyle/>
          <a:p>
            <a:pPr algn="ctr"/>
            <a:r>
              <a:rPr lang="sv-SE" sz="1400" b="1" dirty="0"/>
              <a:t>Inverkan på</a:t>
            </a:r>
          </a:p>
          <a:p>
            <a:pPr algn="ctr"/>
            <a:r>
              <a:rPr lang="sv-SE" sz="1400" b="1" dirty="0"/>
              <a:t>Demokratin!</a:t>
            </a:r>
          </a:p>
        </p:txBody>
      </p:sp>
      <p:sp>
        <p:nvSpPr>
          <p:cNvPr id="33" name="textruta 32">
            <a:extLst>
              <a:ext uri="{FF2B5EF4-FFF2-40B4-BE49-F238E27FC236}">
                <a16:creationId xmlns:a16="http://schemas.microsoft.com/office/drawing/2014/main" id="{BD7ACD04-1DAB-AA1A-72DA-9B875BE62DB6}"/>
              </a:ext>
            </a:extLst>
          </p:cNvPr>
          <p:cNvSpPr txBox="1"/>
          <p:nvPr/>
        </p:nvSpPr>
        <p:spPr>
          <a:xfrm>
            <a:off x="2798164" y="1390023"/>
            <a:ext cx="1111202" cy="523220"/>
          </a:xfrm>
          <a:prstGeom prst="rect">
            <a:avLst/>
          </a:prstGeom>
          <a:solidFill>
            <a:srgbClr val="FFFF00"/>
          </a:solidFill>
          <a:ln w="38100">
            <a:solidFill>
              <a:srgbClr val="FF0000"/>
            </a:solidFill>
          </a:ln>
        </p:spPr>
        <p:txBody>
          <a:bodyPr wrap="none" rtlCol="0">
            <a:spAutoFit/>
          </a:bodyPr>
          <a:lstStyle/>
          <a:p>
            <a:pPr algn="ctr"/>
            <a:r>
              <a:rPr lang="sv-SE" sz="1400" b="1" dirty="0"/>
              <a:t>Global </a:t>
            </a:r>
            <a:r>
              <a:rPr lang="sv-SE" sz="1400" b="1" dirty="0" err="1"/>
              <a:t>Good</a:t>
            </a:r>
            <a:endParaRPr lang="sv-SE" sz="1400" b="1" dirty="0"/>
          </a:p>
          <a:p>
            <a:pPr algn="ctr"/>
            <a:r>
              <a:rPr lang="sv-SE" sz="1400" b="1" dirty="0" err="1"/>
              <a:t>Local</a:t>
            </a:r>
            <a:r>
              <a:rPr lang="sv-SE" sz="1400" b="1" dirty="0"/>
              <a:t> Harm</a:t>
            </a:r>
          </a:p>
        </p:txBody>
      </p:sp>
      <p:sp>
        <p:nvSpPr>
          <p:cNvPr id="15" name="textruta 14">
            <a:extLst>
              <a:ext uri="{FF2B5EF4-FFF2-40B4-BE49-F238E27FC236}">
                <a16:creationId xmlns:a16="http://schemas.microsoft.com/office/drawing/2014/main" id="{CFF961BE-F01F-21A6-8BA0-A7723FEF8E01}"/>
              </a:ext>
            </a:extLst>
          </p:cNvPr>
          <p:cNvSpPr txBox="1"/>
          <p:nvPr/>
        </p:nvSpPr>
        <p:spPr>
          <a:xfrm>
            <a:off x="658734" y="4863059"/>
            <a:ext cx="2341090" cy="1172052"/>
          </a:xfrm>
          <a:prstGeom prst="rect">
            <a:avLst/>
          </a:prstGeom>
          <a:noFill/>
        </p:spPr>
        <p:txBody>
          <a:bodyPr wrap="none" rtlCol="0">
            <a:spAutoFit/>
          </a:bodyPr>
          <a:lstStyle/>
          <a:p>
            <a:pPr algn="ctr">
              <a:lnSpc>
                <a:spcPts val="1400"/>
              </a:lnSpc>
            </a:pPr>
            <a:r>
              <a:rPr lang="sv-SE" sz="1400" b="1" dirty="0"/>
              <a:t>Medial diskursiv förskjutning</a:t>
            </a:r>
          </a:p>
          <a:p>
            <a:pPr algn="ctr">
              <a:lnSpc>
                <a:spcPts val="1400"/>
              </a:lnSpc>
            </a:pPr>
            <a:r>
              <a:rPr lang="sv-SE" sz="1400" b="1" dirty="0"/>
              <a:t>påverkar opinionen</a:t>
            </a:r>
          </a:p>
          <a:p>
            <a:pPr algn="ctr">
              <a:lnSpc>
                <a:spcPts val="1400"/>
              </a:lnSpc>
            </a:pPr>
            <a:r>
              <a:rPr lang="sv-SE" sz="1200" b="1" dirty="0"/>
              <a:t>”vi känner inte längre </a:t>
            </a:r>
          </a:p>
          <a:p>
            <a:pPr algn="ctr">
              <a:lnSpc>
                <a:spcPts val="1400"/>
              </a:lnSpc>
            </a:pPr>
            <a:r>
              <a:rPr lang="sv-SE" sz="1200" b="1" dirty="0"/>
              <a:t>igen oss i Sverige”</a:t>
            </a:r>
          </a:p>
          <a:p>
            <a:pPr algn="ctr">
              <a:lnSpc>
                <a:spcPts val="1400"/>
              </a:lnSpc>
            </a:pPr>
            <a:r>
              <a:rPr lang="sv-SE" sz="1200" b="1" dirty="0"/>
              <a:t>”det kanske inte är sant</a:t>
            </a:r>
          </a:p>
          <a:p>
            <a:pPr algn="ctr">
              <a:lnSpc>
                <a:spcPts val="1400"/>
              </a:lnSpc>
            </a:pPr>
            <a:r>
              <a:rPr lang="sv-SE" sz="1200" b="1" dirty="0"/>
              <a:t>men det är fördjävligt ändå”</a:t>
            </a:r>
            <a:endParaRPr lang="en-GB" sz="1200" b="1" dirty="0"/>
          </a:p>
        </p:txBody>
      </p:sp>
      <p:sp>
        <p:nvSpPr>
          <p:cNvPr id="25" name="textruta 24">
            <a:extLst>
              <a:ext uri="{FF2B5EF4-FFF2-40B4-BE49-F238E27FC236}">
                <a16:creationId xmlns:a16="http://schemas.microsoft.com/office/drawing/2014/main" id="{16783BCE-C769-52B4-2EDD-FAF18D702326}"/>
              </a:ext>
            </a:extLst>
          </p:cNvPr>
          <p:cNvSpPr txBox="1"/>
          <p:nvPr/>
        </p:nvSpPr>
        <p:spPr>
          <a:xfrm>
            <a:off x="5637320" y="2974019"/>
            <a:ext cx="914400" cy="914400"/>
          </a:xfrm>
          <a:prstGeom prst="rect">
            <a:avLst/>
          </a:prstGeom>
          <a:noFill/>
        </p:spPr>
        <p:txBody>
          <a:bodyPr wrap="square" rtlCol="0">
            <a:spAutoFit/>
          </a:bodyPr>
          <a:lstStyle/>
          <a:p>
            <a:endParaRPr lang="en-GB" dirty="0"/>
          </a:p>
        </p:txBody>
      </p:sp>
      <p:sp>
        <p:nvSpPr>
          <p:cNvPr id="26" name="textruta 25">
            <a:extLst>
              <a:ext uri="{FF2B5EF4-FFF2-40B4-BE49-F238E27FC236}">
                <a16:creationId xmlns:a16="http://schemas.microsoft.com/office/drawing/2014/main" id="{8D86674A-0B29-CF1E-CF9E-A9D507D2A5FE}"/>
              </a:ext>
            </a:extLst>
          </p:cNvPr>
          <p:cNvSpPr txBox="1"/>
          <p:nvPr/>
        </p:nvSpPr>
        <p:spPr>
          <a:xfrm>
            <a:off x="482299" y="1366850"/>
            <a:ext cx="2412179" cy="646331"/>
          </a:xfrm>
          <a:prstGeom prst="rect">
            <a:avLst/>
          </a:prstGeom>
          <a:noFill/>
        </p:spPr>
        <p:txBody>
          <a:bodyPr wrap="square" rtlCol="0">
            <a:spAutoFit/>
          </a:bodyPr>
          <a:lstStyle/>
          <a:p>
            <a:pPr algn="ctr"/>
            <a:r>
              <a:rPr lang="sv-SE" sz="1200" b="1" dirty="0"/>
              <a:t>IPPC 2023</a:t>
            </a:r>
          </a:p>
          <a:p>
            <a:pPr algn="ctr"/>
            <a:r>
              <a:rPr lang="sv-SE" sz="1200" dirty="0"/>
              <a:t>Koncentrerad dysterhet</a:t>
            </a:r>
          </a:p>
          <a:p>
            <a:pPr algn="ctr"/>
            <a:r>
              <a:rPr lang="sv-SE" sz="1200" dirty="0"/>
              <a:t>med ljusglimtar (vind / sol)</a:t>
            </a:r>
            <a:endParaRPr lang="en-GB" sz="1200" dirty="0"/>
          </a:p>
        </p:txBody>
      </p:sp>
    </p:spTree>
    <p:extLst>
      <p:ext uri="{BB962C8B-B14F-4D97-AF65-F5344CB8AC3E}">
        <p14:creationId xmlns:p14="http://schemas.microsoft.com/office/powerpoint/2010/main" val="371739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additive="base">
                                        <p:cTn id="65" dur="500" fill="hold"/>
                                        <p:tgtEl>
                                          <p:spTgt spid="30"/>
                                        </p:tgtEl>
                                        <p:attrNameLst>
                                          <p:attrName>ppt_x</p:attrName>
                                        </p:attrNameLst>
                                      </p:cBhvr>
                                      <p:tavLst>
                                        <p:tav tm="0">
                                          <p:val>
                                            <p:strVal val="#ppt_x"/>
                                          </p:val>
                                        </p:tav>
                                        <p:tav tm="100000">
                                          <p:val>
                                            <p:strVal val="#ppt_x"/>
                                          </p:val>
                                        </p:tav>
                                      </p:tavLst>
                                    </p:anim>
                                    <p:anim calcmode="lin" valueType="num">
                                      <p:cBhvr additive="base">
                                        <p:cTn id="66" dur="500" fill="hold"/>
                                        <p:tgtEl>
                                          <p:spTgt spid="3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additive="base">
                                        <p:cTn id="89" dur="500" fill="hold"/>
                                        <p:tgtEl>
                                          <p:spTgt spid="32"/>
                                        </p:tgtEl>
                                        <p:attrNameLst>
                                          <p:attrName>ppt_x</p:attrName>
                                        </p:attrNameLst>
                                      </p:cBhvr>
                                      <p:tavLst>
                                        <p:tav tm="0">
                                          <p:val>
                                            <p:strVal val="#ppt_x"/>
                                          </p:val>
                                        </p:tav>
                                        <p:tav tm="100000">
                                          <p:val>
                                            <p:strVal val="#ppt_x"/>
                                          </p:val>
                                        </p:tav>
                                      </p:tavLst>
                                    </p:anim>
                                    <p:anim calcmode="lin" valueType="num">
                                      <p:cBhvr additive="base">
                                        <p:cTn id="9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additive="base">
                                        <p:cTn id="95" dur="500" fill="hold"/>
                                        <p:tgtEl>
                                          <p:spTgt spid="9"/>
                                        </p:tgtEl>
                                        <p:attrNameLst>
                                          <p:attrName>ppt_x</p:attrName>
                                        </p:attrNameLst>
                                      </p:cBhvr>
                                      <p:tavLst>
                                        <p:tav tm="0">
                                          <p:val>
                                            <p:strVal val="#ppt_x"/>
                                          </p:val>
                                        </p:tav>
                                        <p:tav tm="100000">
                                          <p:val>
                                            <p:strVal val="#ppt_x"/>
                                          </p:val>
                                        </p:tav>
                                      </p:tavLst>
                                    </p:anim>
                                    <p:anim calcmode="lin" valueType="num">
                                      <p:cBhvr additive="base">
                                        <p:cTn id="9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ppt_x"/>
                                          </p:val>
                                        </p:tav>
                                        <p:tav tm="100000">
                                          <p:val>
                                            <p:strVal val="#ppt_x"/>
                                          </p:val>
                                        </p:tav>
                                      </p:tavLst>
                                    </p:anim>
                                    <p:anim calcmode="lin" valueType="num">
                                      <p:cBhvr additive="base">
                                        <p:cTn id="102" dur="500" fill="hold"/>
                                        <p:tgtEl>
                                          <p:spTgt spid="1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additive="base">
                                        <p:cTn id="105" dur="500" fill="hold"/>
                                        <p:tgtEl>
                                          <p:spTgt spid="19"/>
                                        </p:tgtEl>
                                        <p:attrNameLst>
                                          <p:attrName>ppt_x</p:attrName>
                                        </p:attrNameLst>
                                      </p:cBhvr>
                                      <p:tavLst>
                                        <p:tav tm="0">
                                          <p:val>
                                            <p:strVal val="#ppt_x"/>
                                          </p:val>
                                        </p:tav>
                                        <p:tav tm="100000">
                                          <p:val>
                                            <p:strVal val="#ppt_x"/>
                                          </p:val>
                                        </p:tav>
                                      </p:tavLst>
                                    </p:anim>
                                    <p:anim calcmode="lin" valueType="num">
                                      <p:cBhvr additive="base">
                                        <p:cTn id="106" dur="500" fill="hold"/>
                                        <p:tgtEl>
                                          <p:spTgt spid="1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additive="base">
                                        <p:cTn id="109" dur="500" fill="hold"/>
                                        <p:tgtEl>
                                          <p:spTgt spid="20"/>
                                        </p:tgtEl>
                                        <p:attrNameLst>
                                          <p:attrName>ppt_x</p:attrName>
                                        </p:attrNameLst>
                                      </p:cBhvr>
                                      <p:tavLst>
                                        <p:tav tm="0">
                                          <p:val>
                                            <p:strVal val="#ppt_x"/>
                                          </p:val>
                                        </p:tav>
                                        <p:tav tm="100000">
                                          <p:val>
                                            <p:strVal val="#ppt_x"/>
                                          </p:val>
                                        </p:tav>
                                      </p:tavLst>
                                    </p:anim>
                                    <p:anim calcmode="lin" valueType="num">
                                      <p:cBhvr additive="base">
                                        <p:cTn id="110" dur="500" fill="hold"/>
                                        <p:tgtEl>
                                          <p:spTgt spid="2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fill="hold"/>
                                        <p:tgtEl>
                                          <p:spTgt spid="22"/>
                                        </p:tgtEl>
                                        <p:attrNameLst>
                                          <p:attrName>ppt_x</p:attrName>
                                        </p:attrNameLst>
                                      </p:cBhvr>
                                      <p:tavLst>
                                        <p:tav tm="0">
                                          <p:val>
                                            <p:strVal val="#ppt_x"/>
                                          </p:val>
                                        </p:tav>
                                        <p:tav tm="100000">
                                          <p:val>
                                            <p:strVal val="#ppt_x"/>
                                          </p:val>
                                        </p:tav>
                                      </p:tavLst>
                                    </p:anim>
                                    <p:anim calcmode="lin" valueType="num">
                                      <p:cBhvr additive="base">
                                        <p:cTn id="114" dur="500" fill="hold"/>
                                        <p:tgtEl>
                                          <p:spTgt spid="22"/>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1"/>
                                        </p:tgtEl>
                                        <p:attrNameLst>
                                          <p:attrName>style.visibility</p:attrName>
                                        </p:attrNameLst>
                                      </p:cBhvr>
                                      <p:to>
                                        <p:strVal val="visible"/>
                                      </p:to>
                                    </p:set>
                                    <p:anim calcmode="lin" valueType="num">
                                      <p:cBhvr additive="base">
                                        <p:cTn id="117" dur="500" fill="hold"/>
                                        <p:tgtEl>
                                          <p:spTgt spid="21"/>
                                        </p:tgtEl>
                                        <p:attrNameLst>
                                          <p:attrName>ppt_x</p:attrName>
                                        </p:attrNameLst>
                                      </p:cBhvr>
                                      <p:tavLst>
                                        <p:tav tm="0">
                                          <p:val>
                                            <p:strVal val="#ppt_x"/>
                                          </p:val>
                                        </p:tav>
                                        <p:tav tm="100000">
                                          <p:val>
                                            <p:strVal val="#ppt_x"/>
                                          </p:val>
                                        </p:tav>
                                      </p:tavLst>
                                    </p:anim>
                                    <p:anim calcmode="lin" valueType="num">
                                      <p:cBhvr additive="base">
                                        <p:cTn id="118" dur="500" fill="hold"/>
                                        <p:tgtEl>
                                          <p:spTgt spid="2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additive="base">
                                        <p:cTn id="121" dur="500" fill="hold"/>
                                        <p:tgtEl>
                                          <p:spTgt spid="17"/>
                                        </p:tgtEl>
                                        <p:attrNameLst>
                                          <p:attrName>ppt_x</p:attrName>
                                        </p:attrNameLst>
                                      </p:cBhvr>
                                      <p:tavLst>
                                        <p:tav tm="0">
                                          <p:val>
                                            <p:strVal val="#ppt_x"/>
                                          </p:val>
                                        </p:tav>
                                        <p:tav tm="100000">
                                          <p:val>
                                            <p:strVal val="#ppt_x"/>
                                          </p:val>
                                        </p:tav>
                                      </p:tavLst>
                                    </p:anim>
                                    <p:anim calcmode="lin" valueType="num">
                                      <p:cBhvr additive="base">
                                        <p:cTn id="1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7"/>
                                        </p:tgtEl>
                                        <p:attrNameLst>
                                          <p:attrName>style.visibility</p:attrName>
                                        </p:attrNameLst>
                                      </p:cBhvr>
                                      <p:to>
                                        <p:strVal val="visible"/>
                                      </p:to>
                                    </p:set>
                                    <p:anim calcmode="lin" valueType="num">
                                      <p:cBhvr additive="base">
                                        <p:cTn id="127" dur="500" fill="hold"/>
                                        <p:tgtEl>
                                          <p:spTgt spid="7"/>
                                        </p:tgtEl>
                                        <p:attrNameLst>
                                          <p:attrName>ppt_x</p:attrName>
                                        </p:attrNameLst>
                                      </p:cBhvr>
                                      <p:tavLst>
                                        <p:tav tm="0">
                                          <p:val>
                                            <p:strVal val="#ppt_x"/>
                                          </p:val>
                                        </p:tav>
                                        <p:tav tm="100000">
                                          <p:val>
                                            <p:strVal val="#ppt_x"/>
                                          </p:val>
                                        </p:tav>
                                      </p:tavLst>
                                    </p:anim>
                                    <p:anim calcmode="lin" valueType="num">
                                      <p:cBhvr additive="base">
                                        <p:cTn id="128" dur="500" fill="hold"/>
                                        <p:tgtEl>
                                          <p:spTgt spid="7"/>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ppt_x"/>
                                          </p:val>
                                        </p:tav>
                                        <p:tav tm="100000">
                                          <p:val>
                                            <p:strVal val="#ppt_x"/>
                                          </p:val>
                                        </p:tav>
                                      </p:tavLst>
                                    </p:anim>
                                    <p:anim calcmode="lin" valueType="num">
                                      <p:cBhvr additive="base">
                                        <p:cTn id="1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5"/>
                                        </p:tgtEl>
                                        <p:attrNameLst>
                                          <p:attrName>style.visibility</p:attrName>
                                        </p:attrNameLst>
                                      </p:cBhvr>
                                      <p:to>
                                        <p:strVal val="visible"/>
                                      </p:to>
                                    </p:set>
                                    <p:anim calcmode="lin" valueType="num">
                                      <p:cBhvr additive="base">
                                        <p:cTn id="141" dur="500" fill="hold"/>
                                        <p:tgtEl>
                                          <p:spTgt spid="15"/>
                                        </p:tgtEl>
                                        <p:attrNameLst>
                                          <p:attrName>ppt_x</p:attrName>
                                        </p:attrNameLst>
                                      </p:cBhvr>
                                      <p:tavLst>
                                        <p:tav tm="0">
                                          <p:val>
                                            <p:strVal val="#ppt_x"/>
                                          </p:val>
                                        </p:tav>
                                        <p:tav tm="100000">
                                          <p:val>
                                            <p:strVal val="#ppt_x"/>
                                          </p:val>
                                        </p:tav>
                                      </p:tavLst>
                                    </p:anim>
                                    <p:anim calcmode="lin" valueType="num">
                                      <p:cBhvr additive="base">
                                        <p:cTn id="1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6" grpId="0"/>
      <p:bldP spid="28" grpId="0" animBg="1"/>
      <p:bldP spid="29" grpId="0" animBg="1"/>
      <p:bldP spid="30" grpId="0"/>
      <p:bldP spid="31" grpId="0"/>
      <p:bldP spid="2" grpId="0"/>
      <p:bldP spid="3" grpId="0"/>
      <p:bldP spid="6" grpId="0"/>
      <p:bldP spid="9" grpId="0" animBg="1"/>
      <p:bldP spid="18" grpId="0" animBg="1"/>
      <p:bldP spid="19" grpId="0" animBg="1"/>
      <p:bldP spid="20" grpId="0" animBg="1"/>
      <p:bldP spid="21" grpId="0" animBg="1"/>
      <p:bldP spid="22" grpId="0" animBg="1"/>
      <p:bldP spid="7" grpId="0"/>
      <p:bldP spid="23" grpId="0" animBg="1"/>
      <p:bldP spid="24" grpId="0"/>
      <p:bldP spid="32" grpId="0" animBg="1"/>
      <p:bldP spid="33" grpId="0" animBg="1"/>
      <p:bldP spid="1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flipH="1">
            <a:off x="2905125" y="377666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ak 38"/>
          <p:cNvCxnSpPr/>
          <p:nvPr/>
        </p:nvCxnSpPr>
        <p:spPr>
          <a:xfrm flipH="1">
            <a:off x="5100639" y="3119441"/>
            <a:ext cx="1587" cy="7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ak 45"/>
          <p:cNvCxnSpPr/>
          <p:nvPr/>
        </p:nvCxnSpPr>
        <p:spPr>
          <a:xfrm flipH="1">
            <a:off x="5124450" y="4351338"/>
            <a:ext cx="0" cy="6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p:cNvCxnSpPr>
            <a:cxnSpLocks/>
          </p:cNvCxnSpPr>
          <p:nvPr/>
        </p:nvCxnSpPr>
        <p:spPr>
          <a:xfrm flipV="1">
            <a:off x="3168385" y="3072851"/>
            <a:ext cx="5127127" cy="276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Rak 64"/>
          <p:cNvCxnSpPr>
            <a:cxnSpLocks/>
          </p:cNvCxnSpPr>
          <p:nvPr/>
        </p:nvCxnSpPr>
        <p:spPr>
          <a:xfrm>
            <a:off x="3386312" y="4563447"/>
            <a:ext cx="490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Rak 69"/>
          <p:cNvCxnSpPr>
            <a:cxnSpLocks/>
          </p:cNvCxnSpPr>
          <p:nvPr/>
        </p:nvCxnSpPr>
        <p:spPr>
          <a:xfrm>
            <a:off x="8078740" y="3660157"/>
            <a:ext cx="977151" cy="3736"/>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Rak 73"/>
          <p:cNvCxnSpPr>
            <a:cxnSpLocks/>
          </p:cNvCxnSpPr>
          <p:nvPr/>
        </p:nvCxnSpPr>
        <p:spPr>
          <a:xfrm flipV="1">
            <a:off x="8078740" y="3288003"/>
            <a:ext cx="977151" cy="26579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Rak 78"/>
          <p:cNvCxnSpPr>
            <a:cxnSpLocks/>
            <a:endCxn id="127" idx="1"/>
          </p:cNvCxnSpPr>
          <p:nvPr/>
        </p:nvCxnSpPr>
        <p:spPr>
          <a:xfrm>
            <a:off x="8078740" y="3752235"/>
            <a:ext cx="878625" cy="36461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0" name="textruta 79"/>
          <p:cNvSpPr txBox="1">
            <a:spLocks noChangeArrowheads="1"/>
          </p:cNvSpPr>
          <p:nvPr/>
        </p:nvSpPr>
        <p:spPr bwMode="auto">
          <a:xfrm>
            <a:off x="5186801" y="1938809"/>
            <a:ext cx="1781175" cy="738187"/>
          </a:xfrm>
          <a:prstGeom prst="rect">
            <a:avLst/>
          </a:prstGeom>
          <a:noFill/>
          <a:ln w="9525">
            <a:noFill/>
            <a:miter lim="800000"/>
            <a:headEnd/>
            <a:tailEnd/>
          </a:ln>
        </p:spPr>
        <p:txBody>
          <a:bodyPr>
            <a:spAutoFit/>
          </a:bodyPr>
          <a:lstStyle/>
          <a:p>
            <a:r>
              <a:rPr lang="sv-SE" sz="1400" b="1" u="sng" dirty="0">
                <a:latin typeface="Calibri" pitchFamily="34" charset="0"/>
              </a:rPr>
              <a:t>Westfalisk Ordning</a:t>
            </a:r>
          </a:p>
          <a:p>
            <a:r>
              <a:rPr lang="sv-SE" sz="1400" b="1" i="1" dirty="0" err="1">
                <a:latin typeface="Calibri" pitchFamily="34" charset="0"/>
              </a:rPr>
              <a:t>Government</a:t>
            </a:r>
            <a:endParaRPr lang="sv-SE" sz="1400" b="1" i="1" dirty="0">
              <a:latin typeface="Calibri" pitchFamily="34" charset="0"/>
            </a:endParaRPr>
          </a:p>
          <a:p>
            <a:r>
              <a:rPr lang="sv-SE" sz="1400" b="1" dirty="0">
                <a:latin typeface="Calibri" pitchFamily="34" charset="0"/>
              </a:rPr>
              <a:t>Nationalstaten</a:t>
            </a:r>
          </a:p>
        </p:txBody>
      </p:sp>
      <p:sp>
        <p:nvSpPr>
          <p:cNvPr id="82" name="textruta 81"/>
          <p:cNvSpPr txBox="1">
            <a:spLocks noChangeArrowheads="1"/>
          </p:cNvSpPr>
          <p:nvPr/>
        </p:nvSpPr>
        <p:spPr bwMode="auto">
          <a:xfrm>
            <a:off x="8149879" y="1919419"/>
            <a:ext cx="1947264" cy="738664"/>
          </a:xfrm>
          <a:prstGeom prst="rect">
            <a:avLst/>
          </a:prstGeom>
          <a:noFill/>
          <a:ln w="9525">
            <a:noFill/>
            <a:miter lim="800000"/>
            <a:headEnd/>
            <a:tailEnd/>
          </a:ln>
        </p:spPr>
        <p:txBody>
          <a:bodyPr wrap="none">
            <a:spAutoFit/>
          </a:bodyPr>
          <a:lstStyle/>
          <a:p>
            <a:r>
              <a:rPr lang="sv-SE" sz="1400" b="1" u="sng" dirty="0">
                <a:latin typeface="Calibri" pitchFamily="34" charset="0"/>
              </a:rPr>
              <a:t>Post-Westfalisk ordning</a:t>
            </a:r>
          </a:p>
          <a:p>
            <a:r>
              <a:rPr lang="sv-SE" sz="1400" b="1" i="1" dirty="0" err="1">
                <a:latin typeface="Calibri" pitchFamily="34" charset="0"/>
              </a:rPr>
              <a:t>Governance</a:t>
            </a:r>
            <a:endParaRPr lang="sv-SE" sz="1400" b="1" i="1" dirty="0">
              <a:latin typeface="Calibri" pitchFamily="34" charset="0"/>
            </a:endParaRPr>
          </a:p>
          <a:p>
            <a:r>
              <a:rPr lang="sv-SE" sz="1400" b="1" dirty="0">
                <a:latin typeface="Calibri" pitchFamily="34" charset="0"/>
              </a:rPr>
              <a:t>Flernivå - partnerskap</a:t>
            </a:r>
            <a:endParaRPr lang="sv-SE" sz="1200" dirty="0">
              <a:latin typeface="Calibri" pitchFamily="34" charset="0"/>
            </a:endParaRPr>
          </a:p>
        </p:txBody>
      </p:sp>
      <p:sp>
        <p:nvSpPr>
          <p:cNvPr id="85" name="textruta 84"/>
          <p:cNvSpPr txBox="1">
            <a:spLocks noChangeArrowheads="1"/>
          </p:cNvSpPr>
          <p:nvPr/>
        </p:nvSpPr>
        <p:spPr bwMode="auto">
          <a:xfrm>
            <a:off x="1652649" y="2796904"/>
            <a:ext cx="484235" cy="276999"/>
          </a:xfrm>
          <a:prstGeom prst="rect">
            <a:avLst/>
          </a:prstGeom>
          <a:noFill/>
          <a:ln w="9525">
            <a:noFill/>
            <a:miter lim="800000"/>
            <a:headEnd/>
            <a:tailEnd/>
          </a:ln>
        </p:spPr>
        <p:txBody>
          <a:bodyPr wrap="none">
            <a:spAutoFit/>
          </a:bodyPr>
          <a:lstStyle/>
          <a:p>
            <a:r>
              <a:rPr lang="sv-SE" sz="1200" b="1" dirty="0">
                <a:latin typeface="Calibri" pitchFamily="34" charset="0"/>
              </a:rPr>
              <a:t>Påve</a:t>
            </a:r>
          </a:p>
        </p:txBody>
      </p:sp>
      <p:sp>
        <p:nvSpPr>
          <p:cNvPr id="86" name="textruta 85"/>
          <p:cNvSpPr txBox="1">
            <a:spLocks noChangeArrowheads="1"/>
          </p:cNvSpPr>
          <p:nvPr/>
        </p:nvSpPr>
        <p:spPr bwMode="auto">
          <a:xfrm>
            <a:off x="1541522" y="3146151"/>
            <a:ext cx="1420812" cy="277812"/>
          </a:xfrm>
          <a:prstGeom prst="rect">
            <a:avLst/>
          </a:prstGeom>
          <a:noFill/>
          <a:ln w="9525">
            <a:noFill/>
            <a:miter lim="800000"/>
            <a:headEnd/>
            <a:tailEnd/>
          </a:ln>
        </p:spPr>
        <p:txBody>
          <a:bodyPr>
            <a:spAutoFit/>
          </a:bodyPr>
          <a:lstStyle/>
          <a:p>
            <a:r>
              <a:rPr lang="sv-SE" sz="1200" b="1" dirty="0">
                <a:latin typeface="Calibri" pitchFamily="34" charset="0"/>
              </a:rPr>
              <a:t>Kyrka</a:t>
            </a:r>
          </a:p>
        </p:txBody>
      </p:sp>
      <p:sp>
        <p:nvSpPr>
          <p:cNvPr id="89" name="textruta 88"/>
          <p:cNvSpPr txBox="1"/>
          <p:nvPr/>
        </p:nvSpPr>
        <p:spPr>
          <a:xfrm>
            <a:off x="1917135" y="4387524"/>
            <a:ext cx="598369" cy="276999"/>
          </a:xfrm>
          <a:prstGeom prst="rect">
            <a:avLst/>
          </a:prstGeom>
          <a:noFill/>
          <a:ln>
            <a:noFill/>
            <a:prstDash val="sysDot"/>
          </a:ln>
          <a:effectLst>
            <a:outerShdw blurRad="152400" dist="317500" dir="5400000" sx="90000" sy="-19000" rotWithShape="0">
              <a:prstClr val="black">
                <a:alpha val="15000"/>
              </a:prstClr>
            </a:outerShdw>
          </a:effectLst>
        </p:spPr>
        <p:txBody>
          <a:bodyPr wrap="none">
            <a:spAutoFit/>
          </a:bodyPr>
          <a:lstStyle/>
          <a:p>
            <a:pPr>
              <a:defRPr/>
            </a:pPr>
            <a:r>
              <a:rPr lang="sv-SE" sz="1200" b="1" dirty="0">
                <a:solidFill>
                  <a:srgbClr val="FF0000"/>
                </a:solidFill>
              </a:rPr>
              <a:t>Städer</a:t>
            </a:r>
          </a:p>
        </p:txBody>
      </p:sp>
      <p:sp>
        <p:nvSpPr>
          <p:cNvPr id="90" name="textruta 89"/>
          <p:cNvSpPr txBox="1">
            <a:spLocks noChangeArrowheads="1"/>
          </p:cNvSpPr>
          <p:nvPr/>
        </p:nvSpPr>
        <p:spPr bwMode="auto">
          <a:xfrm>
            <a:off x="1294575" y="4187011"/>
            <a:ext cx="1039836" cy="276999"/>
          </a:xfrm>
          <a:prstGeom prst="rect">
            <a:avLst/>
          </a:prstGeom>
          <a:noFill/>
          <a:ln w="9525">
            <a:noFill/>
            <a:miter lim="800000"/>
            <a:headEnd/>
            <a:tailEnd/>
          </a:ln>
        </p:spPr>
        <p:txBody>
          <a:bodyPr wrap="none">
            <a:spAutoFit/>
          </a:bodyPr>
          <a:lstStyle/>
          <a:p>
            <a:r>
              <a:rPr lang="sv-SE" sz="1200" b="1" dirty="0" err="1">
                <a:latin typeface="Calibri" pitchFamily="34" charset="0"/>
              </a:rPr>
              <a:t>Feudal</a:t>
            </a:r>
            <a:r>
              <a:rPr lang="sv-SE" sz="1200" b="1" dirty="0">
                <a:latin typeface="Calibri" pitchFamily="34" charset="0"/>
              </a:rPr>
              <a:t> herra</a:t>
            </a:r>
            <a:r>
              <a:rPr lang="sv-SE" sz="1200" dirty="0">
                <a:latin typeface="Calibri" pitchFamily="34" charset="0"/>
              </a:rPr>
              <a:t>r</a:t>
            </a:r>
          </a:p>
        </p:txBody>
      </p:sp>
      <p:cxnSp>
        <p:nvCxnSpPr>
          <p:cNvPr id="105" name="Kurva 104"/>
          <p:cNvCxnSpPr>
            <a:cxnSpLocks/>
          </p:cNvCxnSpPr>
          <p:nvPr/>
        </p:nvCxnSpPr>
        <p:spPr>
          <a:xfrm rot="10800000">
            <a:off x="2256585" y="4026387"/>
            <a:ext cx="1142707" cy="27057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7" name="Kurva 106"/>
          <p:cNvCxnSpPr>
            <a:cxnSpLocks/>
          </p:cNvCxnSpPr>
          <p:nvPr/>
        </p:nvCxnSpPr>
        <p:spPr>
          <a:xfrm rot="10800000" flipV="1">
            <a:off x="1939210" y="3826755"/>
            <a:ext cx="1328586" cy="43531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9" name="Kurva 108"/>
          <p:cNvCxnSpPr/>
          <p:nvPr/>
        </p:nvCxnSpPr>
        <p:spPr>
          <a:xfrm rot="10800000" flipV="1">
            <a:off x="2495483" y="4047954"/>
            <a:ext cx="936105" cy="433492"/>
          </a:xfrm>
          <a:prstGeom prst="curvedConnector3">
            <a:avLst>
              <a:gd name="adj1" fmla="val 50000"/>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114" name="Frihandsfigur 113"/>
          <p:cNvSpPr/>
          <p:nvPr/>
        </p:nvSpPr>
        <p:spPr>
          <a:xfrm>
            <a:off x="3142662" y="3154730"/>
            <a:ext cx="5250250" cy="395287"/>
          </a:xfrm>
          <a:custGeom>
            <a:avLst/>
            <a:gdLst>
              <a:gd name="connsiteX0" fmla="*/ 0 w 3814618"/>
              <a:gd name="connsiteY0" fmla="*/ 332694 h 332694"/>
              <a:gd name="connsiteX1" fmla="*/ 1810327 w 3814618"/>
              <a:gd name="connsiteY1" fmla="*/ 185 h 332694"/>
              <a:gd name="connsiteX2" fmla="*/ 3814618 w 3814618"/>
              <a:gd name="connsiteY2" fmla="*/ 286512 h 332694"/>
            </a:gdLst>
            <a:ahLst/>
            <a:cxnLst>
              <a:cxn ang="0">
                <a:pos x="connsiteX0" y="connsiteY0"/>
              </a:cxn>
              <a:cxn ang="0">
                <a:pos x="connsiteX1" y="connsiteY1"/>
              </a:cxn>
              <a:cxn ang="0">
                <a:pos x="connsiteX2" y="connsiteY2"/>
              </a:cxn>
            </a:cxnLst>
            <a:rect l="l" t="t" r="r" b="b"/>
            <a:pathLst>
              <a:path w="3814618" h="332694">
                <a:moveTo>
                  <a:pt x="0" y="332694"/>
                </a:moveTo>
                <a:cubicBezTo>
                  <a:pt x="587278" y="170288"/>
                  <a:pt x="1174557" y="7882"/>
                  <a:pt x="1810327" y="185"/>
                </a:cubicBezTo>
                <a:cubicBezTo>
                  <a:pt x="2446097" y="-7512"/>
                  <a:pt x="3437467" y="226476"/>
                  <a:pt x="3814618" y="2865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15" name="Frihandsfigur 114"/>
          <p:cNvSpPr/>
          <p:nvPr/>
        </p:nvSpPr>
        <p:spPr>
          <a:xfrm rot="10800000">
            <a:off x="3198681" y="3753149"/>
            <a:ext cx="5158528" cy="707414"/>
          </a:xfrm>
          <a:custGeom>
            <a:avLst/>
            <a:gdLst>
              <a:gd name="connsiteX0" fmla="*/ 0 w 3814618"/>
              <a:gd name="connsiteY0" fmla="*/ 332694 h 332694"/>
              <a:gd name="connsiteX1" fmla="*/ 1810327 w 3814618"/>
              <a:gd name="connsiteY1" fmla="*/ 185 h 332694"/>
              <a:gd name="connsiteX2" fmla="*/ 3814618 w 3814618"/>
              <a:gd name="connsiteY2" fmla="*/ 286512 h 332694"/>
            </a:gdLst>
            <a:ahLst/>
            <a:cxnLst>
              <a:cxn ang="0">
                <a:pos x="connsiteX0" y="connsiteY0"/>
              </a:cxn>
              <a:cxn ang="0">
                <a:pos x="connsiteX1" y="connsiteY1"/>
              </a:cxn>
              <a:cxn ang="0">
                <a:pos x="connsiteX2" y="connsiteY2"/>
              </a:cxn>
            </a:cxnLst>
            <a:rect l="l" t="t" r="r" b="b"/>
            <a:pathLst>
              <a:path w="3814618" h="332694">
                <a:moveTo>
                  <a:pt x="0" y="332694"/>
                </a:moveTo>
                <a:cubicBezTo>
                  <a:pt x="587278" y="170288"/>
                  <a:pt x="1174557" y="7882"/>
                  <a:pt x="1810327" y="185"/>
                </a:cubicBezTo>
                <a:cubicBezTo>
                  <a:pt x="2446097" y="-7512"/>
                  <a:pt x="3437467" y="226476"/>
                  <a:pt x="3814618" y="2865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cxnSp>
        <p:nvCxnSpPr>
          <p:cNvPr id="117" name="Kurva 116"/>
          <p:cNvCxnSpPr>
            <a:cxnSpLocks/>
          </p:cNvCxnSpPr>
          <p:nvPr/>
        </p:nvCxnSpPr>
        <p:spPr>
          <a:xfrm rot="10800000">
            <a:off x="2337325" y="2999640"/>
            <a:ext cx="1032112" cy="353625"/>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9" name="Kurva 118"/>
          <p:cNvCxnSpPr>
            <a:cxnSpLocks/>
          </p:cNvCxnSpPr>
          <p:nvPr/>
        </p:nvCxnSpPr>
        <p:spPr>
          <a:xfrm rot="10800000">
            <a:off x="2100341" y="3232723"/>
            <a:ext cx="1269097" cy="317295"/>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0" name="Kurva 119"/>
          <p:cNvCxnSpPr/>
          <p:nvPr/>
        </p:nvCxnSpPr>
        <p:spPr>
          <a:xfrm rot="10800000">
            <a:off x="7974253" y="4223219"/>
            <a:ext cx="900113" cy="373062"/>
          </a:xfrm>
          <a:prstGeom prst="curvedConnector3">
            <a:avLst>
              <a:gd name="adj1" fmla="val 50000"/>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24" name="Kurva 123"/>
          <p:cNvCxnSpPr>
            <a:cxnSpLocks/>
          </p:cNvCxnSpPr>
          <p:nvPr/>
        </p:nvCxnSpPr>
        <p:spPr>
          <a:xfrm rot="10800000">
            <a:off x="7771056" y="3822725"/>
            <a:ext cx="1186309" cy="104858"/>
          </a:xfrm>
          <a:prstGeom prst="curvedConnector3">
            <a:avLst>
              <a:gd name="adj1" fmla="val 50000"/>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7" name="textruta 126"/>
          <p:cNvSpPr txBox="1">
            <a:spLocks noChangeArrowheads="1"/>
          </p:cNvSpPr>
          <p:nvPr/>
        </p:nvSpPr>
        <p:spPr bwMode="auto">
          <a:xfrm>
            <a:off x="8957365" y="3793681"/>
            <a:ext cx="1793696" cy="646331"/>
          </a:xfrm>
          <a:prstGeom prst="rect">
            <a:avLst/>
          </a:prstGeom>
          <a:noFill/>
          <a:ln w="9525">
            <a:noFill/>
            <a:miter lim="800000"/>
            <a:headEnd/>
            <a:tailEnd/>
          </a:ln>
        </p:spPr>
        <p:txBody>
          <a:bodyPr wrap="none">
            <a:spAutoFit/>
          </a:bodyPr>
          <a:lstStyle/>
          <a:p>
            <a:r>
              <a:rPr lang="sv-SE" sz="1200" dirty="0">
                <a:latin typeface="Calibri" pitchFamily="34" charset="0"/>
              </a:rPr>
              <a:t>Regioner – </a:t>
            </a:r>
            <a:r>
              <a:rPr lang="sv-SE" sz="1200" dirty="0">
                <a:solidFill>
                  <a:srgbClr val="FF0000"/>
                </a:solidFill>
                <a:latin typeface="Calibri" pitchFamily="34" charset="0"/>
              </a:rPr>
              <a:t>EU - </a:t>
            </a:r>
            <a:r>
              <a:rPr lang="sv-SE" sz="1200" dirty="0" err="1">
                <a:solidFill>
                  <a:srgbClr val="FF0000"/>
                </a:solidFill>
                <a:latin typeface="Calibri" pitchFamily="34" charset="0"/>
              </a:rPr>
              <a:t>Eurocities</a:t>
            </a:r>
            <a:endParaRPr lang="sv-SE" sz="1200" dirty="0">
              <a:solidFill>
                <a:srgbClr val="FF0000"/>
              </a:solidFill>
              <a:latin typeface="Calibri" pitchFamily="34" charset="0"/>
            </a:endParaRPr>
          </a:p>
          <a:p>
            <a:r>
              <a:rPr lang="sv-SE" sz="1200" dirty="0">
                <a:latin typeface="Calibri" pitchFamily="34" charset="0"/>
              </a:rPr>
              <a:t>Nationalstater -</a:t>
            </a:r>
            <a:r>
              <a:rPr lang="sv-SE" sz="1200" dirty="0">
                <a:solidFill>
                  <a:srgbClr val="FF0000"/>
                </a:solidFill>
                <a:latin typeface="Calibri" pitchFamily="34" charset="0"/>
              </a:rPr>
              <a:t> SKL</a:t>
            </a:r>
          </a:p>
          <a:p>
            <a:endParaRPr lang="sv-SE" sz="1200" dirty="0">
              <a:latin typeface="Calibri" pitchFamily="34" charset="0"/>
            </a:endParaRPr>
          </a:p>
        </p:txBody>
      </p:sp>
      <p:sp>
        <p:nvSpPr>
          <p:cNvPr id="128" name="textruta 127"/>
          <p:cNvSpPr txBox="1">
            <a:spLocks noChangeArrowheads="1"/>
          </p:cNvSpPr>
          <p:nvPr/>
        </p:nvSpPr>
        <p:spPr bwMode="auto">
          <a:xfrm>
            <a:off x="8934018" y="4497095"/>
            <a:ext cx="1405256" cy="461665"/>
          </a:xfrm>
          <a:prstGeom prst="rect">
            <a:avLst/>
          </a:prstGeom>
          <a:noFill/>
          <a:ln w="9525">
            <a:noFill/>
            <a:miter lim="800000"/>
            <a:headEnd/>
            <a:tailEnd/>
          </a:ln>
        </p:spPr>
        <p:txBody>
          <a:bodyPr wrap="none">
            <a:spAutoFit/>
          </a:bodyPr>
          <a:lstStyle/>
          <a:p>
            <a:pPr algn="ctr"/>
            <a:r>
              <a:rPr lang="sv-SE" sz="1200" b="1" dirty="0">
                <a:solidFill>
                  <a:srgbClr val="FF0000"/>
                </a:solidFill>
                <a:latin typeface="Calibri" pitchFamily="34" charset="0"/>
              </a:rPr>
              <a:t>Städer, Kommuner,</a:t>
            </a:r>
          </a:p>
          <a:p>
            <a:pPr algn="ctr"/>
            <a:r>
              <a:rPr lang="sv-SE" sz="1200" b="1" dirty="0">
                <a:solidFill>
                  <a:srgbClr val="FF0000"/>
                </a:solidFill>
                <a:latin typeface="Calibri" pitchFamily="34" charset="0"/>
              </a:rPr>
              <a:t>Urbana regioner </a:t>
            </a:r>
          </a:p>
        </p:txBody>
      </p:sp>
      <p:sp>
        <p:nvSpPr>
          <p:cNvPr id="129" name="textruta 128"/>
          <p:cNvSpPr txBox="1">
            <a:spLocks noChangeArrowheads="1"/>
          </p:cNvSpPr>
          <p:nvPr/>
        </p:nvSpPr>
        <p:spPr bwMode="auto">
          <a:xfrm>
            <a:off x="9055891" y="4305187"/>
            <a:ext cx="1404615" cy="276999"/>
          </a:xfrm>
          <a:prstGeom prst="rect">
            <a:avLst/>
          </a:prstGeom>
          <a:noFill/>
          <a:ln w="9525">
            <a:noFill/>
            <a:miter lim="800000"/>
            <a:headEnd/>
            <a:tailEnd/>
          </a:ln>
        </p:spPr>
        <p:txBody>
          <a:bodyPr wrap="none">
            <a:spAutoFit/>
          </a:bodyPr>
          <a:lstStyle/>
          <a:p>
            <a:r>
              <a:rPr lang="sv-SE" sz="1200" dirty="0">
                <a:latin typeface="Calibri" pitchFamily="34" charset="0"/>
              </a:rPr>
              <a:t>Krigsherrar / Maffia</a:t>
            </a:r>
          </a:p>
        </p:txBody>
      </p:sp>
      <p:cxnSp>
        <p:nvCxnSpPr>
          <p:cNvPr id="131" name="Kurva 130"/>
          <p:cNvCxnSpPr>
            <a:cxnSpLocks/>
          </p:cNvCxnSpPr>
          <p:nvPr/>
        </p:nvCxnSpPr>
        <p:spPr>
          <a:xfrm rot="10800000">
            <a:off x="8045257" y="4061484"/>
            <a:ext cx="960830" cy="36093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2" name="textruta 131"/>
          <p:cNvSpPr txBox="1">
            <a:spLocks noChangeArrowheads="1"/>
          </p:cNvSpPr>
          <p:nvPr/>
        </p:nvSpPr>
        <p:spPr bwMode="auto">
          <a:xfrm>
            <a:off x="8601157" y="2570237"/>
            <a:ext cx="2586093" cy="830997"/>
          </a:xfrm>
          <a:prstGeom prst="rect">
            <a:avLst/>
          </a:prstGeom>
          <a:noFill/>
          <a:ln w="9525">
            <a:noFill/>
            <a:miter lim="800000"/>
            <a:headEnd/>
            <a:tailEnd/>
          </a:ln>
        </p:spPr>
        <p:txBody>
          <a:bodyPr wrap="none">
            <a:spAutoFit/>
          </a:bodyPr>
          <a:lstStyle/>
          <a:p>
            <a:r>
              <a:rPr lang="sv-SE" sz="1200" dirty="0">
                <a:latin typeface="Calibri" pitchFamily="34" charset="0"/>
              </a:rPr>
              <a:t>Transnationella Företag</a:t>
            </a:r>
          </a:p>
          <a:p>
            <a:r>
              <a:rPr lang="sv-SE" sz="1200" dirty="0">
                <a:latin typeface="Calibri" pitchFamily="34" charset="0"/>
              </a:rPr>
              <a:t>Multilaterala Organisationer (IMF/WB)</a:t>
            </a:r>
          </a:p>
          <a:p>
            <a:r>
              <a:rPr lang="sv-SE" sz="1200" dirty="0">
                <a:latin typeface="Calibri" pitchFamily="34" charset="0"/>
              </a:rPr>
              <a:t>Gränsöverskridande nätverk G8, G20</a:t>
            </a:r>
            <a:r>
              <a:rPr lang="sv-SE" sz="1200" dirty="0">
                <a:solidFill>
                  <a:srgbClr val="FF0000"/>
                </a:solidFill>
                <a:latin typeface="Calibri" pitchFamily="34" charset="0"/>
              </a:rPr>
              <a:t> </a:t>
            </a:r>
          </a:p>
          <a:p>
            <a:r>
              <a:rPr lang="sv-SE" sz="1200" dirty="0">
                <a:solidFill>
                  <a:srgbClr val="FF0000"/>
                </a:solidFill>
                <a:latin typeface="Calibri" pitchFamily="34" charset="0"/>
              </a:rPr>
              <a:t>ICLEI, UCLG</a:t>
            </a:r>
          </a:p>
        </p:txBody>
      </p:sp>
      <p:cxnSp>
        <p:nvCxnSpPr>
          <p:cNvPr id="139" name="Kurva 138"/>
          <p:cNvCxnSpPr>
            <a:cxnSpLocks/>
          </p:cNvCxnSpPr>
          <p:nvPr/>
        </p:nvCxnSpPr>
        <p:spPr>
          <a:xfrm rot="10800000" flipV="1">
            <a:off x="7806712" y="3127076"/>
            <a:ext cx="860421" cy="122662"/>
          </a:xfrm>
          <a:prstGeom prst="curved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1" name="Rak 50"/>
          <p:cNvCxnSpPr/>
          <p:nvPr/>
        </p:nvCxnSpPr>
        <p:spPr>
          <a:xfrm flipV="1">
            <a:off x="2198688" y="3511553"/>
            <a:ext cx="23812" cy="238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a:off x="1603599" y="3680559"/>
            <a:ext cx="141704" cy="19526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1745305" y="3677495"/>
            <a:ext cx="122237" cy="17303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2742722" y="39465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Rak 3"/>
          <p:cNvCxnSpPr/>
          <p:nvPr/>
        </p:nvCxnSpPr>
        <p:spPr>
          <a:xfrm>
            <a:off x="843982" y="3663893"/>
            <a:ext cx="759619" cy="253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Rak 6"/>
          <p:cNvCxnSpPr/>
          <p:nvPr/>
        </p:nvCxnSpPr>
        <p:spPr>
          <a:xfrm>
            <a:off x="1865219" y="3680559"/>
            <a:ext cx="131763" cy="1952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flipV="1">
            <a:off x="2000915" y="3680562"/>
            <a:ext cx="130969" cy="1905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2105034" y="3685324"/>
            <a:ext cx="1341437" cy="793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550" name="Line 46"/>
          <p:cNvSpPr>
            <a:spLocks noChangeShapeType="1"/>
          </p:cNvSpPr>
          <p:nvPr/>
        </p:nvSpPr>
        <p:spPr bwMode="auto">
          <a:xfrm>
            <a:off x="3267796" y="2926404"/>
            <a:ext cx="0" cy="1871663"/>
          </a:xfrm>
          <a:prstGeom prst="line">
            <a:avLst/>
          </a:prstGeom>
          <a:noFill/>
          <a:ln w="9525">
            <a:solidFill>
              <a:schemeClr val="tx1"/>
            </a:solidFill>
            <a:round/>
            <a:headEnd/>
            <a:tailEnd/>
          </a:ln>
        </p:spPr>
        <p:txBody>
          <a:bodyPr/>
          <a:lstStyle/>
          <a:p>
            <a:endParaRPr lang="en-US"/>
          </a:p>
        </p:txBody>
      </p:sp>
      <p:sp>
        <p:nvSpPr>
          <p:cNvPr id="21551" name="Line 47"/>
          <p:cNvSpPr>
            <a:spLocks noChangeShapeType="1"/>
          </p:cNvSpPr>
          <p:nvPr/>
        </p:nvSpPr>
        <p:spPr bwMode="auto">
          <a:xfrm>
            <a:off x="7289082" y="2847757"/>
            <a:ext cx="0" cy="1871663"/>
          </a:xfrm>
          <a:prstGeom prst="line">
            <a:avLst/>
          </a:prstGeom>
          <a:noFill/>
          <a:ln w="9525">
            <a:solidFill>
              <a:schemeClr val="tx1"/>
            </a:solidFill>
            <a:round/>
            <a:headEnd/>
            <a:tailEnd/>
          </a:ln>
        </p:spPr>
        <p:txBody>
          <a:bodyPr/>
          <a:lstStyle/>
          <a:p>
            <a:endParaRPr lang="en-US"/>
          </a:p>
        </p:txBody>
      </p:sp>
      <p:sp>
        <p:nvSpPr>
          <p:cNvPr id="21553" name="Text Box 49"/>
          <p:cNvSpPr txBox="1">
            <a:spLocks noChangeArrowheads="1"/>
          </p:cNvSpPr>
          <p:nvPr/>
        </p:nvSpPr>
        <p:spPr bwMode="auto">
          <a:xfrm>
            <a:off x="7096866" y="2742035"/>
            <a:ext cx="389850" cy="215444"/>
          </a:xfrm>
          <a:prstGeom prst="rect">
            <a:avLst/>
          </a:prstGeom>
          <a:noFill/>
          <a:ln w="9525">
            <a:noFill/>
            <a:miter lim="800000"/>
            <a:headEnd/>
            <a:tailEnd/>
          </a:ln>
        </p:spPr>
        <p:txBody>
          <a:bodyPr wrap="none">
            <a:spAutoFit/>
          </a:bodyPr>
          <a:lstStyle/>
          <a:p>
            <a:r>
              <a:rPr lang="sv-SE" sz="800" b="1" dirty="0"/>
              <a:t>1944</a:t>
            </a:r>
            <a:endParaRPr lang="en-US" sz="800" b="1" dirty="0"/>
          </a:p>
        </p:txBody>
      </p:sp>
      <p:sp>
        <p:nvSpPr>
          <p:cNvPr id="57" name="Rektangel med rundade hörn 56"/>
          <p:cNvSpPr/>
          <p:nvPr/>
        </p:nvSpPr>
        <p:spPr>
          <a:xfrm rot="5400000">
            <a:off x="7206249" y="3369373"/>
            <a:ext cx="1747837" cy="842463"/>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6" name="textruta 75"/>
          <p:cNvSpPr txBox="1">
            <a:spLocks noChangeArrowheads="1"/>
          </p:cNvSpPr>
          <p:nvPr/>
        </p:nvSpPr>
        <p:spPr bwMode="auto">
          <a:xfrm>
            <a:off x="655661" y="1914586"/>
            <a:ext cx="2479030" cy="738664"/>
          </a:xfrm>
          <a:prstGeom prst="rect">
            <a:avLst/>
          </a:prstGeom>
          <a:noFill/>
          <a:ln w="9525">
            <a:noFill/>
            <a:miter lim="800000"/>
            <a:headEnd/>
            <a:tailEnd/>
          </a:ln>
        </p:spPr>
        <p:txBody>
          <a:bodyPr wrap="square">
            <a:spAutoFit/>
          </a:bodyPr>
          <a:lstStyle/>
          <a:p>
            <a:r>
              <a:rPr lang="sv-SE" sz="1400" b="1" u="sng" dirty="0">
                <a:latin typeface="Calibri" pitchFamily="34" charset="0"/>
              </a:rPr>
              <a:t>Fram </a:t>
            </a:r>
            <a:r>
              <a:rPr lang="sv-SE" sz="1400" b="1" u="sng" dirty="0" err="1">
                <a:latin typeface="Calibri" pitchFamily="34" charset="0"/>
              </a:rPr>
              <a:t>t.o.m</a:t>
            </a:r>
            <a:r>
              <a:rPr lang="sv-SE" sz="1400" b="1" u="sng" dirty="0">
                <a:latin typeface="Calibri" pitchFamily="34" charset="0"/>
              </a:rPr>
              <a:t> trettioåriga kriget</a:t>
            </a:r>
          </a:p>
          <a:p>
            <a:r>
              <a:rPr lang="sv-SE" sz="1400" b="1" u="sng" dirty="0">
                <a:latin typeface="Calibri" pitchFamily="34" charset="0"/>
              </a:rPr>
              <a:t>pre-Westfalisk Ordning</a:t>
            </a:r>
          </a:p>
          <a:p>
            <a:r>
              <a:rPr lang="sv-SE" sz="1400" b="1" i="1" dirty="0">
                <a:latin typeface="Calibri" pitchFamily="34" charset="0"/>
              </a:rPr>
              <a:t>Disorder</a:t>
            </a:r>
          </a:p>
        </p:txBody>
      </p:sp>
      <p:sp>
        <p:nvSpPr>
          <p:cNvPr id="77" name="textruta 76"/>
          <p:cNvSpPr txBox="1">
            <a:spLocks noChangeArrowheads="1"/>
          </p:cNvSpPr>
          <p:nvPr/>
        </p:nvSpPr>
        <p:spPr bwMode="auto">
          <a:xfrm>
            <a:off x="1652648" y="3893171"/>
            <a:ext cx="547702" cy="277812"/>
          </a:xfrm>
          <a:prstGeom prst="rect">
            <a:avLst/>
          </a:prstGeom>
          <a:noFill/>
          <a:ln w="9525">
            <a:noFill/>
            <a:miter lim="800000"/>
            <a:headEnd/>
            <a:tailEnd/>
          </a:ln>
        </p:spPr>
        <p:txBody>
          <a:bodyPr wrap="square">
            <a:spAutoFit/>
          </a:bodyPr>
          <a:lstStyle/>
          <a:p>
            <a:r>
              <a:rPr lang="sv-SE" sz="1200" b="1" dirty="0">
                <a:latin typeface="Calibri" pitchFamily="34" charset="0"/>
              </a:rPr>
              <a:t>Kung</a:t>
            </a:r>
          </a:p>
        </p:txBody>
      </p:sp>
      <p:sp>
        <p:nvSpPr>
          <p:cNvPr id="83" name="Text Box 48"/>
          <p:cNvSpPr txBox="1">
            <a:spLocks noChangeArrowheads="1"/>
          </p:cNvSpPr>
          <p:nvPr/>
        </p:nvSpPr>
        <p:spPr bwMode="auto">
          <a:xfrm>
            <a:off x="2967660" y="2717059"/>
            <a:ext cx="389850" cy="215444"/>
          </a:xfrm>
          <a:prstGeom prst="rect">
            <a:avLst/>
          </a:prstGeom>
          <a:solidFill>
            <a:schemeClr val="bg1"/>
          </a:solidFill>
          <a:ln w="9525">
            <a:noFill/>
            <a:miter lim="800000"/>
            <a:headEnd/>
            <a:tailEnd/>
          </a:ln>
        </p:spPr>
        <p:txBody>
          <a:bodyPr wrap="none">
            <a:spAutoFit/>
          </a:bodyPr>
          <a:lstStyle/>
          <a:p>
            <a:r>
              <a:rPr lang="sv-SE" sz="800" b="1" dirty="0"/>
              <a:t>1648</a:t>
            </a:r>
            <a:endParaRPr lang="en-US" sz="800" b="1" dirty="0"/>
          </a:p>
        </p:txBody>
      </p:sp>
      <p:sp>
        <p:nvSpPr>
          <p:cNvPr id="64" name="textruta 63"/>
          <p:cNvSpPr txBox="1">
            <a:spLocks noChangeArrowheads="1"/>
          </p:cNvSpPr>
          <p:nvPr/>
        </p:nvSpPr>
        <p:spPr bwMode="auto">
          <a:xfrm>
            <a:off x="3880122" y="631868"/>
            <a:ext cx="4747453" cy="1077218"/>
          </a:xfrm>
          <a:prstGeom prst="rect">
            <a:avLst/>
          </a:prstGeom>
          <a:noFill/>
          <a:ln w="9525">
            <a:noFill/>
            <a:miter lim="800000"/>
            <a:headEnd/>
            <a:tailEnd/>
          </a:ln>
        </p:spPr>
        <p:txBody>
          <a:bodyPr wrap="none">
            <a:spAutoFit/>
          </a:bodyPr>
          <a:lstStyle/>
          <a:p>
            <a:pPr algn="ctr"/>
            <a:r>
              <a:rPr lang="sv-SE" sz="2400" b="1" i="1" dirty="0">
                <a:solidFill>
                  <a:srgbClr val="00B050"/>
                </a:solidFill>
                <a:latin typeface="Calibri" pitchFamily="34" charset="0"/>
              </a:rPr>
              <a:t>Globalisering, det politiska rummet </a:t>
            </a:r>
          </a:p>
          <a:p>
            <a:pPr algn="ctr"/>
            <a:r>
              <a:rPr lang="sv-SE" sz="2400" b="1" i="1" dirty="0">
                <a:solidFill>
                  <a:srgbClr val="00B050"/>
                </a:solidFill>
                <a:latin typeface="Calibri" pitchFamily="34" charset="0"/>
              </a:rPr>
              <a:t>och nationalstatens förändrade roll</a:t>
            </a:r>
          </a:p>
          <a:p>
            <a:pPr algn="ctr"/>
            <a:r>
              <a:rPr lang="sv-SE" sz="1600" b="1" i="1" dirty="0">
                <a:solidFill>
                  <a:srgbClr val="7030A0"/>
                </a:solidFill>
                <a:latin typeface="Calibri" pitchFamily="34" charset="0"/>
              </a:rPr>
              <a:t>Den stora omdaningen i ett historiskt perspektiv</a:t>
            </a:r>
            <a:endParaRPr lang="sv-SE" sz="1600" b="1" i="1" dirty="0">
              <a:solidFill>
                <a:srgbClr val="00B050"/>
              </a:solidFill>
              <a:latin typeface="Calibri" pitchFamily="34" charset="0"/>
            </a:endParaRPr>
          </a:p>
        </p:txBody>
      </p:sp>
      <p:pic>
        <p:nvPicPr>
          <p:cNvPr id="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063" y="325355"/>
            <a:ext cx="798251" cy="58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textruta 74"/>
          <p:cNvSpPr txBox="1"/>
          <p:nvPr/>
        </p:nvSpPr>
        <p:spPr>
          <a:xfrm>
            <a:off x="352036" y="899561"/>
            <a:ext cx="2227439" cy="954107"/>
          </a:xfrm>
          <a:prstGeom prst="rect">
            <a:avLst/>
          </a:prstGeom>
          <a:solidFill>
            <a:srgbClr val="FFFF00"/>
          </a:solidFill>
        </p:spPr>
        <p:txBody>
          <a:bodyPr wrap="square" rtlCol="0">
            <a:spAutoFit/>
          </a:bodyPr>
          <a:lstStyle/>
          <a:p>
            <a:pPr algn="ctr"/>
            <a:r>
              <a:rPr lang="sv-SE" sz="1400" b="1" dirty="0">
                <a:solidFill>
                  <a:srgbClr val="0070C0"/>
                </a:solidFill>
              </a:rPr>
              <a:t>1700-talets politiska filosofi</a:t>
            </a:r>
          </a:p>
          <a:p>
            <a:pPr algn="ctr"/>
            <a:r>
              <a:rPr lang="sv-SE" sz="1400" b="1" dirty="0">
                <a:solidFill>
                  <a:srgbClr val="0070C0"/>
                </a:solidFill>
              </a:rPr>
              <a:t>Välfärdens och det sociala kontraktets betydelse för mellanmänsklig tillit</a:t>
            </a:r>
          </a:p>
        </p:txBody>
      </p:sp>
      <p:sp>
        <p:nvSpPr>
          <p:cNvPr id="61" name="Nedåtböjd 60"/>
          <p:cNvSpPr/>
          <p:nvPr/>
        </p:nvSpPr>
        <p:spPr>
          <a:xfrm rot="2495317">
            <a:off x="1238052" y="1183085"/>
            <a:ext cx="3064860" cy="6700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textruta 1"/>
          <p:cNvSpPr txBox="1"/>
          <p:nvPr/>
        </p:nvSpPr>
        <p:spPr>
          <a:xfrm>
            <a:off x="8391516" y="3337601"/>
            <a:ext cx="3655488" cy="523220"/>
          </a:xfrm>
          <a:prstGeom prst="rect">
            <a:avLst/>
          </a:prstGeom>
          <a:solidFill>
            <a:srgbClr val="FFFF00"/>
          </a:solidFill>
        </p:spPr>
        <p:txBody>
          <a:bodyPr wrap="none" rtlCol="0">
            <a:spAutoFit/>
          </a:bodyPr>
          <a:lstStyle/>
          <a:p>
            <a:pPr algn="ctr"/>
            <a:r>
              <a:rPr lang="sv-SE" sz="1600" b="1" dirty="0">
                <a:solidFill>
                  <a:srgbClr val="0070C0"/>
                </a:solidFill>
              </a:rPr>
              <a:t>Behovet av ett lokalt samhällskontrakt</a:t>
            </a:r>
          </a:p>
          <a:p>
            <a:pPr algn="ctr"/>
            <a:r>
              <a:rPr lang="sv-SE" sz="1200" b="1" dirty="0">
                <a:solidFill>
                  <a:srgbClr val="0070C0"/>
                </a:solidFill>
              </a:rPr>
              <a:t>”Hur skall vi leva tillsammans i en värld i förändring?”</a:t>
            </a:r>
          </a:p>
        </p:txBody>
      </p:sp>
      <p:sp>
        <p:nvSpPr>
          <p:cNvPr id="3" name="textruta 2"/>
          <p:cNvSpPr txBox="1"/>
          <p:nvPr/>
        </p:nvSpPr>
        <p:spPr>
          <a:xfrm>
            <a:off x="4817015" y="3636636"/>
            <a:ext cx="1772216" cy="307777"/>
          </a:xfrm>
          <a:prstGeom prst="rect">
            <a:avLst/>
          </a:prstGeom>
          <a:noFill/>
        </p:spPr>
        <p:txBody>
          <a:bodyPr wrap="none" rtlCol="0">
            <a:spAutoFit/>
          </a:bodyPr>
          <a:lstStyle/>
          <a:p>
            <a:r>
              <a:rPr lang="sv-SE" sz="1400" b="1" dirty="0">
                <a:solidFill>
                  <a:schemeClr val="bg1"/>
                </a:solidFill>
              </a:rPr>
              <a:t>Förstärkt nationalism</a:t>
            </a:r>
          </a:p>
        </p:txBody>
      </p:sp>
      <p:sp>
        <p:nvSpPr>
          <p:cNvPr id="6" name="Pratbubbla: oval 5">
            <a:extLst>
              <a:ext uri="{FF2B5EF4-FFF2-40B4-BE49-F238E27FC236}">
                <a16:creationId xmlns:a16="http://schemas.microsoft.com/office/drawing/2014/main" id="{17394E85-13CD-49C8-9E06-BCAF2F369A58}"/>
              </a:ext>
            </a:extLst>
          </p:cNvPr>
          <p:cNvSpPr/>
          <p:nvPr/>
        </p:nvSpPr>
        <p:spPr>
          <a:xfrm>
            <a:off x="9854213" y="539905"/>
            <a:ext cx="2210539" cy="1393882"/>
          </a:xfrm>
          <a:prstGeom prst="wedgeEllipseCallout">
            <a:avLst>
              <a:gd name="adj1" fmla="val -129362"/>
              <a:gd name="adj2" fmla="val 121657"/>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128D90B5-C3B4-4D29-A625-CBE4B8D00FC9}"/>
              </a:ext>
            </a:extLst>
          </p:cNvPr>
          <p:cNvSpPr txBox="1"/>
          <p:nvPr/>
        </p:nvSpPr>
        <p:spPr>
          <a:xfrm>
            <a:off x="9817439" y="847312"/>
            <a:ext cx="2304862" cy="861774"/>
          </a:xfrm>
          <a:prstGeom prst="rect">
            <a:avLst/>
          </a:prstGeom>
          <a:noFill/>
        </p:spPr>
        <p:txBody>
          <a:bodyPr wrap="none" rtlCol="0">
            <a:spAutoFit/>
          </a:bodyPr>
          <a:lstStyle/>
          <a:p>
            <a:pPr algn="ctr">
              <a:lnSpc>
                <a:spcPts val="1500"/>
              </a:lnSpc>
            </a:pPr>
            <a:r>
              <a:rPr lang="sv-SE" sz="1600" b="1" dirty="0"/>
              <a:t>Demokratiskt underskott</a:t>
            </a:r>
          </a:p>
          <a:p>
            <a:pPr algn="ctr">
              <a:lnSpc>
                <a:spcPts val="1500"/>
              </a:lnSpc>
            </a:pPr>
            <a:r>
              <a:rPr lang="sv-SE" sz="1400" b="1" dirty="0"/>
              <a:t>Allt svårare att påverka </a:t>
            </a:r>
          </a:p>
          <a:p>
            <a:pPr algn="ctr">
              <a:lnSpc>
                <a:spcPts val="1500"/>
              </a:lnSpc>
            </a:pPr>
            <a:r>
              <a:rPr lang="sv-SE" sz="1400" b="1" dirty="0"/>
              <a:t>de beslut som får allt större </a:t>
            </a:r>
          </a:p>
          <a:p>
            <a:pPr algn="ctr">
              <a:lnSpc>
                <a:spcPts val="1500"/>
              </a:lnSpc>
            </a:pPr>
            <a:r>
              <a:rPr lang="sv-SE" sz="1400" b="1" dirty="0"/>
              <a:t>inverkan på vardagslivet.</a:t>
            </a:r>
          </a:p>
        </p:txBody>
      </p:sp>
      <p:sp>
        <p:nvSpPr>
          <p:cNvPr id="68" name="textruta 67">
            <a:extLst>
              <a:ext uri="{FF2B5EF4-FFF2-40B4-BE49-F238E27FC236}">
                <a16:creationId xmlns:a16="http://schemas.microsoft.com/office/drawing/2014/main" id="{062C4E6F-17D6-4F39-8946-681E5C70C91C}"/>
              </a:ext>
            </a:extLst>
          </p:cNvPr>
          <p:cNvSpPr txBox="1"/>
          <p:nvPr/>
        </p:nvSpPr>
        <p:spPr>
          <a:xfrm>
            <a:off x="2991042" y="153775"/>
            <a:ext cx="6249852" cy="523220"/>
          </a:xfrm>
          <a:prstGeom prst="rect">
            <a:avLst/>
          </a:prstGeom>
          <a:solidFill>
            <a:srgbClr val="5C84CC"/>
          </a:solidFill>
        </p:spPr>
        <p:txBody>
          <a:bodyPr wrap="none" rtlCol="0">
            <a:spAutoFit/>
          </a:bodyPr>
          <a:lstStyle/>
          <a:p>
            <a:r>
              <a:rPr lang="sv-SE" sz="2400" b="1" dirty="0">
                <a:solidFill>
                  <a:srgbClr val="FFFF00"/>
                </a:solidFill>
              </a:rPr>
              <a:t>Samhällsomdaningens </a:t>
            </a:r>
            <a:r>
              <a:rPr lang="sv-SE" sz="2800" b="1" i="1" dirty="0">
                <a:solidFill>
                  <a:srgbClr val="FFFF00"/>
                </a:solidFill>
              </a:rPr>
              <a:t>nationella</a:t>
            </a:r>
            <a:r>
              <a:rPr lang="sv-SE" sz="2400" b="1" dirty="0">
                <a:solidFill>
                  <a:srgbClr val="FFFF00"/>
                </a:solidFill>
              </a:rPr>
              <a:t>  utmaningar</a:t>
            </a:r>
          </a:p>
        </p:txBody>
      </p:sp>
      <p:cxnSp>
        <p:nvCxnSpPr>
          <p:cNvPr id="91" name="Rak pil 57">
            <a:extLst>
              <a:ext uri="{FF2B5EF4-FFF2-40B4-BE49-F238E27FC236}">
                <a16:creationId xmlns:a16="http://schemas.microsoft.com/office/drawing/2014/main" id="{A8061D9B-202B-48C8-82E3-12CADFDC4DBA}"/>
              </a:ext>
            </a:extLst>
          </p:cNvPr>
          <p:cNvCxnSpPr/>
          <p:nvPr/>
        </p:nvCxnSpPr>
        <p:spPr>
          <a:xfrm>
            <a:off x="7218170" y="4707446"/>
            <a:ext cx="1659951"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2" name="Rak pil 58">
            <a:extLst>
              <a:ext uri="{FF2B5EF4-FFF2-40B4-BE49-F238E27FC236}">
                <a16:creationId xmlns:a16="http://schemas.microsoft.com/office/drawing/2014/main" id="{5665E467-E1E3-4B24-A7C0-DE4D32505F21}"/>
              </a:ext>
            </a:extLst>
          </p:cNvPr>
          <p:cNvCxnSpPr/>
          <p:nvPr/>
        </p:nvCxnSpPr>
        <p:spPr>
          <a:xfrm flipH="1">
            <a:off x="7173434" y="4848265"/>
            <a:ext cx="174364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4" name="textruta 93">
            <a:extLst>
              <a:ext uri="{FF2B5EF4-FFF2-40B4-BE49-F238E27FC236}">
                <a16:creationId xmlns:a16="http://schemas.microsoft.com/office/drawing/2014/main" id="{D8F3A539-F043-4A04-AE56-C09383EA262E}"/>
              </a:ext>
            </a:extLst>
          </p:cNvPr>
          <p:cNvSpPr txBox="1"/>
          <p:nvPr/>
        </p:nvSpPr>
        <p:spPr>
          <a:xfrm>
            <a:off x="1425523" y="4815942"/>
            <a:ext cx="4909198" cy="1323439"/>
          </a:xfrm>
          <a:prstGeom prst="rect">
            <a:avLst/>
          </a:prstGeom>
          <a:noFill/>
        </p:spPr>
        <p:txBody>
          <a:bodyPr wrap="square" rtlCol="0">
            <a:spAutoFit/>
          </a:bodyPr>
          <a:lstStyle/>
          <a:p>
            <a:pPr algn="ctr"/>
            <a:r>
              <a:rPr lang="sv-SE" sz="1600" b="1" dirty="0"/>
              <a:t>Statens förändrade roll minskar utrymme för statlig omfördelningspolitik och finansiering av välfärden. </a:t>
            </a:r>
            <a:r>
              <a:rPr lang="sv-SE" sz="1600" b="1" i="1" dirty="0"/>
              <a:t>Ökade klyftor minskad jämlikhet.</a:t>
            </a:r>
            <a:r>
              <a:rPr lang="sv-SE" sz="1600" b="1" dirty="0"/>
              <a:t> </a:t>
            </a:r>
          </a:p>
          <a:p>
            <a:pPr algn="ctr"/>
            <a:r>
              <a:rPr lang="sv-SE" sz="1600" b="1" dirty="0"/>
              <a:t>Osäkerhet och rädsla för framtiden </a:t>
            </a:r>
          </a:p>
          <a:p>
            <a:pPr algn="ctr"/>
            <a:r>
              <a:rPr lang="sv-SE" sz="1600" b="1" i="1" dirty="0"/>
              <a:t>urholkar trygghet, förändringsbenägenhet och tillit </a:t>
            </a:r>
          </a:p>
        </p:txBody>
      </p:sp>
      <p:sp>
        <p:nvSpPr>
          <p:cNvPr id="66" name="textruta 65">
            <a:extLst>
              <a:ext uri="{FF2B5EF4-FFF2-40B4-BE49-F238E27FC236}">
                <a16:creationId xmlns:a16="http://schemas.microsoft.com/office/drawing/2014/main" id="{959D12AE-F002-4D80-9F4B-612D64875217}"/>
              </a:ext>
            </a:extLst>
          </p:cNvPr>
          <p:cNvSpPr txBox="1"/>
          <p:nvPr/>
        </p:nvSpPr>
        <p:spPr>
          <a:xfrm>
            <a:off x="5920516" y="4964774"/>
            <a:ext cx="4749991" cy="1107996"/>
          </a:xfrm>
          <a:prstGeom prst="rect">
            <a:avLst/>
          </a:prstGeom>
          <a:noFill/>
        </p:spPr>
        <p:txBody>
          <a:bodyPr wrap="square" rtlCol="0">
            <a:spAutoFit/>
          </a:bodyPr>
          <a:lstStyle/>
          <a:p>
            <a:pPr algn="ctr"/>
            <a:r>
              <a:rPr lang="sv-SE" b="1" dirty="0"/>
              <a:t>Nya konfliktlinjer</a:t>
            </a:r>
          </a:p>
          <a:p>
            <a:pPr algn="ctr"/>
            <a:r>
              <a:rPr lang="sv-SE" sz="1600" b="1" i="1" dirty="0">
                <a:solidFill>
                  <a:srgbClr val="FF0000"/>
                </a:solidFill>
              </a:rPr>
              <a:t>Socioekonomisk (materiella villkor) och </a:t>
            </a:r>
          </a:p>
          <a:p>
            <a:pPr algn="ctr"/>
            <a:r>
              <a:rPr lang="sv-SE" sz="1600" b="1" i="1" dirty="0">
                <a:solidFill>
                  <a:srgbClr val="FF0000"/>
                </a:solidFill>
              </a:rPr>
              <a:t>Sociokulturell (erkännande, representation – liberala värdegrunder – jämställdhet, minoriteter)</a:t>
            </a:r>
          </a:p>
        </p:txBody>
      </p:sp>
      <p:sp>
        <p:nvSpPr>
          <p:cNvPr id="67" name="Rektangel med rundade hörn 56">
            <a:extLst>
              <a:ext uri="{FF2B5EF4-FFF2-40B4-BE49-F238E27FC236}">
                <a16:creationId xmlns:a16="http://schemas.microsoft.com/office/drawing/2014/main" id="{9477E293-90E1-471E-BF10-A918CE851742}"/>
              </a:ext>
            </a:extLst>
          </p:cNvPr>
          <p:cNvSpPr/>
          <p:nvPr/>
        </p:nvSpPr>
        <p:spPr>
          <a:xfrm rot="5400000">
            <a:off x="2567814" y="3435932"/>
            <a:ext cx="1747837" cy="842463"/>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2" name="Text Box 48">
            <a:extLst>
              <a:ext uri="{FF2B5EF4-FFF2-40B4-BE49-F238E27FC236}">
                <a16:creationId xmlns:a16="http://schemas.microsoft.com/office/drawing/2014/main" id="{C9A85D9D-A483-4DF7-9060-F7C72C21DABB}"/>
              </a:ext>
            </a:extLst>
          </p:cNvPr>
          <p:cNvSpPr txBox="1">
            <a:spLocks noChangeArrowheads="1"/>
          </p:cNvSpPr>
          <p:nvPr/>
        </p:nvSpPr>
        <p:spPr bwMode="auto">
          <a:xfrm>
            <a:off x="3386312" y="2707339"/>
            <a:ext cx="389850" cy="215444"/>
          </a:xfrm>
          <a:prstGeom prst="rect">
            <a:avLst/>
          </a:prstGeom>
          <a:solidFill>
            <a:schemeClr val="bg1"/>
          </a:solidFill>
          <a:ln w="9525">
            <a:noFill/>
            <a:miter lim="800000"/>
            <a:headEnd/>
            <a:tailEnd/>
          </a:ln>
        </p:spPr>
        <p:txBody>
          <a:bodyPr wrap="none">
            <a:spAutoFit/>
          </a:bodyPr>
          <a:lstStyle/>
          <a:p>
            <a:r>
              <a:rPr lang="sv-SE" sz="800" b="1" dirty="0"/>
              <a:t>1815</a:t>
            </a:r>
            <a:endParaRPr lang="en-US" sz="800" b="1" dirty="0"/>
          </a:p>
        </p:txBody>
      </p:sp>
      <p:pic>
        <p:nvPicPr>
          <p:cNvPr id="1026" name="Picture 2" descr="Jean-Jacques Rousseau” av Jean Edouard Lacretelle som poster | Posterlounge">
            <a:extLst>
              <a:ext uri="{FF2B5EF4-FFF2-40B4-BE49-F238E27FC236}">
                <a16:creationId xmlns:a16="http://schemas.microsoft.com/office/drawing/2014/main" id="{F92AE0F2-9C8D-45B1-808A-3284A41CA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1718" y="295018"/>
            <a:ext cx="825976" cy="619788"/>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8">
            <a:extLst>
              <a:ext uri="{FF2B5EF4-FFF2-40B4-BE49-F238E27FC236}">
                <a16:creationId xmlns:a16="http://schemas.microsoft.com/office/drawing/2014/main" id="{EC90AA4A-4124-4D0C-9149-5308C8762DC9}"/>
              </a:ext>
            </a:extLst>
          </p:cNvPr>
          <p:cNvSpPr txBox="1"/>
          <p:nvPr/>
        </p:nvSpPr>
        <p:spPr>
          <a:xfrm>
            <a:off x="1514662" y="454742"/>
            <a:ext cx="849913" cy="414537"/>
          </a:xfrm>
          <a:prstGeom prst="rect">
            <a:avLst/>
          </a:prstGeom>
          <a:noFill/>
        </p:spPr>
        <p:txBody>
          <a:bodyPr wrap="none" rtlCol="0">
            <a:spAutoFit/>
          </a:bodyPr>
          <a:lstStyle/>
          <a:p>
            <a:pPr>
              <a:lnSpc>
                <a:spcPts val="1300"/>
              </a:lnSpc>
            </a:pPr>
            <a:r>
              <a:rPr lang="sv-SE" sz="900" b="1" dirty="0">
                <a:solidFill>
                  <a:schemeClr val="bg1"/>
                </a:solidFill>
              </a:rPr>
              <a:t>JEAN JAQUES </a:t>
            </a:r>
          </a:p>
          <a:p>
            <a:pPr>
              <a:lnSpc>
                <a:spcPts val="1300"/>
              </a:lnSpc>
            </a:pPr>
            <a:r>
              <a:rPr lang="sv-SE" sz="900" b="1" dirty="0">
                <a:solidFill>
                  <a:schemeClr val="bg1"/>
                </a:solidFill>
              </a:rPr>
              <a:t>ROUSSEAU</a:t>
            </a:r>
          </a:p>
        </p:txBody>
      </p:sp>
      <p:pic>
        <p:nvPicPr>
          <p:cNvPr id="78" name="Picture 2" descr="Bildresultat fÃ¶r varningstriangel">
            <a:extLst>
              <a:ext uri="{FF2B5EF4-FFF2-40B4-BE49-F238E27FC236}">
                <a16:creationId xmlns:a16="http://schemas.microsoft.com/office/drawing/2014/main" id="{E6C8D1C1-1CE4-4297-B73D-B8C9D3D203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416" y="4823759"/>
            <a:ext cx="742326" cy="5238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ild 1">
            <a:extLst>
              <a:ext uri="{FF2B5EF4-FFF2-40B4-BE49-F238E27FC236}">
                <a16:creationId xmlns:a16="http://schemas.microsoft.com/office/drawing/2014/main" id="{9E8B89E1-7AD5-4F63-A99E-92050E06D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160" y="5469452"/>
            <a:ext cx="670732" cy="11222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ruta 11">
            <a:extLst>
              <a:ext uri="{FF2B5EF4-FFF2-40B4-BE49-F238E27FC236}">
                <a16:creationId xmlns:a16="http://schemas.microsoft.com/office/drawing/2014/main" id="{27EEDF21-9163-0A58-58D9-352C57BFCE4C}"/>
              </a:ext>
            </a:extLst>
          </p:cNvPr>
          <p:cNvSpPr txBox="1"/>
          <p:nvPr/>
        </p:nvSpPr>
        <p:spPr>
          <a:xfrm>
            <a:off x="5690129" y="3396523"/>
            <a:ext cx="1970411" cy="646331"/>
          </a:xfrm>
          <a:prstGeom prst="rect">
            <a:avLst/>
          </a:prstGeom>
          <a:solidFill>
            <a:srgbClr val="5C84CC"/>
          </a:solidFill>
        </p:spPr>
        <p:txBody>
          <a:bodyPr wrap="none" rtlCol="0">
            <a:spAutoFit/>
          </a:bodyPr>
          <a:lstStyle/>
          <a:p>
            <a:pPr algn="ctr"/>
            <a:r>
              <a:rPr lang="sv-SE" sz="1400" b="1" i="1" dirty="0">
                <a:solidFill>
                  <a:srgbClr val="FFFF00"/>
                </a:solidFill>
              </a:rPr>
              <a:t>Den svenska modellen</a:t>
            </a:r>
            <a:r>
              <a:rPr lang="sv-SE" sz="1200" b="1" dirty="0">
                <a:solidFill>
                  <a:srgbClr val="FFFF00"/>
                </a:solidFill>
              </a:rPr>
              <a:t> </a:t>
            </a:r>
          </a:p>
          <a:p>
            <a:pPr algn="ctr"/>
            <a:r>
              <a:rPr lang="sv-SE" sz="1000" b="1" dirty="0">
                <a:solidFill>
                  <a:srgbClr val="FFFF00"/>
                </a:solidFill>
              </a:rPr>
              <a:t>Jämlikhet genom tillväxt</a:t>
            </a:r>
            <a:r>
              <a:rPr lang="sv-SE" sz="1200" b="1" dirty="0">
                <a:solidFill>
                  <a:srgbClr val="FFFF00"/>
                </a:solidFill>
              </a:rPr>
              <a:t> </a:t>
            </a:r>
            <a:r>
              <a:rPr lang="sv-SE" sz="1000" b="1" dirty="0">
                <a:solidFill>
                  <a:srgbClr val="FFFF00"/>
                </a:solidFill>
              </a:rPr>
              <a:t> och</a:t>
            </a:r>
          </a:p>
          <a:p>
            <a:pPr algn="ctr"/>
            <a:r>
              <a:rPr lang="sv-SE" sz="1000" b="1" dirty="0">
                <a:solidFill>
                  <a:srgbClr val="FFFF00"/>
                </a:solidFill>
              </a:rPr>
              <a:t>skattefinansierad generell välfärd</a:t>
            </a:r>
          </a:p>
        </p:txBody>
      </p:sp>
      <p:pic>
        <p:nvPicPr>
          <p:cNvPr id="14" name="Picture 4" descr="Bildresultat för john locke">
            <a:extLst>
              <a:ext uri="{FF2B5EF4-FFF2-40B4-BE49-F238E27FC236}">
                <a16:creationId xmlns:a16="http://schemas.microsoft.com/office/drawing/2014/main" id="{1B194DD2-E567-7E55-1681-DAA2DE9FA1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493" y="327297"/>
            <a:ext cx="742326" cy="5755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9">
            <a:extLst>
              <a:ext uri="{FF2B5EF4-FFF2-40B4-BE49-F238E27FC236}">
                <a16:creationId xmlns:a16="http://schemas.microsoft.com/office/drawing/2014/main" id="{C57309DD-F9F4-C35E-AD48-B2B54A937934}"/>
              </a:ext>
            </a:extLst>
          </p:cNvPr>
          <p:cNvSpPr txBox="1">
            <a:spLocks noChangeArrowheads="1"/>
          </p:cNvSpPr>
          <p:nvPr/>
        </p:nvSpPr>
        <p:spPr bwMode="auto">
          <a:xfrm>
            <a:off x="7626354" y="2704840"/>
            <a:ext cx="389850" cy="215444"/>
          </a:xfrm>
          <a:prstGeom prst="rect">
            <a:avLst/>
          </a:prstGeom>
          <a:noFill/>
          <a:ln w="9525">
            <a:noFill/>
            <a:miter lim="800000"/>
            <a:headEnd/>
            <a:tailEnd/>
          </a:ln>
        </p:spPr>
        <p:txBody>
          <a:bodyPr wrap="none">
            <a:spAutoFit/>
          </a:bodyPr>
          <a:lstStyle/>
          <a:p>
            <a:r>
              <a:rPr lang="sv-SE" sz="800" b="1" dirty="0"/>
              <a:t>1980</a:t>
            </a:r>
            <a:endParaRPr lang="en-US" sz="800" b="1" dirty="0"/>
          </a:p>
        </p:txBody>
      </p:sp>
      <p:sp>
        <p:nvSpPr>
          <p:cNvPr id="17" name="Stjärna: 5 punkter 16">
            <a:extLst>
              <a:ext uri="{FF2B5EF4-FFF2-40B4-BE49-F238E27FC236}">
                <a16:creationId xmlns:a16="http://schemas.microsoft.com/office/drawing/2014/main" id="{E4642641-7EAC-5A52-EFF5-DDE6FF147EB4}"/>
              </a:ext>
            </a:extLst>
          </p:cNvPr>
          <p:cNvSpPr/>
          <p:nvPr/>
        </p:nvSpPr>
        <p:spPr>
          <a:xfrm>
            <a:off x="3066457" y="661988"/>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textruta 17">
            <a:extLst>
              <a:ext uri="{FF2B5EF4-FFF2-40B4-BE49-F238E27FC236}">
                <a16:creationId xmlns:a16="http://schemas.microsoft.com/office/drawing/2014/main" id="{BFF15EBB-9986-F602-950A-FAE28E35F812}"/>
              </a:ext>
            </a:extLst>
          </p:cNvPr>
          <p:cNvSpPr txBox="1"/>
          <p:nvPr/>
        </p:nvSpPr>
        <p:spPr>
          <a:xfrm>
            <a:off x="3352979" y="934522"/>
            <a:ext cx="460334" cy="369332"/>
          </a:xfrm>
          <a:prstGeom prst="rect">
            <a:avLst/>
          </a:prstGeom>
          <a:noFill/>
          <a:ln w="38100">
            <a:noFill/>
          </a:ln>
        </p:spPr>
        <p:txBody>
          <a:bodyPr wrap="square" rtlCol="0">
            <a:spAutoFit/>
          </a:bodyPr>
          <a:lstStyle/>
          <a:p>
            <a:r>
              <a:rPr lang="sv-SE" b="1" dirty="0"/>
              <a:t>2</a:t>
            </a:r>
          </a:p>
        </p:txBody>
      </p:sp>
      <p:sp>
        <p:nvSpPr>
          <p:cNvPr id="25" name="textruta 24">
            <a:extLst>
              <a:ext uri="{FF2B5EF4-FFF2-40B4-BE49-F238E27FC236}">
                <a16:creationId xmlns:a16="http://schemas.microsoft.com/office/drawing/2014/main" id="{E1A39571-9304-2566-5B30-6062964B4CD8}"/>
              </a:ext>
            </a:extLst>
          </p:cNvPr>
          <p:cNvSpPr txBox="1"/>
          <p:nvPr/>
        </p:nvSpPr>
        <p:spPr>
          <a:xfrm>
            <a:off x="6755084" y="6095132"/>
            <a:ext cx="3694794" cy="633443"/>
          </a:xfrm>
          <a:prstGeom prst="rect">
            <a:avLst/>
          </a:prstGeom>
          <a:noFill/>
        </p:spPr>
        <p:txBody>
          <a:bodyPr wrap="none" rtlCol="0">
            <a:spAutoFit/>
          </a:bodyPr>
          <a:lstStyle/>
          <a:p>
            <a:pPr>
              <a:lnSpc>
                <a:spcPts val="1400"/>
              </a:lnSpc>
            </a:pPr>
            <a:r>
              <a:rPr lang="sv-SE" sz="1400" b="1" dirty="0"/>
              <a:t>Kampen om den inkluderade medelklassen</a:t>
            </a:r>
          </a:p>
          <a:p>
            <a:pPr>
              <a:lnSpc>
                <a:spcPts val="1400"/>
              </a:lnSpc>
            </a:pPr>
            <a:r>
              <a:rPr lang="sv-SE" sz="1400" b="1" dirty="0"/>
              <a:t>och ”lagt kort ligger” skattepolitiken) upplevs</a:t>
            </a:r>
          </a:p>
          <a:p>
            <a:pPr>
              <a:lnSpc>
                <a:spcPts val="1400"/>
              </a:lnSpc>
            </a:pPr>
            <a:r>
              <a:rPr lang="sv-SE" sz="1400" b="1" dirty="0"/>
              <a:t>ge prioritet åt den sociokulturella konfliktlinjen</a:t>
            </a:r>
            <a:endParaRPr lang="en-GB" sz="1400" b="1" dirty="0"/>
          </a:p>
        </p:txBody>
      </p:sp>
      <p:sp>
        <p:nvSpPr>
          <p:cNvPr id="29" name="textruta 28">
            <a:extLst>
              <a:ext uri="{FF2B5EF4-FFF2-40B4-BE49-F238E27FC236}">
                <a16:creationId xmlns:a16="http://schemas.microsoft.com/office/drawing/2014/main" id="{E2F7BCFF-0F7A-B079-6279-B054EC256D60}"/>
              </a:ext>
            </a:extLst>
          </p:cNvPr>
          <p:cNvSpPr txBox="1"/>
          <p:nvPr/>
        </p:nvSpPr>
        <p:spPr>
          <a:xfrm>
            <a:off x="3134691" y="6268402"/>
            <a:ext cx="2835520" cy="369332"/>
          </a:xfrm>
          <a:prstGeom prst="rect">
            <a:avLst/>
          </a:prstGeom>
          <a:solidFill>
            <a:srgbClr val="5C84CC"/>
          </a:solidFill>
        </p:spPr>
        <p:txBody>
          <a:bodyPr wrap="none" rtlCol="0">
            <a:spAutoFit/>
          </a:bodyPr>
          <a:lstStyle/>
          <a:p>
            <a:r>
              <a:rPr lang="sv-SE" b="1" dirty="0">
                <a:solidFill>
                  <a:srgbClr val="FFFF00"/>
                </a:solidFill>
              </a:rPr>
              <a:t>Högerpopulismens jordmån</a:t>
            </a:r>
          </a:p>
        </p:txBody>
      </p:sp>
      <p:cxnSp>
        <p:nvCxnSpPr>
          <p:cNvPr id="16" name="Rak pilkoppling 15">
            <a:extLst>
              <a:ext uri="{FF2B5EF4-FFF2-40B4-BE49-F238E27FC236}">
                <a16:creationId xmlns:a16="http://schemas.microsoft.com/office/drawing/2014/main" id="{8E1948E8-998F-2F6D-58AB-132DA59926E6}"/>
              </a:ext>
            </a:extLst>
          </p:cNvPr>
          <p:cNvCxnSpPr>
            <a:cxnSpLocks/>
          </p:cNvCxnSpPr>
          <p:nvPr/>
        </p:nvCxnSpPr>
        <p:spPr>
          <a:xfrm flipH="1">
            <a:off x="6077388" y="6453068"/>
            <a:ext cx="63422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72382A30-A333-DDAA-624E-E21C5981533C}"/>
              </a:ext>
            </a:extLst>
          </p:cNvPr>
          <p:cNvCxnSpPr>
            <a:cxnSpLocks/>
          </p:cNvCxnSpPr>
          <p:nvPr/>
        </p:nvCxnSpPr>
        <p:spPr>
          <a:xfrm>
            <a:off x="2527776" y="6086032"/>
            <a:ext cx="538681" cy="3670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8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additive="base">
                                        <p:cTn id="29" dur="500" fill="hold"/>
                                        <p:tgtEl>
                                          <p:spTgt spid="80"/>
                                        </p:tgtEl>
                                        <p:attrNameLst>
                                          <p:attrName>ppt_x</p:attrName>
                                        </p:attrNameLst>
                                      </p:cBhvr>
                                      <p:tavLst>
                                        <p:tav tm="0">
                                          <p:val>
                                            <p:strVal val="#ppt_x"/>
                                          </p:val>
                                        </p:tav>
                                        <p:tav tm="100000">
                                          <p:val>
                                            <p:strVal val="#ppt_x"/>
                                          </p:val>
                                        </p:tav>
                                      </p:tavLst>
                                    </p:anim>
                                    <p:anim calcmode="lin" valueType="num">
                                      <p:cBhvr additive="base">
                                        <p:cTn id="30" dur="500" fill="hold"/>
                                        <p:tgtEl>
                                          <p:spTgt spid="8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additive="base">
                                        <p:cTn id="33" dur="500" fill="hold"/>
                                        <p:tgtEl>
                                          <p:spTgt spid="82"/>
                                        </p:tgtEl>
                                        <p:attrNameLst>
                                          <p:attrName>ppt_x</p:attrName>
                                        </p:attrNameLst>
                                      </p:cBhvr>
                                      <p:tavLst>
                                        <p:tav tm="0">
                                          <p:val>
                                            <p:strVal val="#ppt_x"/>
                                          </p:val>
                                        </p:tav>
                                        <p:tav tm="100000">
                                          <p:val>
                                            <p:strVal val="#ppt_x"/>
                                          </p:val>
                                        </p:tav>
                                      </p:tavLst>
                                    </p:anim>
                                    <p:anim calcmode="lin" valueType="num">
                                      <p:cBhvr additive="base">
                                        <p:cTn id="34" dur="500" fill="hold"/>
                                        <p:tgtEl>
                                          <p:spTgt spid="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85"/>
                                        </p:tgtEl>
                                        <p:attrNameLst>
                                          <p:attrName>style.visibility</p:attrName>
                                        </p:attrNameLst>
                                      </p:cBhvr>
                                      <p:to>
                                        <p:strVal val="visible"/>
                                      </p:to>
                                    </p:set>
                                    <p:anim calcmode="lin" valueType="num">
                                      <p:cBhvr additive="base">
                                        <p:cTn id="61" dur="500" fill="hold"/>
                                        <p:tgtEl>
                                          <p:spTgt spid="85"/>
                                        </p:tgtEl>
                                        <p:attrNameLst>
                                          <p:attrName>ppt_x</p:attrName>
                                        </p:attrNameLst>
                                      </p:cBhvr>
                                      <p:tavLst>
                                        <p:tav tm="0">
                                          <p:val>
                                            <p:strVal val="#ppt_x"/>
                                          </p:val>
                                        </p:tav>
                                        <p:tav tm="100000">
                                          <p:val>
                                            <p:strVal val="#ppt_x"/>
                                          </p:val>
                                        </p:tav>
                                      </p:tavLst>
                                    </p:anim>
                                    <p:anim calcmode="lin" valueType="num">
                                      <p:cBhvr additive="base">
                                        <p:cTn id="62" dur="500" fill="hold"/>
                                        <p:tgtEl>
                                          <p:spTgt spid="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 calcmode="lin" valueType="num">
                                      <p:cBhvr additive="base">
                                        <p:cTn id="65" dur="500" fill="hold"/>
                                        <p:tgtEl>
                                          <p:spTgt spid="86"/>
                                        </p:tgtEl>
                                        <p:attrNameLst>
                                          <p:attrName>ppt_x</p:attrName>
                                        </p:attrNameLst>
                                      </p:cBhvr>
                                      <p:tavLst>
                                        <p:tav tm="0">
                                          <p:val>
                                            <p:strVal val="#ppt_x"/>
                                          </p:val>
                                        </p:tav>
                                        <p:tav tm="100000">
                                          <p:val>
                                            <p:strVal val="#ppt_x"/>
                                          </p:val>
                                        </p:tav>
                                      </p:tavLst>
                                    </p:anim>
                                    <p:anim calcmode="lin" valueType="num">
                                      <p:cBhvr additive="base">
                                        <p:cTn id="66" dur="500" fill="hold"/>
                                        <p:tgtEl>
                                          <p:spTgt spid="8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additive="base">
                                        <p:cTn id="69" dur="500" fill="hold"/>
                                        <p:tgtEl>
                                          <p:spTgt spid="117"/>
                                        </p:tgtEl>
                                        <p:attrNameLst>
                                          <p:attrName>ppt_x</p:attrName>
                                        </p:attrNameLst>
                                      </p:cBhvr>
                                      <p:tavLst>
                                        <p:tav tm="0">
                                          <p:val>
                                            <p:strVal val="#ppt_x"/>
                                          </p:val>
                                        </p:tav>
                                        <p:tav tm="100000">
                                          <p:val>
                                            <p:strVal val="#ppt_x"/>
                                          </p:val>
                                        </p:tav>
                                      </p:tavLst>
                                    </p:anim>
                                    <p:anim calcmode="lin" valueType="num">
                                      <p:cBhvr additive="base">
                                        <p:cTn id="70" dur="500" fill="hold"/>
                                        <p:tgtEl>
                                          <p:spTgt spid="11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9"/>
                                        </p:tgtEl>
                                        <p:attrNameLst>
                                          <p:attrName>style.visibility</p:attrName>
                                        </p:attrNameLst>
                                      </p:cBhvr>
                                      <p:to>
                                        <p:strVal val="visible"/>
                                      </p:to>
                                    </p:set>
                                    <p:anim calcmode="lin" valueType="num">
                                      <p:cBhvr additive="base">
                                        <p:cTn id="73" dur="500" fill="hold"/>
                                        <p:tgtEl>
                                          <p:spTgt spid="119"/>
                                        </p:tgtEl>
                                        <p:attrNameLst>
                                          <p:attrName>ppt_x</p:attrName>
                                        </p:attrNameLst>
                                      </p:cBhvr>
                                      <p:tavLst>
                                        <p:tav tm="0">
                                          <p:val>
                                            <p:strVal val="#ppt_x"/>
                                          </p:val>
                                        </p:tav>
                                        <p:tav tm="100000">
                                          <p:val>
                                            <p:strVal val="#ppt_x"/>
                                          </p:val>
                                        </p:tav>
                                      </p:tavLst>
                                    </p:anim>
                                    <p:anim calcmode="lin" valueType="num">
                                      <p:cBhvr additive="base">
                                        <p:cTn id="74" dur="500" fill="hold"/>
                                        <p:tgtEl>
                                          <p:spTgt spid="119"/>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5"/>
                                        </p:tgtEl>
                                        <p:attrNameLst>
                                          <p:attrName>style.visibility</p:attrName>
                                        </p:attrNameLst>
                                      </p:cBhvr>
                                      <p:to>
                                        <p:strVal val="visible"/>
                                      </p:to>
                                    </p:set>
                                    <p:anim calcmode="lin" valueType="num">
                                      <p:cBhvr additive="base">
                                        <p:cTn id="77" dur="500" fill="hold"/>
                                        <p:tgtEl>
                                          <p:spTgt spid="105"/>
                                        </p:tgtEl>
                                        <p:attrNameLst>
                                          <p:attrName>ppt_x</p:attrName>
                                        </p:attrNameLst>
                                      </p:cBhvr>
                                      <p:tavLst>
                                        <p:tav tm="0">
                                          <p:val>
                                            <p:strVal val="#ppt_x"/>
                                          </p:val>
                                        </p:tav>
                                        <p:tav tm="100000">
                                          <p:val>
                                            <p:strVal val="#ppt_x"/>
                                          </p:val>
                                        </p:tav>
                                      </p:tavLst>
                                    </p:anim>
                                    <p:anim calcmode="lin" valueType="num">
                                      <p:cBhvr additive="base">
                                        <p:cTn id="78" dur="500" fill="hold"/>
                                        <p:tgtEl>
                                          <p:spTgt spid="10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anim calcmode="lin" valueType="num">
                                      <p:cBhvr additive="base">
                                        <p:cTn id="81" dur="500" fill="hold"/>
                                        <p:tgtEl>
                                          <p:spTgt spid="77"/>
                                        </p:tgtEl>
                                        <p:attrNameLst>
                                          <p:attrName>ppt_x</p:attrName>
                                        </p:attrNameLst>
                                      </p:cBhvr>
                                      <p:tavLst>
                                        <p:tav tm="0">
                                          <p:val>
                                            <p:strVal val="#ppt_x"/>
                                          </p:val>
                                        </p:tav>
                                        <p:tav tm="100000">
                                          <p:val>
                                            <p:strVal val="#ppt_x"/>
                                          </p:val>
                                        </p:tav>
                                      </p:tavLst>
                                    </p:anim>
                                    <p:anim calcmode="lin" valueType="num">
                                      <p:cBhvr additive="base">
                                        <p:cTn id="82" dur="500" fill="hold"/>
                                        <p:tgtEl>
                                          <p:spTgt spid="77"/>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07"/>
                                        </p:tgtEl>
                                        <p:attrNameLst>
                                          <p:attrName>style.visibility</p:attrName>
                                        </p:attrNameLst>
                                      </p:cBhvr>
                                      <p:to>
                                        <p:strVal val="visible"/>
                                      </p:to>
                                    </p:set>
                                    <p:anim calcmode="lin" valueType="num">
                                      <p:cBhvr additive="base">
                                        <p:cTn id="85" dur="500" fill="hold"/>
                                        <p:tgtEl>
                                          <p:spTgt spid="107"/>
                                        </p:tgtEl>
                                        <p:attrNameLst>
                                          <p:attrName>ppt_x</p:attrName>
                                        </p:attrNameLst>
                                      </p:cBhvr>
                                      <p:tavLst>
                                        <p:tav tm="0">
                                          <p:val>
                                            <p:strVal val="#ppt_x"/>
                                          </p:val>
                                        </p:tav>
                                        <p:tav tm="100000">
                                          <p:val>
                                            <p:strVal val="#ppt_x"/>
                                          </p:val>
                                        </p:tav>
                                      </p:tavLst>
                                    </p:anim>
                                    <p:anim calcmode="lin" valueType="num">
                                      <p:cBhvr additive="base">
                                        <p:cTn id="86" dur="500" fill="hold"/>
                                        <p:tgtEl>
                                          <p:spTgt spid="10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anim calcmode="lin" valueType="num">
                                      <p:cBhvr additive="base">
                                        <p:cTn id="89" dur="500" fill="hold"/>
                                        <p:tgtEl>
                                          <p:spTgt spid="90"/>
                                        </p:tgtEl>
                                        <p:attrNameLst>
                                          <p:attrName>ppt_x</p:attrName>
                                        </p:attrNameLst>
                                      </p:cBhvr>
                                      <p:tavLst>
                                        <p:tav tm="0">
                                          <p:val>
                                            <p:strVal val="#ppt_x"/>
                                          </p:val>
                                        </p:tav>
                                        <p:tav tm="100000">
                                          <p:val>
                                            <p:strVal val="#ppt_x"/>
                                          </p:val>
                                        </p:tav>
                                      </p:tavLst>
                                    </p:anim>
                                    <p:anim calcmode="lin" valueType="num">
                                      <p:cBhvr additive="base">
                                        <p:cTn id="90" dur="500" fill="hold"/>
                                        <p:tgtEl>
                                          <p:spTgt spid="9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89"/>
                                        </p:tgtEl>
                                        <p:attrNameLst>
                                          <p:attrName>style.visibility</p:attrName>
                                        </p:attrNameLst>
                                      </p:cBhvr>
                                      <p:to>
                                        <p:strVal val="visible"/>
                                      </p:to>
                                    </p:set>
                                    <p:anim calcmode="lin" valueType="num">
                                      <p:cBhvr additive="base">
                                        <p:cTn id="93" dur="500" fill="hold"/>
                                        <p:tgtEl>
                                          <p:spTgt spid="89"/>
                                        </p:tgtEl>
                                        <p:attrNameLst>
                                          <p:attrName>ppt_x</p:attrName>
                                        </p:attrNameLst>
                                      </p:cBhvr>
                                      <p:tavLst>
                                        <p:tav tm="0">
                                          <p:val>
                                            <p:strVal val="#ppt_x"/>
                                          </p:val>
                                        </p:tav>
                                        <p:tav tm="100000">
                                          <p:val>
                                            <p:strVal val="#ppt_x"/>
                                          </p:val>
                                        </p:tav>
                                      </p:tavLst>
                                    </p:anim>
                                    <p:anim calcmode="lin" valueType="num">
                                      <p:cBhvr additive="base">
                                        <p:cTn id="94" dur="500" fill="hold"/>
                                        <p:tgtEl>
                                          <p:spTgt spid="8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109"/>
                                        </p:tgtEl>
                                        <p:attrNameLst>
                                          <p:attrName>style.visibility</p:attrName>
                                        </p:attrNameLst>
                                      </p:cBhvr>
                                      <p:to>
                                        <p:strVal val="visible"/>
                                      </p:to>
                                    </p:set>
                                    <p:anim calcmode="lin" valueType="num">
                                      <p:cBhvr additive="base">
                                        <p:cTn id="97" dur="500" fill="hold"/>
                                        <p:tgtEl>
                                          <p:spTgt spid="109"/>
                                        </p:tgtEl>
                                        <p:attrNameLst>
                                          <p:attrName>ppt_x</p:attrName>
                                        </p:attrNameLst>
                                      </p:cBhvr>
                                      <p:tavLst>
                                        <p:tav tm="0">
                                          <p:val>
                                            <p:strVal val="#ppt_x"/>
                                          </p:val>
                                        </p:tav>
                                        <p:tav tm="100000">
                                          <p:val>
                                            <p:strVal val="#ppt_x"/>
                                          </p:val>
                                        </p:tav>
                                      </p:tavLst>
                                    </p:anim>
                                    <p:anim calcmode="lin" valueType="num">
                                      <p:cBhvr additive="base">
                                        <p:cTn id="98" dur="500" fill="hold"/>
                                        <p:tgtEl>
                                          <p:spTgt spid="109"/>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63"/>
                                        </p:tgtEl>
                                        <p:attrNameLst>
                                          <p:attrName>style.visibility</p:attrName>
                                        </p:attrNameLst>
                                      </p:cBhvr>
                                      <p:to>
                                        <p:strVal val="visible"/>
                                      </p:to>
                                    </p:set>
                                    <p:anim calcmode="lin" valueType="num">
                                      <p:cBhvr additive="base">
                                        <p:cTn id="101" dur="500" fill="hold"/>
                                        <p:tgtEl>
                                          <p:spTgt spid="63"/>
                                        </p:tgtEl>
                                        <p:attrNameLst>
                                          <p:attrName>ppt_x</p:attrName>
                                        </p:attrNameLst>
                                      </p:cBhvr>
                                      <p:tavLst>
                                        <p:tav tm="0">
                                          <p:val>
                                            <p:strVal val="#ppt_x"/>
                                          </p:val>
                                        </p:tav>
                                        <p:tav tm="100000">
                                          <p:val>
                                            <p:strVal val="#ppt_x"/>
                                          </p:val>
                                        </p:tav>
                                      </p:tavLst>
                                    </p:anim>
                                    <p:anim calcmode="lin" valueType="num">
                                      <p:cBhvr additive="base">
                                        <p:cTn id="102" dur="500" fill="hold"/>
                                        <p:tgtEl>
                                          <p:spTgt spid="6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65"/>
                                        </p:tgtEl>
                                        <p:attrNameLst>
                                          <p:attrName>style.visibility</p:attrName>
                                        </p:attrNameLst>
                                      </p:cBhvr>
                                      <p:to>
                                        <p:strVal val="visible"/>
                                      </p:to>
                                    </p:set>
                                    <p:anim calcmode="lin" valueType="num">
                                      <p:cBhvr additive="base">
                                        <p:cTn id="105" dur="500" fill="hold"/>
                                        <p:tgtEl>
                                          <p:spTgt spid="65"/>
                                        </p:tgtEl>
                                        <p:attrNameLst>
                                          <p:attrName>ppt_x</p:attrName>
                                        </p:attrNameLst>
                                      </p:cBhvr>
                                      <p:tavLst>
                                        <p:tav tm="0">
                                          <p:val>
                                            <p:strVal val="#ppt_x"/>
                                          </p:val>
                                        </p:tav>
                                        <p:tav tm="100000">
                                          <p:val>
                                            <p:strVal val="#ppt_x"/>
                                          </p:val>
                                        </p:tav>
                                      </p:tavLst>
                                    </p:anim>
                                    <p:anim calcmode="lin" valueType="num">
                                      <p:cBhvr additive="base">
                                        <p:cTn id="106" dur="500" fill="hold"/>
                                        <p:tgtEl>
                                          <p:spTgt spid="6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15"/>
                                        </p:tgtEl>
                                        <p:attrNameLst>
                                          <p:attrName>style.visibility</p:attrName>
                                        </p:attrNameLst>
                                      </p:cBhvr>
                                      <p:to>
                                        <p:strVal val="visible"/>
                                      </p:to>
                                    </p:set>
                                    <p:anim calcmode="lin" valueType="num">
                                      <p:cBhvr additive="base">
                                        <p:cTn id="109" dur="500" fill="hold"/>
                                        <p:tgtEl>
                                          <p:spTgt spid="115"/>
                                        </p:tgtEl>
                                        <p:attrNameLst>
                                          <p:attrName>ppt_x</p:attrName>
                                        </p:attrNameLst>
                                      </p:cBhvr>
                                      <p:tavLst>
                                        <p:tav tm="0">
                                          <p:val>
                                            <p:strVal val="#ppt_x"/>
                                          </p:val>
                                        </p:tav>
                                        <p:tav tm="100000">
                                          <p:val>
                                            <p:strVal val="#ppt_x"/>
                                          </p:val>
                                        </p:tav>
                                      </p:tavLst>
                                    </p:anim>
                                    <p:anim calcmode="lin" valueType="num">
                                      <p:cBhvr additive="base">
                                        <p:cTn id="110" dur="500" fill="hold"/>
                                        <p:tgtEl>
                                          <p:spTgt spid="115"/>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114"/>
                                        </p:tgtEl>
                                        <p:attrNameLst>
                                          <p:attrName>style.visibility</p:attrName>
                                        </p:attrNameLst>
                                      </p:cBhvr>
                                      <p:to>
                                        <p:strVal val="visible"/>
                                      </p:to>
                                    </p:set>
                                    <p:anim calcmode="lin" valueType="num">
                                      <p:cBhvr additive="base">
                                        <p:cTn id="113" dur="500" fill="hold"/>
                                        <p:tgtEl>
                                          <p:spTgt spid="114"/>
                                        </p:tgtEl>
                                        <p:attrNameLst>
                                          <p:attrName>ppt_x</p:attrName>
                                        </p:attrNameLst>
                                      </p:cBhvr>
                                      <p:tavLst>
                                        <p:tav tm="0">
                                          <p:val>
                                            <p:strVal val="#ppt_x"/>
                                          </p:val>
                                        </p:tav>
                                        <p:tav tm="100000">
                                          <p:val>
                                            <p:strVal val="#ppt_x"/>
                                          </p:val>
                                        </p:tav>
                                      </p:tavLst>
                                    </p:anim>
                                    <p:anim calcmode="lin" valueType="num">
                                      <p:cBhvr additive="base">
                                        <p:cTn id="114" dur="500" fill="hold"/>
                                        <p:tgtEl>
                                          <p:spTgt spid="11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21550"/>
                                        </p:tgtEl>
                                        <p:attrNameLst>
                                          <p:attrName>style.visibility</p:attrName>
                                        </p:attrNameLst>
                                      </p:cBhvr>
                                      <p:to>
                                        <p:strVal val="visible"/>
                                      </p:to>
                                    </p:set>
                                    <p:anim calcmode="lin" valueType="num">
                                      <p:cBhvr additive="base">
                                        <p:cTn id="117" dur="500" fill="hold"/>
                                        <p:tgtEl>
                                          <p:spTgt spid="21550"/>
                                        </p:tgtEl>
                                        <p:attrNameLst>
                                          <p:attrName>ppt_x</p:attrName>
                                        </p:attrNameLst>
                                      </p:cBhvr>
                                      <p:tavLst>
                                        <p:tav tm="0">
                                          <p:val>
                                            <p:strVal val="#ppt_x"/>
                                          </p:val>
                                        </p:tav>
                                        <p:tav tm="100000">
                                          <p:val>
                                            <p:strVal val="#ppt_x"/>
                                          </p:val>
                                        </p:tav>
                                      </p:tavLst>
                                    </p:anim>
                                    <p:anim calcmode="lin" valueType="num">
                                      <p:cBhvr additive="base">
                                        <p:cTn id="118" dur="500" fill="hold"/>
                                        <p:tgtEl>
                                          <p:spTgt spid="2155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additive="base">
                                        <p:cTn id="121" dur="500" fill="hold"/>
                                        <p:tgtEl>
                                          <p:spTgt spid="83"/>
                                        </p:tgtEl>
                                        <p:attrNameLst>
                                          <p:attrName>ppt_x</p:attrName>
                                        </p:attrNameLst>
                                      </p:cBhvr>
                                      <p:tavLst>
                                        <p:tav tm="0">
                                          <p:val>
                                            <p:strVal val="#ppt_x"/>
                                          </p:val>
                                        </p:tav>
                                        <p:tav tm="100000">
                                          <p:val>
                                            <p:strVal val="#ppt_x"/>
                                          </p:val>
                                        </p:tav>
                                      </p:tavLst>
                                    </p:anim>
                                    <p:anim calcmode="lin" valueType="num">
                                      <p:cBhvr additive="base">
                                        <p:cTn id="122" dur="500" fill="hold"/>
                                        <p:tgtEl>
                                          <p:spTgt spid="83"/>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1553"/>
                                        </p:tgtEl>
                                        <p:attrNameLst>
                                          <p:attrName>style.visibility</p:attrName>
                                        </p:attrNameLst>
                                      </p:cBhvr>
                                      <p:to>
                                        <p:strVal val="visible"/>
                                      </p:to>
                                    </p:set>
                                    <p:anim calcmode="lin" valueType="num">
                                      <p:cBhvr additive="base">
                                        <p:cTn id="125" dur="500" fill="hold"/>
                                        <p:tgtEl>
                                          <p:spTgt spid="21553"/>
                                        </p:tgtEl>
                                        <p:attrNameLst>
                                          <p:attrName>ppt_x</p:attrName>
                                        </p:attrNameLst>
                                      </p:cBhvr>
                                      <p:tavLst>
                                        <p:tav tm="0">
                                          <p:val>
                                            <p:strVal val="#ppt_x"/>
                                          </p:val>
                                        </p:tav>
                                        <p:tav tm="100000">
                                          <p:val>
                                            <p:strVal val="#ppt_x"/>
                                          </p:val>
                                        </p:tav>
                                      </p:tavLst>
                                    </p:anim>
                                    <p:anim calcmode="lin" valueType="num">
                                      <p:cBhvr additive="base">
                                        <p:cTn id="126" dur="500" fill="hold"/>
                                        <p:tgtEl>
                                          <p:spTgt spid="2155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1551"/>
                                        </p:tgtEl>
                                        <p:attrNameLst>
                                          <p:attrName>style.visibility</p:attrName>
                                        </p:attrNameLst>
                                      </p:cBhvr>
                                      <p:to>
                                        <p:strVal val="visible"/>
                                      </p:to>
                                    </p:set>
                                    <p:anim calcmode="lin" valueType="num">
                                      <p:cBhvr additive="base">
                                        <p:cTn id="129" dur="500" fill="hold"/>
                                        <p:tgtEl>
                                          <p:spTgt spid="21551"/>
                                        </p:tgtEl>
                                        <p:attrNameLst>
                                          <p:attrName>ppt_x</p:attrName>
                                        </p:attrNameLst>
                                      </p:cBhvr>
                                      <p:tavLst>
                                        <p:tav tm="0">
                                          <p:val>
                                            <p:strVal val="#ppt_x"/>
                                          </p:val>
                                        </p:tav>
                                        <p:tav tm="100000">
                                          <p:val>
                                            <p:strVal val="#ppt_x"/>
                                          </p:val>
                                        </p:tav>
                                      </p:tavLst>
                                    </p:anim>
                                    <p:anim calcmode="lin" valueType="num">
                                      <p:cBhvr additive="base">
                                        <p:cTn id="130" dur="500" fill="hold"/>
                                        <p:tgtEl>
                                          <p:spTgt spid="21551"/>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74"/>
                                        </p:tgtEl>
                                        <p:attrNameLst>
                                          <p:attrName>style.visibility</p:attrName>
                                        </p:attrNameLst>
                                      </p:cBhvr>
                                      <p:to>
                                        <p:strVal val="visible"/>
                                      </p:to>
                                    </p:set>
                                    <p:anim calcmode="lin" valueType="num">
                                      <p:cBhvr additive="base">
                                        <p:cTn id="133" dur="500" fill="hold"/>
                                        <p:tgtEl>
                                          <p:spTgt spid="74"/>
                                        </p:tgtEl>
                                        <p:attrNameLst>
                                          <p:attrName>ppt_x</p:attrName>
                                        </p:attrNameLst>
                                      </p:cBhvr>
                                      <p:tavLst>
                                        <p:tav tm="0">
                                          <p:val>
                                            <p:strVal val="#ppt_x"/>
                                          </p:val>
                                        </p:tav>
                                        <p:tav tm="100000">
                                          <p:val>
                                            <p:strVal val="#ppt_x"/>
                                          </p:val>
                                        </p:tav>
                                      </p:tavLst>
                                    </p:anim>
                                    <p:anim calcmode="lin" valueType="num">
                                      <p:cBhvr additive="base">
                                        <p:cTn id="134" dur="500" fill="hold"/>
                                        <p:tgtEl>
                                          <p:spTgt spid="74"/>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70"/>
                                        </p:tgtEl>
                                        <p:attrNameLst>
                                          <p:attrName>style.visibility</p:attrName>
                                        </p:attrNameLst>
                                      </p:cBhvr>
                                      <p:to>
                                        <p:strVal val="visible"/>
                                      </p:to>
                                    </p:set>
                                    <p:anim calcmode="lin" valueType="num">
                                      <p:cBhvr additive="base">
                                        <p:cTn id="137" dur="500" fill="hold"/>
                                        <p:tgtEl>
                                          <p:spTgt spid="70"/>
                                        </p:tgtEl>
                                        <p:attrNameLst>
                                          <p:attrName>ppt_x</p:attrName>
                                        </p:attrNameLst>
                                      </p:cBhvr>
                                      <p:tavLst>
                                        <p:tav tm="0">
                                          <p:val>
                                            <p:strVal val="#ppt_x"/>
                                          </p:val>
                                        </p:tav>
                                        <p:tav tm="100000">
                                          <p:val>
                                            <p:strVal val="#ppt_x"/>
                                          </p:val>
                                        </p:tav>
                                      </p:tavLst>
                                    </p:anim>
                                    <p:anim calcmode="lin" valueType="num">
                                      <p:cBhvr additive="base">
                                        <p:cTn id="138" dur="500" fill="hold"/>
                                        <p:tgtEl>
                                          <p:spTgt spid="70"/>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29"/>
                                        </p:tgtEl>
                                        <p:attrNameLst>
                                          <p:attrName>style.visibility</p:attrName>
                                        </p:attrNameLst>
                                      </p:cBhvr>
                                      <p:to>
                                        <p:strVal val="visible"/>
                                      </p:to>
                                    </p:set>
                                    <p:anim calcmode="lin" valueType="num">
                                      <p:cBhvr additive="base">
                                        <p:cTn id="141" dur="500" fill="hold"/>
                                        <p:tgtEl>
                                          <p:spTgt spid="129"/>
                                        </p:tgtEl>
                                        <p:attrNameLst>
                                          <p:attrName>ppt_x</p:attrName>
                                        </p:attrNameLst>
                                      </p:cBhvr>
                                      <p:tavLst>
                                        <p:tav tm="0">
                                          <p:val>
                                            <p:strVal val="#ppt_x"/>
                                          </p:val>
                                        </p:tav>
                                        <p:tav tm="100000">
                                          <p:val>
                                            <p:strVal val="#ppt_x"/>
                                          </p:val>
                                        </p:tav>
                                      </p:tavLst>
                                    </p:anim>
                                    <p:anim calcmode="lin" valueType="num">
                                      <p:cBhvr additive="base">
                                        <p:cTn id="142" dur="500" fill="hold"/>
                                        <p:tgtEl>
                                          <p:spTgt spid="129"/>
                                        </p:tgtEl>
                                        <p:attrNameLst>
                                          <p:attrName>ppt_y</p:attrName>
                                        </p:attrNameLst>
                                      </p:cBhvr>
                                      <p:tavLst>
                                        <p:tav tm="0">
                                          <p:val>
                                            <p:strVal val="1+#ppt_h/2"/>
                                          </p:val>
                                        </p:tav>
                                        <p:tav tm="100000">
                                          <p:val>
                                            <p:strVal val="#ppt_y"/>
                                          </p:val>
                                        </p:tav>
                                      </p:tavLst>
                                    </p:anim>
                                  </p:childTnLst>
                                </p:cTn>
                              </p:par>
                              <p:par>
                                <p:cTn id="143" presetID="2" presetClass="entr" presetSubtype="4" fill="hold" nodeType="withEffect">
                                  <p:stCondLst>
                                    <p:cond delay="0"/>
                                  </p:stCondLst>
                                  <p:childTnLst>
                                    <p:set>
                                      <p:cBhvr>
                                        <p:cTn id="144" dur="1" fill="hold">
                                          <p:stCondLst>
                                            <p:cond delay="0"/>
                                          </p:stCondLst>
                                        </p:cTn>
                                        <p:tgtEl>
                                          <p:spTgt spid="79"/>
                                        </p:tgtEl>
                                        <p:attrNameLst>
                                          <p:attrName>style.visibility</p:attrName>
                                        </p:attrNameLst>
                                      </p:cBhvr>
                                      <p:to>
                                        <p:strVal val="visible"/>
                                      </p:to>
                                    </p:set>
                                    <p:anim calcmode="lin" valueType="num">
                                      <p:cBhvr additive="base">
                                        <p:cTn id="145" dur="500" fill="hold"/>
                                        <p:tgtEl>
                                          <p:spTgt spid="79"/>
                                        </p:tgtEl>
                                        <p:attrNameLst>
                                          <p:attrName>ppt_x</p:attrName>
                                        </p:attrNameLst>
                                      </p:cBhvr>
                                      <p:tavLst>
                                        <p:tav tm="0">
                                          <p:val>
                                            <p:strVal val="#ppt_x"/>
                                          </p:val>
                                        </p:tav>
                                        <p:tav tm="100000">
                                          <p:val>
                                            <p:strVal val="#ppt_x"/>
                                          </p:val>
                                        </p:tav>
                                      </p:tavLst>
                                    </p:anim>
                                    <p:anim calcmode="lin" valueType="num">
                                      <p:cBhvr additive="base">
                                        <p:cTn id="146" dur="500" fill="hold"/>
                                        <p:tgtEl>
                                          <p:spTgt spid="79"/>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120"/>
                                        </p:tgtEl>
                                        <p:attrNameLst>
                                          <p:attrName>style.visibility</p:attrName>
                                        </p:attrNameLst>
                                      </p:cBhvr>
                                      <p:to>
                                        <p:strVal val="visible"/>
                                      </p:to>
                                    </p:set>
                                    <p:anim calcmode="lin" valueType="num">
                                      <p:cBhvr additive="base">
                                        <p:cTn id="149" dur="500" fill="hold"/>
                                        <p:tgtEl>
                                          <p:spTgt spid="120"/>
                                        </p:tgtEl>
                                        <p:attrNameLst>
                                          <p:attrName>ppt_x</p:attrName>
                                        </p:attrNameLst>
                                      </p:cBhvr>
                                      <p:tavLst>
                                        <p:tav tm="0">
                                          <p:val>
                                            <p:strVal val="#ppt_x"/>
                                          </p:val>
                                        </p:tav>
                                        <p:tav tm="100000">
                                          <p:val>
                                            <p:strVal val="#ppt_x"/>
                                          </p:val>
                                        </p:tav>
                                      </p:tavLst>
                                    </p:anim>
                                    <p:anim calcmode="lin" valueType="num">
                                      <p:cBhvr additive="base">
                                        <p:cTn id="150" dur="500" fill="hold"/>
                                        <p:tgtEl>
                                          <p:spTgt spid="120"/>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131"/>
                                        </p:tgtEl>
                                        <p:attrNameLst>
                                          <p:attrName>style.visibility</p:attrName>
                                        </p:attrNameLst>
                                      </p:cBhvr>
                                      <p:to>
                                        <p:strVal val="visible"/>
                                      </p:to>
                                    </p:set>
                                    <p:anim calcmode="lin" valueType="num">
                                      <p:cBhvr additive="base">
                                        <p:cTn id="153" dur="500" fill="hold"/>
                                        <p:tgtEl>
                                          <p:spTgt spid="131"/>
                                        </p:tgtEl>
                                        <p:attrNameLst>
                                          <p:attrName>ppt_x</p:attrName>
                                        </p:attrNameLst>
                                      </p:cBhvr>
                                      <p:tavLst>
                                        <p:tav tm="0">
                                          <p:val>
                                            <p:strVal val="#ppt_x"/>
                                          </p:val>
                                        </p:tav>
                                        <p:tav tm="100000">
                                          <p:val>
                                            <p:strVal val="#ppt_x"/>
                                          </p:val>
                                        </p:tav>
                                      </p:tavLst>
                                    </p:anim>
                                    <p:anim calcmode="lin" valueType="num">
                                      <p:cBhvr additive="base">
                                        <p:cTn id="154" dur="500" fill="hold"/>
                                        <p:tgtEl>
                                          <p:spTgt spid="1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124"/>
                                        </p:tgtEl>
                                        <p:attrNameLst>
                                          <p:attrName>style.visibility</p:attrName>
                                        </p:attrNameLst>
                                      </p:cBhvr>
                                      <p:to>
                                        <p:strVal val="visible"/>
                                      </p:to>
                                    </p:set>
                                    <p:anim calcmode="lin" valueType="num">
                                      <p:cBhvr additive="base">
                                        <p:cTn id="157" dur="500" fill="hold"/>
                                        <p:tgtEl>
                                          <p:spTgt spid="124"/>
                                        </p:tgtEl>
                                        <p:attrNameLst>
                                          <p:attrName>ppt_x</p:attrName>
                                        </p:attrNameLst>
                                      </p:cBhvr>
                                      <p:tavLst>
                                        <p:tav tm="0">
                                          <p:val>
                                            <p:strVal val="#ppt_x"/>
                                          </p:val>
                                        </p:tav>
                                        <p:tav tm="100000">
                                          <p:val>
                                            <p:strVal val="#ppt_x"/>
                                          </p:val>
                                        </p:tav>
                                      </p:tavLst>
                                    </p:anim>
                                    <p:anim calcmode="lin" valueType="num">
                                      <p:cBhvr additive="base">
                                        <p:cTn id="158" dur="500" fill="hold"/>
                                        <p:tgtEl>
                                          <p:spTgt spid="124"/>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139"/>
                                        </p:tgtEl>
                                        <p:attrNameLst>
                                          <p:attrName>style.visibility</p:attrName>
                                        </p:attrNameLst>
                                      </p:cBhvr>
                                      <p:to>
                                        <p:strVal val="visible"/>
                                      </p:to>
                                    </p:set>
                                    <p:anim calcmode="lin" valueType="num">
                                      <p:cBhvr additive="base">
                                        <p:cTn id="161" dur="500" fill="hold"/>
                                        <p:tgtEl>
                                          <p:spTgt spid="139"/>
                                        </p:tgtEl>
                                        <p:attrNameLst>
                                          <p:attrName>ppt_x</p:attrName>
                                        </p:attrNameLst>
                                      </p:cBhvr>
                                      <p:tavLst>
                                        <p:tav tm="0">
                                          <p:val>
                                            <p:strVal val="#ppt_x"/>
                                          </p:val>
                                        </p:tav>
                                        <p:tav tm="100000">
                                          <p:val>
                                            <p:strVal val="#ppt_x"/>
                                          </p:val>
                                        </p:tav>
                                      </p:tavLst>
                                    </p:anim>
                                    <p:anim calcmode="lin" valueType="num">
                                      <p:cBhvr additive="base">
                                        <p:cTn id="162" dur="500" fill="hold"/>
                                        <p:tgtEl>
                                          <p:spTgt spid="139"/>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132"/>
                                        </p:tgtEl>
                                        <p:attrNameLst>
                                          <p:attrName>style.visibility</p:attrName>
                                        </p:attrNameLst>
                                      </p:cBhvr>
                                      <p:to>
                                        <p:strVal val="visible"/>
                                      </p:to>
                                    </p:set>
                                    <p:anim calcmode="lin" valueType="num">
                                      <p:cBhvr additive="base">
                                        <p:cTn id="165" dur="500" fill="hold"/>
                                        <p:tgtEl>
                                          <p:spTgt spid="132"/>
                                        </p:tgtEl>
                                        <p:attrNameLst>
                                          <p:attrName>ppt_x</p:attrName>
                                        </p:attrNameLst>
                                      </p:cBhvr>
                                      <p:tavLst>
                                        <p:tav tm="0">
                                          <p:val>
                                            <p:strVal val="#ppt_x"/>
                                          </p:val>
                                        </p:tav>
                                        <p:tav tm="100000">
                                          <p:val>
                                            <p:strVal val="#ppt_x"/>
                                          </p:val>
                                        </p:tav>
                                      </p:tavLst>
                                    </p:anim>
                                    <p:anim calcmode="lin" valueType="num">
                                      <p:cBhvr additive="base">
                                        <p:cTn id="166" dur="500" fill="hold"/>
                                        <p:tgtEl>
                                          <p:spTgt spid="132"/>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27"/>
                                        </p:tgtEl>
                                        <p:attrNameLst>
                                          <p:attrName>style.visibility</p:attrName>
                                        </p:attrNameLst>
                                      </p:cBhvr>
                                      <p:to>
                                        <p:strVal val="visible"/>
                                      </p:to>
                                    </p:set>
                                    <p:anim calcmode="lin" valueType="num">
                                      <p:cBhvr additive="base">
                                        <p:cTn id="169" dur="500" fill="hold"/>
                                        <p:tgtEl>
                                          <p:spTgt spid="127"/>
                                        </p:tgtEl>
                                        <p:attrNameLst>
                                          <p:attrName>ppt_x</p:attrName>
                                        </p:attrNameLst>
                                      </p:cBhvr>
                                      <p:tavLst>
                                        <p:tav tm="0">
                                          <p:val>
                                            <p:strVal val="#ppt_x"/>
                                          </p:val>
                                        </p:tav>
                                        <p:tav tm="100000">
                                          <p:val>
                                            <p:strVal val="#ppt_x"/>
                                          </p:val>
                                        </p:tav>
                                      </p:tavLst>
                                    </p:anim>
                                    <p:anim calcmode="lin" valueType="num">
                                      <p:cBhvr additive="base">
                                        <p:cTn id="170" dur="500" fill="hold"/>
                                        <p:tgtEl>
                                          <p:spTgt spid="12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128"/>
                                        </p:tgtEl>
                                        <p:attrNameLst>
                                          <p:attrName>style.visibility</p:attrName>
                                        </p:attrNameLst>
                                      </p:cBhvr>
                                      <p:to>
                                        <p:strVal val="visible"/>
                                      </p:to>
                                    </p:set>
                                    <p:anim calcmode="lin" valueType="num">
                                      <p:cBhvr additive="base">
                                        <p:cTn id="173" dur="500" fill="hold"/>
                                        <p:tgtEl>
                                          <p:spTgt spid="128"/>
                                        </p:tgtEl>
                                        <p:attrNameLst>
                                          <p:attrName>ppt_x</p:attrName>
                                        </p:attrNameLst>
                                      </p:cBhvr>
                                      <p:tavLst>
                                        <p:tav tm="0">
                                          <p:val>
                                            <p:strVal val="#ppt_x"/>
                                          </p:val>
                                        </p:tav>
                                        <p:tav tm="100000">
                                          <p:val>
                                            <p:strVal val="#ppt_x"/>
                                          </p:val>
                                        </p:tav>
                                      </p:tavLst>
                                    </p:anim>
                                    <p:anim calcmode="lin" valueType="num">
                                      <p:cBhvr additive="base">
                                        <p:cTn id="174" dur="500" fill="hold"/>
                                        <p:tgtEl>
                                          <p:spTgt spid="12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72"/>
                                        </p:tgtEl>
                                        <p:attrNameLst>
                                          <p:attrName>style.visibility</p:attrName>
                                        </p:attrNameLst>
                                      </p:cBhvr>
                                      <p:to>
                                        <p:strVal val="visible"/>
                                      </p:to>
                                    </p:set>
                                    <p:anim calcmode="lin" valueType="num">
                                      <p:cBhvr additive="base">
                                        <p:cTn id="177" dur="500" fill="hold"/>
                                        <p:tgtEl>
                                          <p:spTgt spid="72"/>
                                        </p:tgtEl>
                                        <p:attrNameLst>
                                          <p:attrName>ppt_x</p:attrName>
                                        </p:attrNameLst>
                                      </p:cBhvr>
                                      <p:tavLst>
                                        <p:tav tm="0">
                                          <p:val>
                                            <p:strVal val="#ppt_x"/>
                                          </p:val>
                                        </p:tav>
                                        <p:tav tm="100000">
                                          <p:val>
                                            <p:strVal val="#ppt_x"/>
                                          </p:val>
                                        </p:tav>
                                      </p:tavLst>
                                    </p:anim>
                                    <p:anim calcmode="lin" valueType="num">
                                      <p:cBhvr additive="base">
                                        <p:cTn id="17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9"/>
                                        </p:tgtEl>
                                        <p:attrNameLst>
                                          <p:attrName>style.visibility</p:attrName>
                                        </p:attrNameLst>
                                      </p:cBhvr>
                                      <p:to>
                                        <p:strVal val="visible"/>
                                      </p:to>
                                    </p:set>
                                    <p:anim calcmode="lin" valueType="num">
                                      <p:cBhvr additive="base">
                                        <p:cTn id="183" dur="500" fill="hold"/>
                                        <p:tgtEl>
                                          <p:spTgt spid="9"/>
                                        </p:tgtEl>
                                        <p:attrNameLst>
                                          <p:attrName>ppt_x</p:attrName>
                                        </p:attrNameLst>
                                      </p:cBhvr>
                                      <p:tavLst>
                                        <p:tav tm="0">
                                          <p:val>
                                            <p:strVal val="#ppt_x"/>
                                          </p:val>
                                        </p:tav>
                                        <p:tav tm="100000">
                                          <p:val>
                                            <p:strVal val="#ppt_x"/>
                                          </p:val>
                                        </p:tav>
                                      </p:tavLst>
                                    </p:anim>
                                    <p:anim calcmode="lin" valueType="num">
                                      <p:cBhvr additive="base">
                                        <p:cTn id="184" dur="500" fill="hold"/>
                                        <p:tgtEl>
                                          <p:spTgt spid="9"/>
                                        </p:tgtEl>
                                        <p:attrNameLst>
                                          <p:attrName>ppt_y</p:attrName>
                                        </p:attrNameLst>
                                      </p:cBhvr>
                                      <p:tavLst>
                                        <p:tav tm="0">
                                          <p:val>
                                            <p:strVal val="1+#ppt_h/2"/>
                                          </p:val>
                                        </p:tav>
                                        <p:tav tm="100000">
                                          <p:val>
                                            <p:strVal val="#ppt_y"/>
                                          </p:val>
                                        </p:tav>
                                      </p:tavLst>
                                    </p:anim>
                                  </p:childTnLst>
                                </p:cTn>
                              </p:par>
                              <p:par>
                                <p:cTn id="185" presetID="2" presetClass="entr" presetSubtype="4" fill="hold" nodeType="withEffect">
                                  <p:stCondLst>
                                    <p:cond delay="0"/>
                                  </p:stCondLst>
                                  <p:childTnLst>
                                    <p:set>
                                      <p:cBhvr>
                                        <p:cTn id="186" dur="1" fill="hold">
                                          <p:stCondLst>
                                            <p:cond delay="0"/>
                                          </p:stCondLst>
                                        </p:cTn>
                                        <p:tgtEl>
                                          <p:spTgt spid="1026"/>
                                        </p:tgtEl>
                                        <p:attrNameLst>
                                          <p:attrName>style.visibility</p:attrName>
                                        </p:attrNameLst>
                                      </p:cBhvr>
                                      <p:to>
                                        <p:strVal val="visible"/>
                                      </p:to>
                                    </p:set>
                                    <p:anim calcmode="lin" valueType="num">
                                      <p:cBhvr additive="base">
                                        <p:cTn id="187" dur="500" fill="hold"/>
                                        <p:tgtEl>
                                          <p:spTgt spid="1026"/>
                                        </p:tgtEl>
                                        <p:attrNameLst>
                                          <p:attrName>ppt_x</p:attrName>
                                        </p:attrNameLst>
                                      </p:cBhvr>
                                      <p:tavLst>
                                        <p:tav tm="0">
                                          <p:val>
                                            <p:strVal val="#ppt_x"/>
                                          </p:val>
                                        </p:tav>
                                        <p:tav tm="100000">
                                          <p:val>
                                            <p:strVal val="#ppt_x"/>
                                          </p:val>
                                        </p:tav>
                                      </p:tavLst>
                                    </p:anim>
                                    <p:anim calcmode="lin" valueType="num">
                                      <p:cBhvr additive="base">
                                        <p:cTn id="188" dur="500" fill="hold"/>
                                        <p:tgtEl>
                                          <p:spTgt spid="1026"/>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61"/>
                                        </p:tgtEl>
                                        <p:attrNameLst>
                                          <p:attrName>style.visibility</p:attrName>
                                        </p:attrNameLst>
                                      </p:cBhvr>
                                      <p:to>
                                        <p:strVal val="visible"/>
                                      </p:to>
                                    </p:set>
                                    <p:anim calcmode="lin" valueType="num">
                                      <p:cBhvr additive="base">
                                        <p:cTn id="191" dur="500" fill="hold"/>
                                        <p:tgtEl>
                                          <p:spTgt spid="61"/>
                                        </p:tgtEl>
                                        <p:attrNameLst>
                                          <p:attrName>ppt_x</p:attrName>
                                        </p:attrNameLst>
                                      </p:cBhvr>
                                      <p:tavLst>
                                        <p:tav tm="0">
                                          <p:val>
                                            <p:strVal val="#ppt_x"/>
                                          </p:val>
                                        </p:tav>
                                        <p:tav tm="100000">
                                          <p:val>
                                            <p:strVal val="#ppt_x"/>
                                          </p:val>
                                        </p:tav>
                                      </p:tavLst>
                                    </p:anim>
                                    <p:anim calcmode="lin" valueType="num">
                                      <p:cBhvr additive="base">
                                        <p:cTn id="192" dur="500" fill="hold"/>
                                        <p:tgtEl>
                                          <p:spTgt spid="61"/>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67"/>
                                        </p:tgtEl>
                                        <p:attrNameLst>
                                          <p:attrName>style.visibility</p:attrName>
                                        </p:attrNameLst>
                                      </p:cBhvr>
                                      <p:to>
                                        <p:strVal val="visible"/>
                                      </p:to>
                                    </p:set>
                                    <p:anim calcmode="lin" valueType="num">
                                      <p:cBhvr additive="base">
                                        <p:cTn id="195" dur="500" fill="hold"/>
                                        <p:tgtEl>
                                          <p:spTgt spid="67"/>
                                        </p:tgtEl>
                                        <p:attrNameLst>
                                          <p:attrName>ppt_x</p:attrName>
                                        </p:attrNameLst>
                                      </p:cBhvr>
                                      <p:tavLst>
                                        <p:tav tm="0">
                                          <p:val>
                                            <p:strVal val="#ppt_x"/>
                                          </p:val>
                                        </p:tav>
                                        <p:tav tm="100000">
                                          <p:val>
                                            <p:strVal val="#ppt_x"/>
                                          </p:val>
                                        </p:tav>
                                      </p:tavLst>
                                    </p:anim>
                                    <p:anim calcmode="lin" valueType="num">
                                      <p:cBhvr additive="base">
                                        <p:cTn id="196" dur="500" fill="hold"/>
                                        <p:tgtEl>
                                          <p:spTgt spid="67"/>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75"/>
                                        </p:tgtEl>
                                        <p:attrNameLst>
                                          <p:attrName>style.visibility</p:attrName>
                                        </p:attrNameLst>
                                      </p:cBhvr>
                                      <p:to>
                                        <p:strVal val="visible"/>
                                      </p:to>
                                    </p:set>
                                    <p:anim calcmode="lin" valueType="num">
                                      <p:cBhvr additive="base">
                                        <p:cTn id="199" dur="500" fill="hold"/>
                                        <p:tgtEl>
                                          <p:spTgt spid="75"/>
                                        </p:tgtEl>
                                        <p:attrNameLst>
                                          <p:attrName>ppt_x</p:attrName>
                                        </p:attrNameLst>
                                      </p:cBhvr>
                                      <p:tavLst>
                                        <p:tav tm="0">
                                          <p:val>
                                            <p:strVal val="#ppt_x"/>
                                          </p:val>
                                        </p:tav>
                                        <p:tav tm="100000">
                                          <p:val>
                                            <p:strVal val="#ppt_x"/>
                                          </p:val>
                                        </p:tav>
                                      </p:tavLst>
                                    </p:anim>
                                    <p:anim calcmode="lin" valueType="num">
                                      <p:cBhvr additive="base">
                                        <p:cTn id="200" dur="500" fill="hold"/>
                                        <p:tgtEl>
                                          <p:spTgt spid="75"/>
                                        </p:tgtEl>
                                        <p:attrNameLst>
                                          <p:attrName>ppt_y</p:attrName>
                                        </p:attrNameLst>
                                      </p:cBhvr>
                                      <p:tavLst>
                                        <p:tav tm="0">
                                          <p:val>
                                            <p:strVal val="1+#ppt_h/2"/>
                                          </p:val>
                                        </p:tav>
                                        <p:tav tm="100000">
                                          <p:val>
                                            <p:strVal val="#ppt_y"/>
                                          </p:val>
                                        </p:tav>
                                      </p:tavLst>
                                    </p:anim>
                                  </p:childTnLst>
                                </p:cTn>
                              </p:par>
                              <p:par>
                                <p:cTn id="201" presetID="2" presetClass="entr" presetSubtype="4" fill="hold" nodeType="withEffect">
                                  <p:stCondLst>
                                    <p:cond delay="0"/>
                                  </p:stCondLst>
                                  <p:childTnLst>
                                    <p:set>
                                      <p:cBhvr>
                                        <p:cTn id="202" dur="1" fill="hold">
                                          <p:stCondLst>
                                            <p:cond delay="0"/>
                                          </p:stCondLst>
                                        </p:cTn>
                                        <p:tgtEl>
                                          <p:spTgt spid="14"/>
                                        </p:tgtEl>
                                        <p:attrNameLst>
                                          <p:attrName>style.visibility</p:attrName>
                                        </p:attrNameLst>
                                      </p:cBhvr>
                                      <p:to>
                                        <p:strVal val="visible"/>
                                      </p:to>
                                    </p:set>
                                    <p:anim calcmode="lin" valueType="num">
                                      <p:cBhvr additive="base">
                                        <p:cTn id="203" dur="500" fill="hold"/>
                                        <p:tgtEl>
                                          <p:spTgt spid="14"/>
                                        </p:tgtEl>
                                        <p:attrNameLst>
                                          <p:attrName>ppt_x</p:attrName>
                                        </p:attrNameLst>
                                      </p:cBhvr>
                                      <p:tavLst>
                                        <p:tav tm="0">
                                          <p:val>
                                            <p:strVal val="#ppt_x"/>
                                          </p:val>
                                        </p:tav>
                                        <p:tav tm="100000">
                                          <p:val>
                                            <p:strVal val="#ppt_x"/>
                                          </p:val>
                                        </p:tav>
                                      </p:tavLst>
                                    </p:anim>
                                    <p:anim calcmode="lin" valueType="num">
                                      <p:cBhvr additive="base">
                                        <p:cTn id="204" dur="500" fill="hold"/>
                                        <p:tgtEl>
                                          <p:spTgt spid="14"/>
                                        </p:tgtEl>
                                        <p:attrNameLst>
                                          <p:attrName>ppt_y</p:attrName>
                                        </p:attrNameLst>
                                      </p:cBhvr>
                                      <p:tavLst>
                                        <p:tav tm="0">
                                          <p:val>
                                            <p:strVal val="1+#ppt_h/2"/>
                                          </p:val>
                                        </p:tav>
                                        <p:tav tm="100000">
                                          <p:val>
                                            <p:strVal val="#ppt_y"/>
                                          </p:val>
                                        </p:tav>
                                      </p:tavLst>
                                    </p:anim>
                                  </p:childTnLst>
                                </p:cTn>
                              </p:par>
                              <p:par>
                                <p:cTn id="205" presetID="2" presetClass="entr" presetSubtype="4" fill="hold" nodeType="withEffect">
                                  <p:stCondLst>
                                    <p:cond delay="0"/>
                                  </p:stCondLst>
                                  <p:childTnLst>
                                    <p:set>
                                      <p:cBhvr>
                                        <p:cTn id="206" dur="1" fill="hold">
                                          <p:stCondLst>
                                            <p:cond delay="0"/>
                                          </p:stCondLst>
                                        </p:cTn>
                                        <p:tgtEl>
                                          <p:spTgt spid="60"/>
                                        </p:tgtEl>
                                        <p:attrNameLst>
                                          <p:attrName>style.visibility</p:attrName>
                                        </p:attrNameLst>
                                      </p:cBhvr>
                                      <p:to>
                                        <p:strVal val="visible"/>
                                      </p:to>
                                    </p:set>
                                    <p:anim calcmode="lin" valueType="num">
                                      <p:cBhvr additive="base">
                                        <p:cTn id="207" dur="500" fill="hold"/>
                                        <p:tgtEl>
                                          <p:spTgt spid="60"/>
                                        </p:tgtEl>
                                        <p:attrNameLst>
                                          <p:attrName>ppt_x</p:attrName>
                                        </p:attrNameLst>
                                      </p:cBhvr>
                                      <p:tavLst>
                                        <p:tav tm="0">
                                          <p:val>
                                            <p:strVal val="#ppt_x"/>
                                          </p:val>
                                        </p:tav>
                                        <p:tav tm="100000">
                                          <p:val>
                                            <p:strVal val="#ppt_x"/>
                                          </p:val>
                                        </p:tav>
                                      </p:tavLst>
                                    </p:anim>
                                    <p:anim calcmode="lin" valueType="num">
                                      <p:cBhvr additive="base">
                                        <p:cTn id="20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2" presetClass="entr" presetSubtype="4" fill="hold" grpId="0" nodeType="clickEffect">
                                  <p:stCondLst>
                                    <p:cond delay="0"/>
                                  </p:stCondLst>
                                  <p:childTnLst>
                                    <p:set>
                                      <p:cBhvr>
                                        <p:cTn id="212" dur="1" fill="hold">
                                          <p:stCondLst>
                                            <p:cond delay="0"/>
                                          </p:stCondLst>
                                        </p:cTn>
                                        <p:tgtEl>
                                          <p:spTgt spid="23"/>
                                        </p:tgtEl>
                                        <p:attrNameLst>
                                          <p:attrName>style.visibility</p:attrName>
                                        </p:attrNameLst>
                                      </p:cBhvr>
                                      <p:to>
                                        <p:strVal val="visible"/>
                                      </p:to>
                                    </p:set>
                                    <p:anim calcmode="lin" valueType="num">
                                      <p:cBhvr additive="base">
                                        <p:cTn id="213" dur="500" fill="hold"/>
                                        <p:tgtEl>
                                          <p:spTgt spid="23"/>
                                        </p:tgtEl>
                                        <p:attrNameLst>
                                          <p:attrName>ppt_x</p:attrName>
                                        </p:attrNameLst>
                                      </p:cBhvr>
                                      <p:tavLst>
                                        <p:tav tm="0">
                                          <p:val>
                                            <p:strVal val="#ppt_x"/>
                                          </p:val>
                                        </p:tav>
                                        <p:tav tm="100000">
                                          <p:val>
                                            <p:strVal val="#ppt_x"/>
                                          </p:val>
                                        </p:tav>
                                      </p:tavLst>
                                    </p:anim>
                                    <p:anim calcmode="lin" valueType="num">
                                      <p:cBhvr additive="base">
                                        <p:cTn id="214" dur="500" fill="hold"/>
                                        <p:tgtEl>
                                          <p:spTgt spid="23"/>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57"/>
                                        </p:tgtEl>
                                        <p:attrNameLst>
                                          <p:attrName>style.visibility</p:attrName>
                                        </p:attrNameLst>
                                      </p:cBhvr>
                                      <p:to>
                                        <p:strVal val="visible"/>
                                      </p:to>
                                    </p:set>
                                    <p:anim calcmode="lin" valueType="num">
                                      <p:cBhvr additive="base">
                                        <p:cTn id="217" dur="500" fill="hold"/>
                                        <p:tgtEl>
                                          <p:spTgt spid="57"/>
                                        </p:tgtEl>
                                        <p:attrNameLst>
                                          <p:attrName>ppt_x</p:attrName>
                                        </p:attrNameLst>
                                      </p:cBhvr>
                                      <p:tavLst>
                                        <p:tav tm="0">
                                          <p:val>
                                            <p:strVal val="#ppt_x"/>
                                          </p:val>
                                        </p:tav>
                                        <p:tav tm="100000">
                                          <p:val>
                                            <p:strVal val="#ppt_x"/>
                                          </p:val>
                                        </p:tav>
                                      </p:tavLst>
                                    </p:anim>
                                    <p:anim calcmode="lin" valueType="num">
                                      <p:cBhvr additive="base">
                                        <p:cTn id="218" dur="500" fill="hold"/>
                                        <p:tgtEl>
                                          <p:spTgt spid="57"/>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12"/>
                                        </p:tgtEl>
                                        <p:attrNameLst>
                                          <p:attrName>style.visibility</p:attrName>
                                        </p:attrNameLst>
                                      </p:cBhvr>
                                      <p:to>
                                        <p:strVal val="visible"/>
                                      </p:to>
                                    </p:set>
                                    <p:anim calcmode="lin" valueType="num">
                                      <p:cBhvr additive="base">
                                        <p:cTn id="221" dur="500" fill="hold"/>
                                        <p:tgtEl>
                                          <p:spTgt spid="12"/>
                                        </p:tgtEl>
                                        <p:attrNameLst>
                                          <p:attrName>ppt_x</p:attrName>
                                        </p:attrNameLst>
                                      </p:cBhvr>
                                      <p:tavLst>
                                        <p:tav tm="0">
                                          <p:val>
                                            <p:strVal val="#ppt_x"/>
                                          </p:val>
                                        </p:tav>
                                        <p:tav tm="100000">
                                          <p:val>
                                            <p:strVal val="#ppt_x"/>
                                          </p:val>
                                        </p:tav>
                                      </p:tavLst>
                                    </p:anim>
                                    <p:anim calcmode="lin" valueType="num">
                                      <p:cBhvr additive="base">
                                        <p:cTn id="2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2" presetClass="entr" presetSubtype="4" fill="hold" grpId="0" nodeType="clickEffect">
                                  <p:stCondLst>
                                    <p:cond delay="0"/>
                                  </p:stCondLst>
                                  <p:childTnLst>
                                    <p:set>
                                      <p:cBhvr>
                                        <p:cTn id="226" dur="1" fill="hold">
                                          <p:stCondLst>
                                            <p:cond delay="0"/>
                                          </p:stCondLst>
                                        </p:cTn>
                                        <p:tgtEl>
                                          <p:spTgt spid="8"/>
                                        </p:tgtEl>
                                        <p:attrNameLst>
                                          <p:attrName>style.visibility</p:attrName>
                                        </p:attrNameLst>
                                      </p:cBhvr>
                                      <p:to>
                                        <p:strVal val="visible"/>
                                      </p:to>
                                    </p:set>
                                    <p:anim calcmode="lin" valueType="num">
                                      <p:cBhvr additive="base">
                                        <p:cTn id="227" dur="500" fill="hold"/>
                                        <p:tgtEl>
                                          <p:spTgt spid="8"/>
                                        </p:tgtEl>
                                        <p:attrNameLst>
                                          <p:attrName>ppt_x</p:attrName>
                                        </p:attrNameLst>
                                      </p:cBhvr>
                                      <p:tavLst>
                                        <p:tav tm="0">
                                          <p:val>
                                            <p:strVal val="#ppt_x"/>
                                          </p:val>
                                        </p:tav>
                                        <p:tav tm="100000">
                                          <p:val>
                                            <p:strVal val="#ppt_x"/>
                                          </p:val>
                                        </p:tav>
                                      </p:tavLst>
                                    </p:anim>
                                    <p:anim calcmode="lin" valueType="num">
                                      <p:cBhvr additive="base">
                                        <p:cTn id="228" dur="500" fill="hold"/>
                                        <p:tgtEl>
                                          <p:spTgt spid="8"/>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6"/>
                                        </p:tgtEl>
                                        <p:attrNameLst>
                                          <p:attrName>style.visibility</p:attrName>
                                        </p:attrNameLst>
                                      </p:cBhvr>
                                      <p:to>
                                        <p:strVal val="visible"/>
                                      </p:to>
                                    </p:set>
                                    <p:anim calcmode="lin" valueType="num">
                                      <p:cBhvr additive="base">
                                        <p:cTn id="231" dur="500" fill="hold"/>
                                        <p:tgtEl>
                                          <p:spTgt spid="6"/>
                                        </p:tgtEl>
                                        <p:attrNameLst>
                                          <p:attrName>ppt_x</p:attrName>
                                        </p:attrNameLst>
                                      </p:cBhvr>
                                      <p:tavLst>
                                        <p:tav tm="0">
                                          <p:val>
                                            <p:strVal val="#ppt_x"/>
                                          </p:val>
                                        </p:tav>
                                        <p:tav tm="100000">
                                          <p:val>
                                            <p:strVal val="#ppt_x"/>
                                          </p:val>
                                        </p:tav>
                                      </p:tavLst>
                                    </p:anim>
                                    <p:anim calcmode="lin" valueType="num">
                                      <p:cBhvr additive="base">
                                        <p:cTn id="2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nodeType="clickEffect">
                                  <p:stCondLst>
                                    <p:cond delay="0"/>
                                  </p:stCondLst>
                                  <p:childTnLst>
                                    <p:set>
                                      <p:cBhvr>
                                        <p:cTn id="236" dur="1" fill="hold">
                                          <p:stCondLst>
                                            <p:cond delay="0"/>
                                          </p:stCondLst>
                                        </p:cTn>
                                        <p:tgtEl>
                                          <p:spTgt spid="78"/>
                                        </p:tgtEl>
                                        <p:attrNameLst>
                                          <p:attrName>style.visibility</p:attrName>
                                        </p:attrNameLst>
                                      </p:cBhvr>
                                      <p:to>
                                        <p:strVal val="visible"/>
                                      </p:to>
                                    </p:set>
                                    <p:anim calcmode="lin" valueType="num">
                                      <p:cBhvr additive="base">
                                        <p:cTn id="237" dur="500" fill="hold"/>
                                        <p:tgtEl>
                                          <p:spTgt spid="78"/>
                                        </p:tgtEl>
                                        <p:attrNameLst>
                                          <p:attrName>ppt_x</p:attrName>
                                        </p:attrNameLst>
                                      </p:cBhvr>
                                      <p:tavLst>
                                        <p:tav tm="0">
                                          <p:val>
                                            <p:strVal val="#ppt_x"/>
                                          </p:val>
                                        </p:tav>
                                        <p:tav tm="100000">
                                          <p:val>
                                            <p:strVal val="#ppt_x"/>
                                          </p:val>
                                        </p:tav>
                                      </p:tavLst>
                                    </p:anim>
                                    <p:anim calcmode="lin" valueType="num">
                                      <p:cBhvr additive="base">
                                        <p:cTn id="238" dur="500" fill="hold"/>
                                        <p:tgtEl>
                                          <p:spTgt spid="78"/>
                                        </p:tgtEl>
                                        <p:attrNameLst>
                                          <p:attrName>ppt_y</p:attrName>
                                        </p:attrNameLst>
                                      </p:cBhvr>
                                      <p:tavLst>
                                        <p:tav tm="0">
                                          <p:val>
                                            <p:strVal val="1+#ppt_h/2"/>
                                          </p:val>
                                        </p:tav>
                                        <p:tav tm="100000">
                                          <p:val>
                                            <p:strVal val="#ppt_y"/>
                                          </p:val>
                                        </p:tav>
                                      </p:tavLst>
                                    </p:anim>
                                  </p:childTnLst>
                                </p:cTn>
                              </p:par>
                              <p:par>
                                <p:cTn id="239" presetID="2" presetClass="entr" presetSubtype="4" fill="hold" nodeType="withEffect">
                                  <p:stCondLst>
                                    <p:cond delay="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ppt_x"/>
                                          </p:val>
                                        </p:tav>
                                        <p:tav tm="100000">
                                          <p:val>
                                            <p:strVal val="#ppt_x"/>
                                          </p:val>
                                        </p:tav>
                                      </p:tavLst>
                                    </p:anim>
                                    <p:anim calcmode="lin" valueType="num">
                                      <p:cBhvr additive="base">
                                        <p:cTn id="242" dur="500" fill="hold"/>
                                        <p:tgtEl>
                                          <p:spTgt spid="11"/>
                                        </p:tgtEl>
                                        <p:attrNameLst>
                                          <p:attrName>ppt_y</p:attrName>
                                        </p:attrNameLst>
                                      </p:cBhvr>
                                      <p:tavLst>
                                        <p:tav tm="0">
                                          <p:val>
                                            <p:strVal val="1+#ppt_h/2"/>
                                          </p:val>
                                        </p:tav>
                                        <p:tav tm="100000">
                                          <p:val>
                                            <p:strVal val="#ppt_y"/>
                                          </p:val>
                                        </p:tav>
                                      </p:tavLst>
                                    </p:anim>
                                  </p:childTnLst>
                                </p:cTn>
                              </p:par>
                              <p:par>
                                <p:cTn id="243" presetID="2" presetClass="entr" presetSubtype="4" fill="hold" grpId="0" nodeType="withEffect">
                                  <p:stCondLst>
                                    <p:cond delay="0"/>
                                  </p:stCondLst>
                                  <p:childTnLst>
                                    <p:set>
                                      <p:cBhvr>
                                        <p:cTn id="244" dur="1" fill="hold">
                                          <p:stCondLst>
                                            <p:cond delay="0"/>
                                          </p:stCondLst>
                                        </p:cTn>
                                        <p:tgtEl>
                                          <p:spTgt spid="94"/>
                                        </p:tgtEl>
                                        <p:attrNameLst>
                                          <p:attrName>style.visibility</p:attrName>
                                        </p:attrNameLst>
                                      </p:cBhvr>
                                      <p:to>
                                        <p:strVal val="visible"/>
                                      </p:to>
                                    </p:set>
                                    <p:anim calcmode="lin" valueType="num">
                                      <p:cBhvr additive="base">
                                        <p:cTn id="245" dur="500" fill="hold"/>
                                        <p:tgtEl>
                                          <p:spTgt spid="94"/>
                                        </p:tgtEl>
                                        <p:attrNameLst>
                                          <p:attrName>ppt_x</p:attrName>
                                        </p:attrNameLst>
                                      </p:cBhvr>
                                      <p:tavLst>
                                        <p:tav tm="0">
                                          <p:val>
                                            <p:strVal val="#ppt_x"/>
                                          </p:val>
                                        </p:tav>
                                        <p:tav tm="100000">
                                          <p:val>
                                            <p:strVal val="#ppt_x"/>
                                          </p:val>
                                        </p:tav>
                                      </p:tavLst>
                                    </p:anim>
                                    <p:anim calcmode="lin" valueType="num">
                                      <p:cBhvr additive="base">
                                        <p:cTn id="24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47" fill="hold">
                      <p:stCondLst>
                        <p:cond delay="indefinite"/>
                      </p:stCondLst>
                      <p:childTnLst>
                        <p:par>
                          <p:cTn id="248" fill="hold">
                            <p:stCondLst>
                              <p:cond delay="0"/>
                            </p:stCondLst>
                            <p:childTnLst>
                              <p:par>
                                <p:cTn id="249" presetID="2" presetClass="entr" presetSubtype="4" fill="hold" nodeType="clickEffect">
                                  <p:stCondLst>
                                    <p:cond delay="0"/>
                                  </p:stCondLst>
                                  <p:childTnLst>
                                    <p:set>
                                      <p:cBhvr>
                                        <p:cTn id="250" dur="1" fill="hold">
                                          <p:stCondLst>
                                            <p:cond delay="0"/>
                                          </p:stCondLst>
                                        </p:cTn>
                                        <p:tgtEl>
                                          <p:spTgt spid="91"/>
                                        </p:tgtEl>
                                        <p:attrNameLst>
                                          <p:attrName>style.visibility</p:attrName>
                                        </p:attrNameLst>
                                      </p:cBhvr>
                                      <p:to>
                                        <p:strVal val="visible"/>
                                      </p:to>
                                    </p:set>
                                    <p:anim calcmode="lin" valueType="num">
                                      <p:cBhvr additive="base">
                                        <p:cTn id="251" dur="500" fill="hold"/>
                                        <p:tgtEl>
                                          <p:spTgt spid="91"/>
                                        </p:tgtEl>
                                        <p:attrNameLst>
                                          <p:attrName>ppt_x</p:attrName>
                                        </p:attrNameLst>
                                      </p:cBhvr>
                                      <p:tavLst>
                                        <p:tav tm="0">
                                          <p:val>
                                            <p:strVal val="#ppt_x"/>
                                          </p:val>
                                        </p:tav>
                                        <p:tav tm="100000">
                                          <p:val>
                                            <p:strVal val="#ppt_x"/>
                                          </p:val>
                                        </p:tav>
                                      </p:tavLst>
                                    </p:anim>
                                    <p:anim calcmode="lin" valueType="num">
                                      <p:cBhvr additive="base">
                                        <p:cTn id="252" dur="500" fill="hold"/>
                                        <p:tgtEl>
                                          <p:spTgt spid="91"/>
                                        </p:tgtEl>
                                        <p:attrNameLst>
                                          <p:attrName>ppt_y</p:attrName>
                                        </p:attrNameLst>
                                      </p:cBhvr>
                                      <p:tavLst>
                                        <p:tav tm="0">
                                          <p:val>
                                            <p:strVal val="1+#ppt_h/2"/>
                                          </p:val>
                                        </p:tav>
                                        <p:tav tm="100000">
                                          <p:val>
                                            <p:strVal val="#ppt_y"/>
                                          </p:val>
                                        </p:tav>
                                      </p:tavLst>
                                    </p:anim>
                                  </p:childTnLst>
                                </p:cTn>
                              </p:par>
                              <p:par>
                                <p:cTn id="253" presetID="2" presetClass="entr" presetSubtype="4" fill="hold" nodeType="withEffect">
                                  <p:stCondLst>
                                    <p:cond delay="0"/>
                                  </p:stCondLst>
                                  <p:childTnLst>
                                    <p:set>
                                      <p:cBhvr>
                                        <p:cTn id="254" dur="1" fill="hold">
                                          <p:stCondLst>
                                            <p:cond delay="0"/>
                                          </p:stCondLst>
                                        </p:cTn>
                                        <p:tgtEl>
                                          <p:spTgt spid="92"/>
                                        </p:tgtEl>
                                        <p:attrNameLst>
                                          <p:attrName>style.visibility</p:attrName>
                                        </p:attrNameLst>
                                      </p:cBhvr>
                                      <p:to>
                                        <p:strVal val="visible"/>
                                      </p:to>
                                    </p:set>
                                    <p:anim calcmode="lin" valueType="num">
                                      <p:cBhvr additive="base">
                                        <p:cTn id="255" dur="500" fill="hold"/>
                                        <p:tgtEl>
                                          <p:spTgt spid="92"/>
                                        </p:tgtEl>
                                        <p:attrNameLst>
                                          <p:attrName>ppt_x</p:attrName>
                                        </p:attrNameLst>
                                      </p:cBhvr>
                                      <p:tavLst>
                                        <p:tav tm="0">
                                          <p:val>
                                            <p:strVal val="#ppt_x"/>
                                          </p:val>
                                        </p:tav>
                                        <p:tav tm="100000">
                                          <p:val>
                                            <p:strVal val="#ppt_x"/>
                                          </p:val>
                                        </p:tav>
                                      </p:tavLst>
                                    </p:anim>
                                    <p:anim calcmode="lin" valueType="num">
                                      <p:cBhvr additive="base">
                                        <p:cTn id="256"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0" nodeType="clickEffect">
                                  <p:stCondLst>
                                    <p:cond delay="0"/>
                                  </p:stCondLst>
                                  <p:childTnLst>
                                    <p:set>
                                      <p:cBhvr>
                                        <p:cTn id="260" dur="1" fill="hold">
                                          <p:stCondLst>
                                            <p:cond delay="0"/>
                                          </p:stCondLst>
                                        </p:cTn>
                                        <p:tgtEl>
                                          <p:spTgt spid="29"/>
                                        </p:tgtEl>
                                        <p:attrNameLst>
                                          <p:attrName>style.visibility</p:attrName>
                                        </p:attrNameLst>
                                      </p:cBhvr>
                                      <p:to>
                                        <p:strVal val="visible"/>
                                      </p:to>
                                    </p:set>
                                    <p:anim calcmode="lin" valueType="num">
                                      <p:cBhvr additive="base">
                                        <p:cTn id="261" dur="500" fill="hold"/>
                                        <p:tgtEl>
                                          <p:spTgt spid="29"/>
                                        </p:tgtEl>
                                        <p:attrNameLst>
                                          <p:attrName>ppt_x</p:attrName>
                                        </p:attrNameLst>
                                      </p:cBhvr>
                                      <p:tavLst>
                                        <p:tav tm="0">
                                          <p:val>
                                            <p:strVal val="#ppt_x"/>
                                          </p:val>
                                        </p:tav>
                                        <p:tav tm="100000">
                                          <p:val>
                                            <p:strVal val="#ppt_x"/>
                                          </p:val>
                                        </p:tav>
                                      </p:tavLst>
                                    </p:anim>
                                    <p:anim calcmode="lin" valueType="num">
                                      <p:cBhvr additive="base">
                                        <p:cTn id="262" dur="500" fill="hold"/>
                                        <p:tgtEl>
                                          <p:spTgt spid="29"/>
                                        </p:tgtEl>
                                        <p:attrNameLst>
                                          <p:attrName>ppt_y</p:attrName>
                                        </p:attrNameLst>
                                      </p:cBhvr>
                                      <p:tavLst>
                                        <p:tav tm="0">
                                          <p:val>
                                            <p:strVal val="1+#ppt_h/2"/>
                                          </p:val>
                                        </p:tav>
                                        <p:tav tm="100000">
                                          <p:val>
                                            <p:strVal val="#ppt_y"/>
                                          </p:val>
                                        </p:tav>
                                      </p:tavLst>
                                    </p:anim>
                                  </p:childTnLst>
                                </p:cTn>
                              </p:par>
                              <p:par>
                                <p:cTn id="263" presetID="2" presetClass="entr" presetSubtype="4" fill="hold" nodeType="withEffect">
                                  <p:stCondLst>
                                    <p:cond delay="0"/>
                                  </p:stCondLst>
                                  <p:childTnLst>
                                    <p:set>
                                      <p:cBhvr>
                                        <p:cTn id="264" dur="1" fill="hold">
                                          <p:stCondLst>
                                            <p:cond delay="0"/>
                                          </p:stCondLst>
                                        </p:cTn>
                                        <p:tgtEl>
                                          <p:spTgt spid="20"/>
                                        </p:tgtEl>
                                        <p:attrNameLst>
                                          <p:attrName>style.visibility</p:attrName>
                                        </p:attrNameLst>
                                      </p:cBhvr>
                                      <p:to>
                                        <p:strVal val="visible"/>
                                      </p:to>
                                    </p:set>
                                    <p:anim calcmode="lin" valueType="num">
                                      <p:cBhvr additive="base">
                                        <p:cTn id="265" dur="500" fill="hold"/>
                                        <p:tgtEl>
                                          <p:spTgt spid="20"/>
                                        </p:tgtEl>
                                        <p:attrNameLst>
                                          <p:attrName>ppt_x</p:attrName>
                                        </p:attrNameLst>
                                      </p:cBhvr>
                                      <p:tavLst>
                                        <p:tav tm="0">
                                          <p:val>
                                            <p:strVal val="#ppt_x"/>
                                          </p:val>
                                        </p:tav>
                                        <p:tav tm="100000">
                                          <p:val>
                                            <p:strVal val="#ppt_x"/>
                                          </p:val>
                                        </p:tav>
                                      </p:tavLst>
                                    </p:anim>
                                    <p:anim calcmode="lin" valueType="num">
                                      <p:cBhvr additive="base">
                                        <p:cTn id="266" dur="500" fill="hold"/>
                                        <p:tgtEl>
                                          <p:spTgt spid="20"/>
                                        </p:tgtEl>
                                        <p:attrNameLst>
                                          <p:attrName>ppt_y</p:attrName>
                                        </p:attrNameLst>
                                      </p:cBhvr>
                                      <p:tavLst>
                                        <p:tav tm="0">
                                          <p:val>
                                            <p:strVal val="1+#ppt_h/2"/>
                                          </p:val>
                                        </p:tav>
                                        <p:tav tm="100000">
                                          <p:val>
                                            <p:strVal val="#ppt_y"/>
                                          </p:val>
                                        </p:tav>
                                      </p:tavLst>
                                    </p:anim>
                                  </p:childTnLst>
                                </p:cTn>
                              </p:par>
                              <p:par>
                                <p:cTn id="267" presetID="2" presetClass="entr" presetSubtype="4" fill="hold" nodeType="withEffect">
                                  <p:stCondLst>
                                    <p:cond delay="0"/>
                                  </p:stCondLst>
                                  <p:childTnLst>
                                    <p:set>
                                      <p:cBhvr>
                                        <p:cTn id="268" dur="1" fill="hold">
                                          <p:stCondLst>
                                            <p:cond delay="0"/>
                                          </p:stCondLst>
                                        </p:cTn>
                                        <p:tgtEl>
                                          <p:spTgt spid="16"/>
                                        </p:tgtEl>
                                        <p:attrNameLst>
                                          <p:attrName>style.visibility</p:attrName>
                                        </p:attrNameLst>
                                      </p:cBhvr>
                                      <p:to>
                                        <p:strVal val="visible"/>
                                      </p:to>
                                    </p:set>
                                    <p:anim calcmode="lin" valueType="num">
                                      <p:cBhvr additive="base">
                                        <p:cTn id="269" dur="500" fill="hold"/>
                                        <p:tgtEl>
                                          <p:spTgt spid="16"/>
                                        </p:tgtEl>
                                        <p:attrNameLst>
                                          <p:attrName>ppt_x</p:attrName>
                                        </p:attrNameLst>
                                      </p:cBhvr>
                                      <p:tavLst>
                                        <p:tav tm="0">
                                          <p:val>
                                            <p:strVal val="#ppt_x"/>
                                          </p:val>
                                        </p:tav>
                                        <p:tav tm="100000">
                                          <p:val>
                                            <p:strVal val="#ppt_x"/>
                                          </p:val>
                                        </p:tav>
                                      </p:tavLst>
                                    </p:anim>
                                    <p:anim calcmode="lin" valueType="num">
                                      <p:cBhvr additive="base">
                                        <p:cTn id="270" dur="500" fill="hold"/>
                                        <p:tgtEl>
                                          <p:spTgt spid="16"/>
                                        </p:tgtEl>
                                        <p:attrNameLst>
                                          <p:attrName>ppt_y</p:attrName>
                                        </p:attrNameLst>
                                      </p:cBhvr>
                                      <p:tavLst>
                                        <p:tav tm="0">
                                          <p:val>
                                            <p:strVal val="1+#ppt_h/2"/>
                                          </p:val>
                                        </p:tav>
                                        <p:tav tm="100000">
                                          <p:val>
                                            <p:strVal val="#ppt_y"/>
                                          </p:val>
                                        </p:tav>
                                      </p:tavLst>
                                    </p:anim>
                                  </p:childTnLst>
                                </p:cTn>
                              </p:par>
                              <p:par>
                                <p:cTn id="271" presetID="2" presetClass="entr" presetSubtype="4" fill="hold" grpId="0" nodeType="withEffect">
                                  <p:stCondLst>
                                    <p:cond delay="0"/>
                                  </p:stCondLst>
                                  <p:childTnLst>
                                    <p:set>
                                      <p:cBhvr>
                                        <p:cTn id="272" dur="1" fill="hold">
                                          <p:stCondLst>
                                            <p:cond delay="0"/>
                                          </p:stCondLst>
                                        </p:cTn>
                                        <p:tgtEl>
                                          <p:spTgt spid="25"/>
                                        </p:tgtEl>
                                        <p:attrNameLst>
                                          <p:attrName>style.visibility</p:attrName>
                                        </p:attrNameLst>
                                      </p:cBhvr>
                                      <p:to>
                                        <p:strVal val="visible"/>
                                      </p:to>
                                    </p:set>
                                    <p:anim calcmode="lin" valueType="num">
                                      <p:cBhvr additive="base">
                                        <p:cTn id="273" dur="500" fill="hold"/>
                                        <p:tgtEl>
                                          <p:spTgt spid="25"/>
                                        </p:tgtEl>
                                        <p:attrNameLst>
                                          <p:attrName>ppt_x</p:attrName>
                                        </p:attrNameLst>
                                      </p:cBhvr>
                                      <p:tavLst>
                                        <p:tav tm="0">
                                          <p:val>
                                            <p:strVal val="#ppt_x"/>
                                          </p:val>
                                        </p:tav>
                                        <p:tav tm="100000">
                                          <p:val>
                                            <p:strVal val="#ppt_x"/>
                                          </p:val>
                                        </p:tav>
                                      </p:tavLst>
                                    </p:anim>
                                    <p:anim calcmode="lin" valueType="num">
                                      <p:cBhvr additive="base">
                                        <p:cTn id="274" dur="500" fill="hold"/>
                                        <p:tgtEl>
                                          <p:spTgt spid="25"/>
                                        </p:tgtEl>
                                        <p:attrNameLst>
                                          <p:attrName>ppt_y</p:attrName>
                                        </p:attrNameLst>
                                      </p:cBhvr>
                                      <p:tavLst>
                                        <p:tav tm="0">
                                          <p:val>
                                            <p:strVal val="1+#ppt_h/2"/>
                                          </p:val>
                                        </p:tav>
                                        <p:tav tm="100000">
                                          <p:val>
                                            <p:strVal val="#ppt_y"/>
                                          </p:val>
                                        </p:tav>
                                      </p:tavLst>
                                    </p:anim>
                                  </p:childTnLst>
                                </p:cTn>
                              </p:par>
                              <p:par>
                                <p:cTn id="275" presetID="2" presetClass="entr" presetSubtype="4" fill="hold" grpId="0" nodeType="withEffect">
                                  <p:stCondLst>
                                    <p:cond delay="0"/>
                                  </p:stCondLst>
                                  <p:childTnLst>
                                    <p:set>
                                      <p:cBhvr>
                                        <p:cTn id="276" dur="1" fill="hold">
                                          <p:stCondLst>
                                            <p:cond delay="0"/>
                                          </p:stCondLst>
                                        </p:cTn>
                                        <p:tgtEl>
                                          <p:spTgt spid="66"/>
                                        </p:tgtEl>
                                        <p:attrNameLst>
                                          <p:attrName>style.visibility</p:attrName>
                                        </p:attrNameLst>
                                      </p:cBhvr>
                                      <p:to>
                                        <p:strVal val="visible"/>
                                      </p:to>
                                    </p:set>
                                    <p:anim calcmode="lin" valueType="num">
                                      <p:cBhvr additive="base">
                                        <p:cTn id="277" dur="500" fill="hold"/>
                                        <p:tgtEl>
                                          <p:spTgt spid="66"/>
                                        </p:tgtEl>
                                        <p:attrNameLst>
                                          <p:attrName>ppt_x</p:attrName>
                                        </p:attrNameLst>
                                      </p:cBhvr>
                                      <p:tavLst>
                                        <p:tav tm="0">
                                          <p:val>
                                            <p:strVal val="#ppt_x"/>
                                          </p:val>
                                        </p:tav>
                                        <p:tav tm="100000">
                                          <p:val>
                                            <p:strVal val="#ppt_x"/>
                                          </p:val>
                                        </p:tav>
                                      </p:tavLst>
                                    </p:anim>
                                    <p:anim calcmode="lin" valueType="num">
                                      <p:cBhvr additive="base">
                                        <p:cTn id="27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79" fill="hold">
                      <p:stCondLst>
                        <p:cond delay="indefinite"/>
                      </p:stCondLst>
                      <p:childTnLst>
                        <p:par>
                          <p:cTn id="280" fill="hold">
                            <p:stCondLst>
                              <p:cond delay="0"/>
                            </p:stCondLst>
                            <p:childTnLst>
                              <p:par>
                                <p:cTn id="281" presetID="2" presetClass="entr" presetSubtype="4" fill="hold" grpId="0" nodeType="clickEffect">
                                  <p:stCondLst>
                                    <p:cond delay="0"/>
                                  </p:stCondLst>
                                  <p:childTnLst>
                                    <p:set>
                                      <p:cBhvr>
                                        <p:cTn id="282" dur="1" fill="hold">
                                          <p:stCondLst>
                                            <p:cond delay="0"/>
                                          </p:stCondLst>
                                        </p:cTn>
                                        <p:tgtEl>
                                          <p:spTgt spid="2"/>
                                        </p:tgtEl>
                                        <p:attrNameLst>
                                          <p:attrName>style.visibility</p:attrName>
                                        </p:attrNameLst>
                                      </p:cBhvr>
                                      <p:to>
                                        <p:strVal val="visible"/>
                                      </p:to>
                                    </p:set>
                                    <p:anim calcmode="lin" valueType="num">
                                      <p:cBhvr additive="base">
                                        <p:cTn id="283" dur="500" fill="hold"/>
                                        <p:tgtEl>
                                          <p:spTgt spid="2"/>
                                        </p:tgtEl>
                                        <p:attrNameLst>
                                          <p:attrName>ppt_x</p:attrName>
                                        </p:attrNameLst>
                                      </p:cBhvr>
                                      <p:tavLst>
                                        <p:tav tm="0">
                                          <p:val>
                                            <p:strVal val="#ppt_x"/>
                                          </p:val>
                                        </p:tav>
                                        <p:tav tm="100000">
                                          <p:val>
                                            <p:strVal val="#ppt_x"/>
                                          </p:val>
                                        </p:tav>
                                      </p:tavLst>
                                    </p:anim>
                                    <p:anim calcmode="lin" valueType="num">
                                      <p:cBhvr additive="base">
                                        <p:cTn id="28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2" grpId="0"/>
      <p:bldP spid="85" grpId="0"/>
      <p:bldP spid="86" grpId="0"/>
      <p:bldP spid="89" grpId="0"/>
      <p:bldP spid="90" grpId="0"/>
      <p:bldP spid="114" grpId="0" animBg="1"/>
      <p:bldP spid="115" grpId="0" animBg="1"/>
      <p:bldP spid="127" grpId="0"/>
      <p:bldP spid="128" grpId="0"/>
      <p:bldP spid="129" grpId="0"/>
      <p:bldP spid="132" grpId="0"/>
      <p:bldP spid="21550" grpId="0" animBg="1"/>
      <p:bldP spid="21551" grpId="0" animBg="1"/>
      <p:bldP spid="21553" grpId="0"/>
      <p:bldP spid="57" grpId="0" animBg="1"/>
      <p:bldP spid="76" grpId="0"/>
      <p:bldP spid="77" grpId="0"/>
      <p:bldP spid="83" grpId="0" animBg="1"/>
      <p:bldP spid="64" grpId="0"/>
      <p:bldP spid="75" grpId="0" animBg="1"/>
      <p:bldP spid="61" grpId="0" animBg="1"/>
      <p:bldP spid="2" grpId="0" animBg="1"/>
      <p:bldP spid="6" grpId="0" animBg="1"/>
      <p:bldP spid="8" grpId="0"/>
      <p:bldP spid="68" grpId="0" animBg="1"/>
      <p:bldP spid="94" grpId="0"/>
      <p:bldP spid="66" grpId="0"/>
      <p:bldP spid="67" grpId="0" animBg="1"/>
      <p:bldP spid="72" grpId="0" animBg="1"/>
      <p:bldP spid="9" grpId="0"/>
      <p:bldP spid="12" grpId="0" animBg="1"/>
      <p:bldP spid="23" grpId="0"/>
      <p:bldP spid="17" grpId="0" animBg="1"/>
      <p:bldP spid="18" grpId="0"/>
      <p:bldP spid="25" grpId="0"/>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F663829F-61AB-340C-E86B-60A0BF772471}"/>
              </a:ext>
            </a:extLst>
          </p:cNvPr>
          <p:cNvPicPr>
            <a:picLocks noGrp="1" noChangeAspect="1"/>
          </p:cNvPicPr>
          <p:nvPr>
            <p:ph idx="1"/>
          </p:nvPr>
        </p:nvPicPr>
        <p:blipFill>
          <a:blip r:embed="rId3"/>
          <a:stretch>
            <a:fillRect/>
          </a:stretch>
        </p:blipFill>
        <p:spPr>
          <a:xfrm>
            <a:off x="8861827" y="1026601"/>
            <a:ext cx="2571197" cy="3861786"/>
          </a:xfrm>
        </p:spPr>
      </p:pic>
      <p:sp>
        <p:nvSpPr>
          <p:cNvPr id="4" name="AutoShape 2" descr="The Primacy of Politics, Berman, Sheri">
            <a:extLst>
              <a:ext uri="{FF2B5EF4-FFF2-40B4-BE49-F238E27FC236}">
                <a16:creationId xmlns:a16="http://schemas.microsoft.com/office/drawing/2014/main" id="{F683872B-852F-D70D-CC95-7D2466A8141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26" name="Picture 2" descr="The Primacy of Politics">
            <a:extLst>
              <a:ext uri="{FF2B5EF4-FFF2-40B4-BE49-F238E27FC236}">
                <a16:creationId xmlns:a16="http://schemas.microsoft.com/office/drawing/2014/main" id="{36AFBC4D-6DCA-8439-1EA1-A22A792A0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275" y="3230715"/>
            <a:ext cx="2198242" cy="3356050"/>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0B945158-98D2-74BE-D300-0FDFDC6F161C}"/>
              </a:ext>
            </a:extLst>
          </p:cNvPr>
          <p:cNvPicPr>
            <a:picLocks noChangeAspect="1"/>
          </p:cNvPicPr>
          <p:nvPr/>
        </p:nvPicPr>
        <p:blipFill>
          <a:blip r:embed="rId5"/>
          <a:stretch>
            <a:fillRect/>
          </a:stretch>
        </p:blipFill>
        <p:spPr>
          <a:xfrm>
            <a:off x="6299481" y="2320460"/>
            <a:ext cx="1874582" cy="782828"/>
          </a:xfrm>
          <a:prstGeom prst="rect">
            <a:avLst/>
          </a:prstGeom>
        </p:spPr>
      </p:pic>
      <p:sp>
        <p:nvSpPr>
          <p:cNvPr id="5" name="textruta 4">
            <a:extLst>
              <a:ext uri="{FF2B5EF4-FFF2-40B4-BE49-F238E27FC236}">
                <a16:creationId xmlns:a16="http://schemas.microsoft.com/office/drawing/2014/main" id="{2B63B9EE-C42A-52C6-50C6-D0B1A8C6CC9B}"/>
              </a:ext>
            </a:extLst>
          </p:cNvPr>
          <p:cNvSpPr txBox="1"/>
          <p:nvPr/>
        </p:nvSpPr>
        <p:spPr>
          <a:xfrm>
            <a:off x="6595619" y="1849982"/>
            <a:ext cx="1578444" cy="477054"/>
          </a:xfrm>
          <a:prstGeom prst="rect">
            <a:avLst/>
          </a:prstGeom>
          <a:noFill/>
        </p:spPr>
        <p:txBody>
          <a:bodyPr wrap="none" rtlCol="0">
            <a:spAutoFit/>
          </a:bodyPr>
          <a:lstStyle/>
          <a:p>
            <a:pPr algn="ctr">
              <a:lnSpc>
                <a:spcPts val="1500"/>
              </a:lnSpc>
            </a:pPr>
            <a:r>
              <a:rPr lang="sv-SE" sz="1400" b="1" i="1" dirty="0"/>
              <a:t>Visionens och </a:t>
            </a:r>
          </a:p>
          <a:p>
            <a:pPr algn="ctr">
              <a:lnSpc>
                <a:spcPts val="1500"/>
              </a:lnSpc>
            </a:pPr>
            <a:r>
              <a:rPr lang="sv-SE" sz="1400" b="1" i="1" dirty="0"/>
              <a:t>hoppets betydelse</a:t>
            </a:r>
            <a:r>
              <a:rPr lang="sv-SE" sz="1400" b="1" dirty="0"/>
              <a:t> </a:t>
            </a:r>
          </a:p>
        </p:txBody>
      </p:sp>
      <p:sp>
        <p:nvSpPr>
          <p:cNvPr id="2" name="textruta 1">
            <a:extLst>
              <a:ext uri="{FF2B5EF4-FFF2-40B4-BE49-F238E27FC236}">
                <a16:creationId xmlns:a16="http://schemas.microsoft.com/office/drawing/2014/main" id="{40348391-B6FD-747A-6188-3AAA41ABAFE6}"/>
              </a:ext>
            </a:extLst>
          </p:cNvPr>
          <p:cNvSpPr txBox="1"/>
          <p:nvPr/>
        </p:nvSpPr>
        <p:spPr>
          <a:xfrm>
            <a:off x="8655287" y="215424"/>
            <a:ext cx="2984278" cy="646331"/>
          </a:xfrm>
          <a:prstGeom prst="rect">
            <a:avLst/>
          </a:prstGeom>
          <a:noFill/>
        </p:spPr>
        <p:txBody>
          <a:bodyPr wrap="none" rtlCol="0">
            <a:spAutoFit/>
          </a:bodyPr>
          <a:lstStyle/>
          <a:p>
            <a:pPr algn="ctr"/>
            <a:r>
              <a:rPr lang="sv-SE" sz="2000" b="1" dirty="0"/>
              <a:t>Politisk ideologi spelar roll</a:t>
            </a:r>
          </a:p>
          <a:p>
            <a:pPr algn="ctr"/>
            <a:r>
              <a:rPr lang="sv-SE" sz="1600" dirty="0"/>
              <a:t>Gläntor i det politiska landskapet</a:t>
            </a:r>
          </a:p>
        </p:txBody>
      </p:sp>
      <p:sp>
        <p:nvSpPr>
          <p:cNvPr id="8" name="textruta 7">
            <a:extLst>
              <a:ext uri="{FF2B5EF4-FFF2-40B4-BE49-F238E27FC236}">
                <a16:creationId xmlns:a16="http://schemas.microsoft.com/office/drawing/2014/main" id="{A10C268E-26A9-3F82-E4C0-7A52D191F4D8}"/>
              </a:ext>
            </a:extLst>
          </p:cNvPr>
          <p:cNvSpPr txBox="1"/>
          <p:nvPr/>
        </p:nvSpPr>
        <p:spPr>
          <a:xfrm>
            <a:off x="8504267" y="5004067"/>
            <a:ext cx="3286316" cy="854336"/>
          </a:xfrm>
          <a:prstGeom prst="rect">
            <a:avLst/>
          </a:prstGeom>
          <a:noFill/>
        </p:spPr>
        <p:txBody>
          <a:bodyPr wrap="square">
            <a:spAutoFit/>
          </a:bodyPr>
          <a:lstStyle/>
          <a:p>
            <a:pPr algn="ctr">
              <a:lnSpc>
                <a:spcPts val="1500"/>
              </a:lnSpc>
            </a:pPr>
            <a:r>
              <a:rPr lang="sv-SE" sz="1400" b="1" dirty="0">
                <a:solidFill>
                  <a:srgbClr val="FF0000"/>
                </a:solidFill>
                <a:latin typeface="Calibri" panose="020F0502020204030204" pitchFamily="34" charset="0"/>
                <a:cs typeface="Calibri" panose="020F0502020204030204" pitchFamily="34" charset="0"/>
              </a:rPr>
              <a:t>Kulturen är</a:t>
            </a:r>
            <a:r>
              <a:rPr lang="sv-SE" sz="1400" b="1" i="0" dirty="0">
                <a:solidFill>
                  <a:srgbClr val="FF0000"/>
                </a:solidFill>
                <a:effectLst/>
                <a:latin typeface="Calibri" panose="020F0502020204030204" pitchFamily="34" charset="0"/>
                <a:cs typeface="Calibri" panose="020F0502020204030204" pitchFamily="34" charset="0"/>
              </a:rPr>
              <a:t> demokratins främsta vapen </a:t>
            </a:r>
          </a:p>
          <a:p>
            <a:pPr algn="ctr">
              <a:lnSpc>
                <a:spcPts val="1500"/>
              </a:lnSpc>
            </a:pPr>
            <a:r>
              <a:rPr lang="sv-SE" sz="1400" b="1" i="0" dirty="0">
                <a:solidFill>
                  <a:srgbClr val="FF0000"/>
                </a:solidFill>
                <a:effectLst/>
                <a:latin typeface="Calibri" panose="020F0502020204030204" pitchFamily="34" charset="0"/>
                <a:cs typeface="Calibri" panose="020F0502020204030204" pitchFamily="34" charset="0"/>
              </a:rPr>
              <a:t>och det som demokratin själv </a:t>
            </a:r>
          </a:p>
          <a:p>
            <a:pPr algn="ctr">
              <a:lnSpc>
                <a:spcPts val="1500"/>
              </a:lnSpc>
            </a:pPr>
            <a:r>
              <a:rPr lang="sv-SE" sz="1400" b="1" i="0" dirty="0">
                <a:solidFill>
                  <a:srgbClr val="FF0000"/>
                </a:solidFill>
                <a:effectLst/>
                <a:latin typeface="Calibri" panose="020F0502020204030204" pitchFamily="34" charset="0"/>
                <a:cs typeface="Calibri" panose="020F0502020204030204" pitchFamily="34" charset="0"/>
              </a:rPr>
              <a:t>är satt att försvara!</a:t>
            </a:r>
          </a:p>
          <a:p>
            <a:pPr algn="ctr">
              <a:lnSpc>
                <a:spcPts val="1500"/>
              </a:lnSpc>
            </a:pPr>
            <a:r>
              <a:rPr lang="sv-SE" sz="1200" b="1" dirty="0">
                <a:solidFill>
                  <a:srgbClr val="FF0000"/>
                </a:solidFill>
                <a:latin typeface="Calibri" panose="020F0502020204030204" pitchFamily="34" charset="0"/>
                <a:cs typeface="Calibri" panose="020F0502020204030204" pitchFamily="34" charset="0"/>
              </a:rPr>
              <a:t>fritt efter Winston Churchill</a:t>
            </a:r>
          </a:p>
        </p:txBody>
      </p:sp>
      <p:sp>
        <p:nvSpPr>
          <p:cNvPr id="11" name="textruta 10">
            <a:extLst>
              <a:ext uri="{FF2B5EF4-FFF2-40B4-BE49-F238E27FC236}">
                <a16:creationId xmlns:a16="http://schemas.microsoft.com/office/drawing/2014/main" id="{30B6137F-C20A-2158-ADF7-EE89A5156B9E}"/>
              </a:ext>
            </a:extLst>
          </p:cNvPr>
          <p:cNvSpPr txBox="1"/>
          <p:nvPr/>
        </p:nvSpPr>
        <p:spPr>
          <a:xfrm>
            <a:off x="8359440" y="5858403"/>
            <a:ext cx="3575969" cy="646331"/>
          </a:xfrm>
          <a:prstGeom prst="rect">
            <a:avLst/>
          </a:prstGeom>
          <a:noFill/>
        </p:spPr>
        <p:txBody>
          <a:bodyPr wrap="square">
            <a:spAutoFit/>
          </a:bodyPr>
          <a:lstStyle/>
          <a:p>
            <a:pPr algn="ctr"/>
            <a:r>
              <a:rPr lang="sv-SE" sz="1200" b="1" dirty="0"/>
              <a:t>Stefan </a:t>
            </a:r>
            <a:r>
              <a:rPr lang="sv-SE" sz="1200" b="1" dirty="0" err="1"/>
              <a:t>Backius</a:t>
            </a:r>
            <a:r>
              <a:rPr lang="sv-SE" sz="1200" b="1" dirty="0"/>
              <a:t> (2011):</a:t>
            </a:r>
          </a:p>
          <a:p>
            <a:pPr algn="ctr"/>
            <a:r>
              <a:rPr lang="sv-SE" sz="1200" b="1" dirty="0"/>
              <a:t> Arbetare på scen </a:t>
            </a:r>
          </a:p>
          <a:p>
            <a:pPr algn="ctr"/>
            <a:r>
              <a:rPr lang="sv-SE" sz="1200" b="1" dirty="0"/>
              <a:t>Amatörteater som politiskt verktyg</a:t>
            </a:r>
          </a:p>
        </p:txBody>
      </p:sp>
      <p:pic>
        <p:nvPicPr>
          <p:cNvPr id="10" name="Bildobjekt 9">
            <a:extLst>
              <a:ext uri="{FF2B5EF4-FFF2-40B4-BE49-F238E27FC236}">
                <a16:creationId xmlns:a16="http://schemas.microsoft.com/office/drawing/2014/main" id="{34463F43-5249-921F-EA3E-2971992C3358}"/>
              </a:ext>
            </a:extLst>
          </p:cNvPr>
          <p:cNvPicPr>
            <a:picLocks noChangeAspect="1"/>
          </p:cNvPicPr>
          <p:nvPr/>
        </p:nvPicPr>
        <p:blipFill>
          <a:blip r:embed="rId6"/>
          <a:stretch>
            <a:fillRect/>
          </a:stretch>
        </p:blipFill>
        <p:spPr>
          <a:xfrm>
            <a:off x="4094744" y="1133955"/>
            <a:ext cx="1475451" cy="3267074"/>
          </a:xfrm>
          <a:prstGeom prst="rect">
            <a:avLst/>
          </a:prstGeom>
        </p:spPr>
      </p:pic>
      <p:pic>
        <p:nvPicPr>
          <p:cNvPr id="12" name="Bildobjekt 11">
            <a:extLst>
              <a:ext uri="{FF2B5EF4-FFF2-40B4-BE49-F238E27FC236}">
                <a16:creationId xmlns:a16="http://schemas.microsoft.com/office/drawing/2014/main" id="{FAF1C464-C4AD-8985-9904-CA572B8F8E8F}"/>
              </a:ext>
            </a:extLst>
          </p:cNvPr>
          <p:cNvPicPr>
            <a:picLocks noChangeAspect="1"/>
          </p:cNvPicPr>
          <p:nvPr/>
        </p:nvPicPr>
        <p:blipFill>
          <a:blip r:embed="rId7"/>
          <a:stretch>
            <a:fillRect/>
          </a:stretch>
        </p:blipFill>
        <p:spPr>
          <a:xfrm>
            <a:off x="4673266" y="4460466"/>
            <a:ext cx="1724098" cy="619916"/>
          </a:xfrm>
          <a:prstGeom prst="rect">
            <a:avLst/>
          </a:prstGeom>
        </p:spPr>
      </p:pic>
      <p:pic>
        <p:nvPicPr>
          <p:cNvPr id="14" name="Bildobjekt 13">
            <a:extLst>
              <a:ext uri="{FF2B5EF4-FFF2-40B4-BE49-F238E27FC236}">
                <a16:creationId xmlns:a16="http://schemas.microsoft.com/office/drawing/2014/main" id="{931586CA-E220-DA14-D82A-FEE70DDD1474}"/>
              </a:ext>
            </a:extLst>
          </p:cNvPr>
          <p:cNvPicPr>
            <a:picLocks noChangeAspect="1"/>
          </p:cNvPicPr>
          <p:nvPr/>
        </p:nvPicPr>
        <p:blipFill>
          <a:blip r:embed="rId8"/>
          <a:stretch>
            <a:fillRect/>
          </a:stretch>
        </p:blipFill>
        <p:spPr>
          <a:xfrm>
            <a:off x="4518548" y="5297268"/>
            <a:ext cx="1041665" cy="692786"/>
          </a:xfrm>
          <a:prstGeom prst="rect">
            <a:avLst/>
          </a:prstGeom>
        </p:spPr>
      </p:pic>
      <p:pic>
        <p:nvPicPr>
          <p:cNvPr id="16" name="Picture 2" descr="Landsorganisationen i Sverige – Wikipedia">
            <a:extLst>
              <a:ext uri="{FF2B5EF4-FFF2-40B4-BE49-F238E27FC236}">
                <a16:creationId xmlns:a16="http://schemas.microsoft.com/office/drawing/2014/main" id="{F9A835D9-F7B1-C65D-80A9-BC7402C285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5949" y="5246759"/>
            <a:ext cx="963643" cy="6927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Röda Korset | Världens främsta kris- och katastroforganisation">
            <a:extLst>
              <a:ext uri="{FF2B5EF4-FFF2-40B4-BE49-F238E27FC236}">
                <a16:creationId xmlns:a16="http://schemas.microsoft.com/office/drawing/2014/main" id="{741C0B6C-5C5F-8127-FFC6-A09E28FA6D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9193" y="4408791"/>
            <a:ext cx="1210331" cy="6733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ruta 18">
            <a:extLst>
              <a:ext uri="{FF2B5EF4-FFF2-40B4-BE49-F238E27FC236}">
                <a16:creationId xmlns:a16="http://schemas.microsoft.com/office/drawing/2014/main" id="{267EB05E-C263-0B5E-95E6-3395EE6DAB31}"/>
              </a:ext>
            </a:extLst>
          </p:cNvPr>
          <p:cNvSpPr txBox="1"/>
          <p:nvPr/>
        </p:nvSpPr>
        <p:spPr>
          <a:xfrm>
            <a:off x="3396361" y="215424"/>
            <a:ext cx="2185214" cy="523220"/>
          </a:xfrm>
          <a:prstGeom prst="rect">
            <a:avLst/>
          </a:prstGeom>
          <a:noFill/>
        </p:spPr>
        <p:txBody>
          <a:bodyPr wrap="none" rtlCol="0">
            <a:spAutoFit/>
          </a:bodyPr>
          <a:lstStyle/>
          <a:p>
            <a:r>
              <a:rPr lang="sv-SE" sz="2800" dirty="0">
                <a:latin typeface="Algerian" panose="04020705040A02060702" pitchFamily="82" charset="0"/>
              </a:rPr>
              <a:t>1860 - 1920</a:t>
            </a:r>
          </a:p>
        </p:txBody>
      </p:sp>
      <p:sp>
        <p:nvSpPr>
          <p:cNvPr id="21" name="textruta 20">
            <a:extLst>
              <a:ext uri="{FF2B5EF4-FFF2-40B4-BE49-F238E27FC236}">
                <a16:creationId xmlns:a16="http://schemas.microsoft.com/office/drawing/2014/main" id="{AA579B44-3A32-7EE2-3175-2D8F38E0BC0B}"/>
              </a:ext>
            </a:extLst>
          </p:cNvPr>
          <p:cNvSpPr txBox="1"/>
          <p:nvPr/>
        </p:nvSpPr>
        <p:spPr>
          <a:xfrm>
            <a:off x="3334787" y="646504"/>
            <a:ext cx="2337178" cy="555730"/>
          </a:xfrm>
          <a:prstGeom prst="rect">
            <a:avLst/>
          </a:prstGeom>
          <a:noFill/>
        </p:spPr>
        <p:txBody>
          <a:bodyPr wrap="none" rtlCol="0">
            <a:spAutoFit/>
          </a:bodyPr>
          <a:lstStyle/>
          <a:p>
            <a:pPr>
              <a:lnSpc>
                <a:spcPts val="1800"/>
              </a:lnSpc>
            </a:pPr>
            <a:r>
              <a:rPr lang="sv-SE" b="1" dirty="0">
                <a:latin typeface="Times New Roman" panose="02020603050405020304" pitchFamily="18" charset="0"/>
                <a:ea typeface="Calibri" panose="020F0502020204030204" pitchFamily="34" charset="0"/>
              </a:rPr>
              <a:t>P</a:t>
            </a:r>
            <a:r>
              <a:rPr lang="sv-SE" sz="1800" b="1" dirty="0">
                <a:effectLst/>
                <a:latin typeface="Times New Roman" panose="02020603050405020304" pitchFamily="18" charset="0"/>
                <a:ea typeface="Calibri" panose="020F0502020204030204" pitchFamily="34" charset="0"/>
              </a:rPr>
              <a:t>olitiska rörelser och </a:t>
            </a:r>
          </a:p>
          <a:p>
            <a:pPr>
              <a:lnSpc>
                <a:spcPts val="1800"/>
              </a:lnSpc>
            </a:pPr>
            <a:r>
              <a:rPr lang="sv-SE" sz="1800" b="1" dirty="0">
                <a:effectLst/>
                <a:latin typeface="Times New Roman" panose="02020603050405020304" pitchFamily="18" charset="0"/>
                <a:ea typeface="Calibri" panose="020F0502020204030204" pitchFamily="34" charset="0"/>
              </a:rPr>
              <a:t>skolor för demokrati</a:t>
            </a:r>
            <a:endParaRPr lang="sv-SE" b="1" dirty="0"/>
          </a:p>
        </p:txBody>
      </p:sp>
      <p:pic>
        <p:nvPicPr>
          <p:cNvPr id="22" name="Picture 2" descr="Hyresgästföreningen Region Stockholm (@HyresgastSTHLM) | Twitter">
            <a:extLst>
              <a:ext uri="{FF2B5EF4-FFF2-40B4-BE49-F238E27FC236}">
                <a16:creationId xmlns:a16="http://schemas.microsoft.com/office/drawing/2014/main" id="{21437E4D-E8FB-4BF8-8777-0A0628CDD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3162" y="6045557"/>
            <a:ext cx="1265968" cy="646330"/>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objekt 22">
            <a:extLst>
              <a:ext uri="{FF2B5EF4-FFF2-40B4-BE49-F238E27FC236}">
                <a16:creationId xmlns:a16="http://schemas.microsoft.com/office/drawing/2014/main" id="{BE5272F4-B73B-860C-92A6-42D1452849C7}"/>
              </a:ext>
            </a:extLst>
          </p:cNvPr>
          <p:cNvPicPr>
            <a:picLocks noChangeAspect="1"/>
          </p:cNvPicPr>
          <p:nvPr/>
        </p:nvPicPr>
        <p:blipFill>
          <a:blip r:embed="rId12"/>
          <a:stretch>
            <a:fillRect/>
          </a:stretch>
        </p:blipFill>
        <p:spPr>
          <a:xfrm>
            <a:off x="4119625" y="4401029"/>
            <a:ext cx="957245" cy="705348"/>
          </a:xfrm>
          <a:prstGeom prst="rect">
            <a:avLst/>
          </a:prstGeom>
        </p:spPr>
      </p:pic>
      <p:pic>
        <p:nvPicPr>
          <p:cNvPr id="24" name="Picture 2" descr="Folkets Hus och Parker/ABF Kalmar län - Virserum konsthall">
            <a:extLst>
              <a:ext uri="{FF2B5EF4-FFF2-40B4-BE49-F238E27FC236}">
                <a16:creationId xmlns:a16="http://schemas.microsoft.com/office/drawing/2014/main" id="{BC09BA0A-2507-BEBB-95DC-A7A8E3843E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763" y="5915304"/>
            <a:ext cx="1265968" cy="7861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ädda Barnen Lund - Home | Facebook">
            <a:extLst>
              <a:ext uri="{FF2B5EF4-FFF2-40B4-BE49-F238E27FC236}">
                <a16:creationId xmlns:a16="http://schemas.microsoft.com/office/drawing/2014/main" id="{2DB1C7BC-2E84-1B1B-1F86-5CB299B865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71784" y="5928141"/>
            <a:ext cx="839699" cy="7554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ildresultat för Folkbildning">
            <a:extLst>
              <a:ext uri="{FF2B5EF4-FFF2-40B4-BE49-F238E27FC236}">
                <a16:creationId xmlns:a16="http://schemas.microsoft.com/office/drawing/2014/main" id="{862925A2-B7E1-2F0E-2F83-F265AB157BD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4421" y="319028"/>
            <a:ext cx="1475450" cy="1045054"/>
          </a:xfrm>
          <a:prstGeom prst="rect">
            <a:avLst/>
          </a:prstGeom>
          <a:noFill/>
          <a:extLst>
            <a:ext uri="{909E8E84-426E-40DD-AFC4-6F175D3DCCD1}">
              <a14:hiddenFill xmlns:a14="http://schemas.microsoft.com/office/drawing/2010/main">
                <a:solidFill>
                  <a:srgbClr val="FFFFFF"/>
                </a:solidFill>
              </a14:hiddenFill>
            </a:ext>
          </a:extLst>
        </p:spPr>
      </p:pic>
      <p:sp>
        <p:nvSpPr>
          <p:cNvPr id="27" name="textruta 26">
            <a:extLst>
              <a:ext uri="{FF2B5EF4-FFF2-40B4-BE49-F238E27FC236}">
                <a16:creationId xmlns:a16="http://schemas.microsoft.com/office/drawing/2014/main" id="{29B37A87-2176-AC16-6797-46B14BAEBA85}"/>
              </a:ext>
            </a:extLst>
          </p:cNvPr>
          <p:cNvSpPr txBox="1"/>
          <p:nvPr/>
        </p:nvSpPr>
        <p:spPr>
          <a:xfrm>
            <a:off x="456650" y="1570345"/>
            <a:ext cx="1823448" cy="1631216"/>
          </a:xfrm>
          <a:prstGeom prst="rect">
            <a:avLst/>
          </a:prstGeom>
          <a:noFill/>
        </p:spPr>
        <p:txBody>
          <a:bodyPr wrap="none" rtlCol="0">
            <a:spAutoFit/>
          </a:bodyPr>
          <a:lstStyle/>
          <a:p>
            <a:pPr algn="ctr"/>
            <a:r>
              <a:rPr lang="sv-SE" sz="1600" b="1" i="1" dirty="0"/>
              <a:t>Svensk folkbildning</a:t>
            </a:r>
          </a:p>
          <a:p>
            <a:pPr algn="ctr"/>
            <a:r>
              <a:rPr lang="sv-SE" sz="1400" b="1" dirty="0"/>
              <a:t>Sprungen ur det</a:t>
            </a:r>
          </a:p>
          <a:p>
            <a:pPr algn="ctr"/>
            <a:r>
              <a:rPr lang="sv-SE" sz="1400" b="1" dirty="0"/>
              <a:t>civila samhällets krav</a:t>
            </a:r>
          </a:p>
          <a:p>
            <a:pPr algn="ctr"/>
            <a:r>
              <a:rPr lang="sv-SE" sz="1400" b="1" dirty="0"/>
              <a:t>på demokrati och </a:t>
            </a:r>
          </a:p>
          <a:p>
            <a:pPr algn="ctr"/>
            <a:r>
              <a:rPr lang="sv-SE" sz="1400" b="1" dirty="0"/>
              <a:t>Samhällsförändring</a:t>
            </a:r>
          </a:p>
          <a:p>
            <a:pPr algn="ctr"/>
            <a:r>
              <a:rPr lang="sv-SE" sz="1400" b="1" i="1" dirty="0"/>
              <a:t>Sällskapet för nyttiga </a:t>
            </a:r>
          </a:p>
          <a:p>
            <a:pPr algn="ctr"/>
            <a:r>
              <a:rPr lang="sv-SE" sz="1400" b="1" i="1" dirty="0"/>
              <a:t>kunskaper (1833)</a:t>
            </a:r>
            <a:endParaRPr lang="sv-SE" sz="1400" b="1" dirty="0"/>
          </a:p>
        </p:txBody>
      </p:sp>
      <p:pic>
        <p:nvPicPr>
          <p:cNvPr id="28" name="Bildobjekt 27">
            <a:extLst>
              <a:ext uri="{FF2B5EF4-FFF2-40B4-BE49-F238E27FC236}">
                <a16:creationId xmlns:a16="http://schemas.microsoft.com/office/drawing/2014/main" id="{FDC29A24-E036-0464-DF87-25066AB0F697}"/>
              </a:ext>
            </a:extLst>
          </p:cNvPr>
          <p:cNvPicPr>
            <a:picLocks noChangeAspect="1"/>
          </p:cNvPicPr>
          <p:nvPr/>
        </p:nvPicPr>
        <p:blipFill>
          <a:blip r:embed="rId16"/>
          <a:stretch>
            <a:fillRect/>
          </a:stretch>
        </p:blipFill>
        <p:spPr>
          <a:xfrm>
            <a:off x="4645560" y="5101633"/>
            <a:ext cx="724881" cy="182003"/>
          </a:xfrm>
          <a:prstGeom prst="rect">
            <a:avLst/>
          </a:prstGeom>
        </p:spPr>
      </p:pic>
      <p:pic>
        <p:nvPicPr>
          <p:cNvPr id="29" name="Picture 2" descr="8 Sidor - Hon utbildade kvinnor">
            <a:extLst>
              <a:ext uri="{FF2B5EF4-FFF2-40B4-BE49-F238E27FC236}">
                <a16:creationId xmlns:a16="http://schemas.microsoft.com/office/drawing/2014/main" id="{73539D03-0E12-D1C1-BCD0-E6AB1D076B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352" y="3676376"/>
            <a:ext cx="2304906" cy="1408792"/>
          </a:xfrm>
          <a:prstGeom prst="rect">
            <a:avLst/>
          </a:prstGeom>
          <a:noFill/>
          <a:extLst>
            <a:ext uri="{909E8E84-426E-40DD-AFC4-6F175D3DCCD1}">
              <a14:hiddenFill xmlns:a14="http://schemas.microsoft.com/office/drawing/2010/main">
                <a:solidFill>
                  <a:srgbClr val="FFFFFF"/>
                </a:solidFill>
              </a14:hiddenFill>
            </a:ext>
          </a:extLst>
        </p:spPr>
      </p:pic>
      <p:sp>
        <p:nvSpPr>
          <p:cNvPr id="30" name="textruta 29">
            <a:extLst>
              <a:ext uri="{FF2B5EF4-FFF2-40B4-BE49-F238E27FC236}">
                <a16:creationId xmlns:a16="http://schemas.microsoft.com/office/drawing/2014/main" id="{0F41AB65-5CF0-0865-07F9-A2EB5FF61352}"/>
              </a:ext>
            </a:extLst>
          </p:cNvPr>
          <p:cNvSpPr txBox="1"/>
          <p:nvPr/>
        </p:nvSpPr>
        <p:spPr>
          <a:xfrm>
            <a:off x="176065" y="5103244"/>
            <a:ext cx="2996398" cy="1169551"/>
          </a:xfrm>
          <a:prstGeom prst="rect">
            <a:avLst/>
          </a:prstGeom>
          <a:noFill/>
        </p:spPr>
        <p:txBody>
          <a:bodyPr wrap="none" rtlCol="0">
            <a:spAutoFit/>
          </a:bodyPr>
          <a:lstStyle/>
          <a:p>
            <a:pPr algn="ctr"/>
            <a:r>
              <a:rPr lang="sv-SE" sz="1400" b="1" dirty="0"/>
              <a:t>År 1925 bildades den kvinnliga</a:t>
            </a:r>
          </a:p>
          <a:p>
            <a:pPr algn="ctr"/>
            <a:r>
              <a:rPr lang="sv-SE" sz="1400" b="1" dirty="0"/>
              <a:t>medborgarskolan i </a:t>
            </a:r>
            <a:r>
              <a:rPr lang="sv-SE" sz="1400" b="1" dirty="0" err="1"/>
              <a:t>Fogelstad</a:t>
            </a:r>
            <a:r>
              <a:rPr lang="sv-SE" sz="1400" b="1" dirty="0"/>
              <a:t> som</a:t>
            </a:r>
          </a:p>
          <a:p>
            <a:pPr algn="ctr"/>
            <a:r>
              <a:rPr lang="sv-SE" sz="1400" b="1" dirty="0"/>
              <a:t>ville utbilda kvinnor i medborgarskap </a:t>
            </a:r>
          </a:p>
          <a:p>
            <a:pPr algn="ctr"/>
            <a:r>
              <a:rPr lang="sv-SE" sz="1400" b="1" dirty="0"/>
              <a:t>så att de kunde använda sin </a:t>
            </a:r>
          </a:p>
          <a:p>
            <a:pPr algn="ctr"/>
            <a:r>
              <a:rPr lang="sv-SE" sz="1400" b="1" dirty="0"/>
              <a:t>nyvunna kvinnliga rösträtt</a:t>
            </a:r>
          </a:p>
        </p:txBody>
      </p:sp>
      <p:pic>
        <p:nvPicPr>
          <p:cNvPr id="2050" name="Picture 2" descr="Valaffisch med Per-Albin Hansson - Stockholmskällan">
            <a:extLst>
              <a:ext uri="{FF2B5EF4-FFF2-40B4-BE49-F238E27FC236}">
                <a16:creationId xmlns:a16="http://schemas.microsoft.com/office/drawing/2014/main" id="{A20D48CC-DF65-12D2-D4A9-747E895E52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8400" y="505531"/>
            <a:ext cx="989246" cy="1127355"/>
          </a:xfrm>
          <a:prstGeom prst="rect">
            <a:avLst/>
          </a:prstGeom>
          <a:noFill/>
          <a:extLst>
            <a:ext uri="{909E8E84-426E-40DD-AFC4-6F175D3DCCD1}">
              <a14:hiddenFill xmlns:a14="http://schemas.microsoft.com/office/drawing/2010/main">
                <a:solidFill>
                  <a:srgbClr val="FFFFFF"/>
                </a:solidFill>
              </a14:hiddenFill>
            </a:ext>
          </a:extLst>
        </p:spPr>
      </p:pic>
      <p:pic>
        <p:nvPicPr>
          <p:cNvPr id="32" name="Bildobjekt 31">
            <a:extLst>
              <a:ext uri="{FF2B5EF4-FFF2-40B4-BE49-F238E27FC236}">
                <a16:creationId xmlns:a16="http://schemas.microsoft.com/office/drawing/2014/main" id="{E1447103-7B4F-A9AC-54D7-81DC099D7DD7}"/>
              </a:ext>
            </a:extLst>
          </p:cNvPr>
          <p:cNvPicPr>
            <a:picLocks noChangeAspect="1"/>
          </p:cNvPicPr>
          <p:nvPr/>
        </p:nvPicPr>
        <p:blipFill>
          <a:blip r:embed="rId19"/>
          <a:stretch>
            <a:fillRect/>
          </a:stretch>
        </p:blipFill>
        <p:spPr>
          <a:xfrm>
            <a:off x="7384841" y="526643"/>
            <a:ext cx="974599" cy="1067880"/>
          </a:xfrm>
          <a:prstGeom prst="rect">
            <a:avLst/>
          </a:prstGeom>
        </p:spPr>
      </p:pic>
      <p:pic>
        <p:nvPicPr>
          <p:cNvPr id="6" name="Picture 4">
            <a:extLst>
              <a:ext uri="{FF2B5EF4-FFF2-40B4-BE49-F238E27FC236}">
                <a16:creationId xmlns:a16="http://schemas.microsoft.com/office/drawing/2014/main" id="{59664C66-DB3C-5C75-45E6-D61B5B6195D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35763" y="1119769"/>
            <a:ext cx="1171719"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050"/>
                                        </p:tgtEl>
                                        <p:attrNameLst>
                                          <p:attrName>style.visibility</p:attrName>
                                        </p:attrNameLst>
                                      </p:cBhvr>
                                      <p:to>
                                        <p:strVal val="visible"/>
                                      </p:to>
                                    </p:set>
                                    <p:anim calcmode="lin" valueType="num">
                                      <p:cBhvr additive="base">
                                        <p:cTn id="77" dur="500" fill="hold"/>
                                        <p:tgtEl>
                                          <p:spTgt spid="2050"/>
                                        </p:tgtEl>
                                        <p:attrNameLst>
                                          <p:attrName>ppt_x</p:attrName>
                                        </p:attrNameLst>
                                      </p:cBhvr>
                                      <p:tavLst>
                                        <p:tav tm="0">
                                          <p:val>
                                            <p:strVal val="#ppt_x"/>
                                          </p:val>
                                        </p:tav>
                                        <p:tav tm="100000">
                                          <p:val>
                                            <p:strVal val="#ppt_x"/>
                                          </p:val>
                                        </p:tav>
                                      </p:tavLst>
                                    </p:anim>
                                    <p:anim calcmode="lin" valueType="num">
                                      <p:cBhvr additive="base">
                                        <p:cTn id="78" dur="500" fill="hold"/>
                                        <p:tgtEl>
                                          <p:spTgt spid="2050"/>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additive="base">
                                        <p:cTn id="81" dur="500" fill="hold"/>
                                        <p:tgtEl>
                                          <p:spTgt spid="32"/>
                                        </p:tgtEl>
                                        <p:attrNameLst>
                                          <p:attrName>ppt_x</p:attrName>
                                        </p:attrNameLst>
                                      </p:cBhvr>
                                      <p:tavLst>
                                        <p:tav tm="0">
                                          <p:val>
                                            <p:strVal val="#ppt_x"/>
                                          </p:val>
                                        </p:tav>
                                        <p:tav tm="100000">
                                          <p:val>
                                            <p:strVal val="#ppt_x"/>
                                          </p:val>
                                        </p:tav>
                                      </p:tavLst>
                                    </p:anim>
                                    <p:anim calcmode="lin" valueType="num">
                                      <p:cBhvr additive="base">
                                        <p:cTn id="82" dur="500" fill="hold"/>
                                        <p:tgtEl>
                                          <p:spTgt spid="3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
                                        </p:tgtEl>
                                        <p:attrNameLst>
                                          <p:attrName>style.visibility</p:attrName>
                                        </p:attrNameLst>
                                      </p:cBhvr>
                                      <p:to>
                                        <p:strVal val="visible"/>
                                      </p:to>
                                    </p:set>
                                    <p:anim calcmode="lin" valueType="num">
                                      <p:cBhvr additive="base">
                                        <p:cTn id="89" dur="500" fill="hold"/>
                                        <p:tgtEl>
                                          <p:spTgt spid="3"/>
                                        </p:tgtEl>
                                        <p:attrNameLst>
                                          <p:attrName>ppt_x</p:attrName>
                                        </p:attrNameLst>
                                      </p:cBhvr>
                                      <p:tavLst>
                                        <p:tav tm="0">
                                          <p:val>
                                            <p:strVal val="#ppt_x"/>
                                          </p:val>
                                        </p:tav>
                                        <p:tav tm="100000">
                                          <p:val>
                                            <p:strVal val="#ppt_x"/>
                                          </p:val>
                                        </p:tav>
                                      </p:tavLst>
                                    </p:anim>
                                    <p:anim calcmode="lin" valueType="num">
                                      <p:cBhvr additive="base">
                                        <p:cTn id="90" dur="500" fill="hold"/>
                                        <p:tgtEl>
                                          <p:spTgt spid="3"/>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1026"/>
                                        </p:tgtEl>
                                        <p:attrNameLst>
                                          <p:attrName>style.visibility</p:attrName>
                                        </p:attrNameLst>
                                      </p:cBhvr>
                                      <p:to>
                                        <p:strVal val="visible"/>
                                      </p:to>
                                    </p:set>
                                    <p:anim calcmode="lin" valueType="num">
                                      <p:cBhvr additive="base">
                                        <p:cTn id="93" dur="500" fill="hold"/>
                                        <p:tgtEl>
                                          <p:spTgt spid="1026"/>
                                        </p:tgtEl>
                                        <p:attrNameLst>
                                          <p:attrName>ppt_x</p:attrName>
                                        </p:attrNameLst>
                                      </p:cBhvr>
                                      <p:tavLst>
                                        <p:tav tm="0">
                                          <p:val>
                                            <p:strVal val="#ppt_x"/>
                                          </p:val>
                                        </p:tav>
                                        <p:tav tm="100000">
                                          <p:val>
                                            <p:strVal val="#ppt_x"/>
                                          </p:val>
                                        </p:tav>
                                      </p:tavLst>
                                    </p:anim>
                                    <p:anim calcmode="lin" valueType="num">
                                      <p:cBhvr additive="base">
                                        <p:cTn id="94" dur="500" fill="hold"/>
                                        <p:tgtEl>
                                          <p:spTgt spid="10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 calcmode="lin" valueType="num">
                                      <p:cBhvr additive="base">
                                        <p:cTn id="97" dur="500" fill="hold"/>
                                        <p:tgtEl>
                                          <p:spTgt spid="2"/>
                                        </p:tgtEl>
                                        <p:attrNameLst>
                                          <p:attrName>ppt_x</p:attrName>
                                        </p:attrNameLst>
                                      </p:cBhvr>
                                      <p:tavLst>
                                        <p:tav tm="0">
                                          <p:val>
                                            <p:strVal val="#ppt_x"/>
                                          </p:val>
                                        </p:tav>
                                        <p:tav tm="100000">
                                          <p:val>
                                            <p:strVal val="#ppt_x"/>
                                          </p:val>
                                        </p:tav>
                                      </p:tavLst>
                                    </p:anim>
                                    <p:anim calcmode="lin" valueType="num">
                                      <p:cBhvr additive="base">
                                        <p:cTn id="98" dur="500" fill="hold"/>
                                        <p:tgtEl>
                                          <p:spTgt spid="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7"/>
                                        </p:tgtEl>
                                        <p:attrNameLst>
                                          <p:attrName>style.visibility</p:attrName>
                                        </p:attrNameLst>
                                      </p:cBhvr>
                                      <p:to>
                                        <p:strVal val="visible"/>
                                      </p:to>
                                    </p:set>
                                    <p:anim calcmode="lin" valueType="num">
                                      <p:cBhvr additive="base">
                                        <p:cTn id="101" dur="500" fill="hold"/>
                                        <p:tgtEl>
                                          <p:spTgt spid="7"/>
                                        </p:tgtEl>
                                        <p:attrNameLst>
                                          <p:attrName>ppt_x</p:attrName>
                                        </p:attrNameLst>
                                      </p:cBhvr>
                                      <p:tavLst>
                                        <p:tav tm="0">
                                          <p:val>
                                            <p:strVal val="#ppt_x"/>
                                          </p:val>
                                        </p:tav>
                                        <p:tav tm="100000">
                                          <p:val>
                                            <p:strVal val="#ppt_x"/>
                                          </p:val>
                                        </p:tav>
                                      </p:tavLst>
                                    </p:anim>
                                    <p:anim calcmode="lin" valueType="num">
                                      <p:cBhvr additive="base">
                                        <p:cTn id="102" dur="500" fill="hold"/>
                                        <p:tgtEl>
                                          <p:spTgt spid="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8"/>
                                        </p:tgtEl>
                                        <p:attrNameLst>
                                          <p:attrName>style.visibility</p:attrName>
                                        </p:attrNameLst>
                                      </p:cBhvr>
                                      <p:to>
                                        <p:strVal val="visible"/>
                                      </p:to>
                                    </p:set>
                                    <p:anim calcmode="lin" valueType="num">
                                      <p:cBhvr additive="base">
                                        <p:cTn id="105" dur="500" fill="hold"/>
                                        <p:tgtEl>
                                          <p:spTgt spid="8"/>
                                        </p:tgtEl>
                                        <p:attrNameLst>
                                          <p:attrName>ppt_x</p:attrName>
                                        </p:attrNameLst>
                                      </p:cBhvr>
                                      <p:tavLst>
                                        <p:tav tm="0">
                                          <p:val>
                                            <p:strVal val="#ppt_x"/>
                                          </p:val>
                                        </p:tav>
                                        <p:tav tm="100000">
                                          <p:val>
                                            <p:strVal val="#ppt_x"/>
                                          </p:val>
                                        </p:tav>
                                      </p:tavLst>
                                    </p:anim>
                                    <p:anim calcmode="lin" valueType="num">
                                      <p:cBhvr additive="base">
                                        <p:cTn id="106" dur="500" fill="hold"/>
                                        <p:tgtEl>
                                          <p:spTgt spid="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1"/>
                                        </p:tgtEl>
                                        <p:attrNameLst>
                                          <p:attrName>style.visibility</p:attrName>
                                        </p:attrNameLst>
                                      </p:cBhvr>
                                      <p:to>
                                        <p:strVal val="visible"/>
                                      </p:to>
                                    </p:set>
                                    <p:anim calcmode="lin" valueType="num">
                                      <p:cBhvr additive="base">
                                        <p:cTn id="109" dur="500" fill="hold"/>
                                        <p:tgtEl>
                                          <p:spTgt spid="11"/>
                                        </p:tgtEl>
                                        <p:attrNameLst>
                                          <p:attrName>ppt_x</p:attrName>
                                        </p:attrNameLst>
                                      </p:cBhvr>
                                      <p:tavLst>
                                        <p:tav tm="0">
                                          <p:val>
                                            <p:strVal val="#ppt_x"/>
                                          </p:val>
                                        </p:tav>
                                        <p:tav tm="100000">
                                          <p:val>
                                            <p:strVal val="#ppt_x"/>
                                          </p:val>
                                        </p:tav>
                                      </p:tavLst>
                                    </p:anim>
                                    <p:anim calcmode="lin" valueType="num">
                                      <p:cBhvr additive="base">
                                        <p:cTn id="11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11" grpId="0"/>
      <p:bldP spid="19" grpId="0"/>
      <p:bldP spid="21" grpId="0"/>
      <p:bldP spid="27"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905" y="2944316"/>
            <a:ext cx="1762608" cy="283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Rubrik 1"/>
          <p:cNvSpPr txBox="1">
            <a:spLocks/>
          </p:cNvSpPr>
          <p:nvPr/>
        </p:nvSpPr>
        <p:spPr bwMode="auto">
          <a:xfrm>
            <a:off x="0" y="1203380"/>
            <a:ext cx="2553108" cy="73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MS PGothic" charset="0"/>
                <a:cs typeface="MS PGothic" charset="0"/>
              </a:defRPr>
            </a:lvl1pPr>
            <a:lvl2pPr marL="742950" indent="-285750">
              <a:defRPr sz="2400">
                <a:solidFill>
                  <a:schemeClr val="tx1"/>
                </a:solidFill>
                <a:latin typeface="Verdana" charset="0"/>
                <a:ea typeface="MS PGothic" charset="0"/>
                <a:cs typeface="MS PGothic" charset="0"/>
              </a:defRPr>
            </a:lvl2pPr>
            <a:lvl3pPr marL="1143000" indent="-228600">
              <a:defRPr sz="2400">
                <a:solidFill>
                  <a:schemeClr val="tx1"/>
                </a:solidFill>
                <a:latin typeface="Verdana" charset="0"/>
                <a:ea typeface="MS PGothic" charset="0"/>
                <a:cs typeface="MS PGothic" charset="0"/>
              </a:defRPr>
            </a:lvl3pPr>
            <a:lvl4pPr marL="1600200" indent="-228600">
              <a:defRPr sz="2400">
                <a:solidFill>
                  <a:schemeClr val="tx1"/>
                </a:solidFill>
                <a:latin typeface="Verdana" charset="0"/>
                <a:ea typeface="MS PGothic" charset="0"/>
                <a:cs typeface="MS PGothic" charset="0"/>
              </a:defRPr>
            </a:lvl4pPr>
            <a:lvl5pPr marL="2057400" indent="-228600">
              <a:defRPr sz="2400">
                <a:solidFill>
                  <a:schemeClr val="tx1"/>
                </a:solidFill>
                <a:latin typeface="Verdana"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Verdana"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Verdana"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Verdana"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Verdana" charset="0"/>
                <a:ea typeface="MS PGothic" charset="0"/>
                <a:cs typeface="MS PGothic" charset="0"/>
              </a:defRPr>
            </a:lvl9pPr>
          </a:lstStyle>
          <a:p>
            <a:pPr algn="ctr"/>
            <a:r>
              <a:rPr lang="sv-SE" sz="1100" b="1" dirty="0">
                <a:solidFill>
                  <a:srgbClr val="008000"/>
                </a:solidFill>
              </a:rPr>
              <a:t>Sverige – ett av världens mest urbaniserade länder men städerna fortsätter att växa snabbast i Europa!</a:t>
            </a:r>
          </a:p>
        </p:txBody>
      </p:sp>
      <p:pic>
        <p:nvPicPr>
          <p:cNvPr id="28675" name="Bildobjekt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157" y="2256143"/>
            <a:ext cx="1412440" cy="277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ruta 8"/>
          <p:cNvSpPr txBox="1"/>
          <p:nvPr/>
        </p:nvSpPr>
        <p:spPr>
          <a:xfrm>
            <a:off x="4514478" y="2204587"/>
            <a:ext cx="2200154" cy="677108"/>
          </a:xfrm>
          <a:prstGeom prst="rect">
            <a:avLst/>
          </a:prstGeom>
          <a:solidFill>
            <a:srgbClr val="FFFF00"/>
          </a:solidFill>
        </p:spPr>
        <p:txBody>
          <a:bodyPr wrap="none" rtlCol="0">
            <a:spAutoFit/>
          </a:bodyPr>
          <a:lstStyle/>
          <a:p>
            <a:pPr algn="ctr"/>
            <a:r>
              <a:rPr lang="sv-SE" sz="1400" b="1" dirty="0">
                <a:solidFill>
                  <a:srgbClr val="007A37"/>
                </a:solidFill>
              </a:rPr>
              <a:t>Det gör också den</a:t>
            </a:r>
          </a:p>
          <a:p>
            <a:pPr algn="ctr"/>
            <a:r>
              <a:rPr lang="sv-SE" sz="1400" b="1" dirty="0">
                <a:solidFill>
                  <a:srgbClr val="007A37"/>
                </a:solidFill>
              </a:rPr>
              <a:t>regionala ojämlikheten !!</a:t>
            </a:r>
          </a:p>
          <a:p>
            <a:r>
              <a:rPr lang="sv-SE" sz="1000" b="1" dirty="0">
                <a:solidFill>
                  <a:srgbClr val="007A37"/>
                </a:solidFill>
              </a:rPr>
              <a:t>SNS Analys nr 33 – Januari 2016</a:t>
            </a:r>
          </a:p>
        </p:txBody>
      </p:sp>
      <p:sp>
        <p:nvSpPr>
          <p:cNvPr id="5" name="AutoShape 1"/>
          <p:cNvSpPr>
            <a:spLocks noChangeAspect="1" noChangeArrowheads="1"/>
          </p:cNvSpPr>
          <p:nvPr/>
        </p:nvSpPr>
        <p:spPr bwMode="auto">
          <a:xfrm>
            <a:off x="3714750" y="3470275"/>
            <a:ext cx="4762500" cy="476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textruta 2"/>
          <p:cNvSpPr txBox="1"/>
          <p:nvPr/>
        </p:nvSpPr>
        <p:spPr>
          <a:xfrm>
            <a:off x="6666099" y="4934127"/>
            <a:ext cx="2693110" cy="1054135"/>
          </a:xfrm>
          <a:prstGeom prst="rect">
            <a:avLst/>
          </a:prstGeom>
          <a:noFill/>
        </p:spPr>
        <p:txBody>
          <a:bodyPr wrap="none" rtlCol="0">
            <a:spAutoFit/>
          </a:bodyPr>
          <a:lstStyle/>
          <a:p>
            <a:pPr algn="ctr">
              <a:lnSpc>
                <a:spcPts val="1500"/>
              </a:lnSpc>
            </a:pPr>
            <a:r>
              <a:rPr lang="sv-SE" b="1" dirty="0"/>
              <a:t>Ojämn utveckling</a:t>
            </a:r>
          </a:p>
          <a:p>
            <a:pPr algn="ctr">
              <a:lnSpc>
                <a:spcPts val="1500"/>
              </a:lnSpc>
            </a:pPr>
            <a:r>
              <a:rPr lang="sv-SE" sz="1400" b="1" dirty="0"/>
              <a:t>inom och mellan</a:t>
            </a:r>
          </a:p>
          <a:p>
            <a:pPr algn="ctr">
              <a:lnSpc>
                <a:spcPts val="1500"/>
              </a:lnSpc>
            </a:pPr>
            <a:r>
              <a:rPr lang="sv-SE" sz="1400" b="1" dirty="0"/>
              <a:t>urbana regioner liksom</a:t>
            </a:r>
          </a:p>
          <a:p>
            <a:pPr algn="ctr">
              <a:lnSpc>
                <a:spcPts val="1500"/>
              </a:lnSpc>
            </a:pPr>
            <a:r>
              <a:rPr lang="sv-SE" sz="1400" b="1" dirty="0"/>
              <a:t>inom och mellan kommuner</a:t>
            </a:r>
          </a:p>
          <a:p>
            <a:pPr algn="ctr">
              <a:lnSpc>
                <a:spcPts val="1500"/>
              </a:lnSpc>
            </a:pPr>
            <a:r>
              <a:rPr lang="sv-SE" sz="1400" b="1" dirty="0"/>
              <a:t>och mellan olika bostadsområden</a:t>
            </a:r>
          </a:p>
        </p:txBody>
      </p:sp>
      <p:sp>
        <p:nvSpPr>
          <p:cNvPr id="13" name="textruta 12"/>
          <p:cNvSpPr txBox="1"/>
          <p:nvPr/>
        </p:nvSpPr>
        <p:spPr>
          <a:xfrm>
            <a:off x="3276111" y="606080"/>
            <a:ext cx="5132752" cy="1231106"/>
          </a:xfrm>
          <a:prstGeom prst="rect">
            <a:avLst/>
          </a:prstGeom>
          <a:noFill/>
        </p:spPr>
        <p:txBody>
          <a:bodyPr wrap="none" rtlCol="0">
            <a:spAutoFit/>
          </a:bodyPr>
          <a:lstStyle/>
          <a:p>
            <a:pPr algn="ctr"/>
            <a:r>
              <a:rPr lang="sv-SE" b="1" dirty="0"/>
              <a:t>De nationella produktionssystemens omställning till</a:t>
            </a:r>
          </a:p>
          <a:p>
            <a:pPr algn="ctr"/>
            <a:r>
              <a:rPr lang="sv-SE" sz="2400" b="1" i="1" dirty="0">
                <a:solidFill>
                  <a:srgbClr val="FF0000"/>
                </a:solidFill>
              </a:rPr>
              <a:t>Globala förädlingskedjor</a:t>
            </a:r>
          </a:p>
          <a:p>
            <a:pPr algn="ctr"/>
            <a:r>
              <a:rPr lang="sv-SE" sz="1600" b="1" dirty="0"/>
              <a:t>skapar en ny ekonomisk geografi</a:t>
            </a:r>
          </a:p>
          <a:p>
            <a:pPr algn="ctr"/>
            <a:r>
              <a:rPr lang="sv-SE" sz="1600" b="1" dirty="0"/>
              <a:t>uppbyggd kring urbana regioner</a:t>
            </a:r>
          </a:p>
        </p:txBody>
      </p:sp>
      <p:sp>
        <p:nvSpPr>
          <p:cNvPr id="14" name="textruta 13"/>
          <p:cNvSpPr txBox="1"/>
          <p:nvPr/>
        </p:nvSpPr>
        <p:spPr>
          <a:xfrm>
            <a:off x="3592974" y="96554"/>
            <a:ext cx="4489434" cy="461665"/>
          </a:xfrm>
          <a:prstGeom prst="rect">
            <a:avLst/>
          </a:prstGeom>
          <a:solidFill>
            <a:srgbClr val="FFFF00"/>
          </a:solidFill>
        </p:spPr>
        <p:txBody>
          <a:bodyPr wrap="none" rtlCol="0">
            <a:spAutoFit/>
          </a:bodyPr>
          <a:lstStyle/>
          <a:p>
            <a:r>
              <a:rPr lang="sv-SE" sz="2000" b="1" dirty="0">
                <a:solidFill>
                  <a:srgbClr val="7030A0"/>
                </a:solidFill>
              </a:rPr>
              <a:t>Vår tids </a:t>
            </a:r>
            <a:r>
              <a:rPr lang="sv-SE" sz="2400" b="1" i="1" dirty="0">
                <a:solidFill>
                  <a:srgbClr val="7030A0"/>
                </a:solidFill>
              </a:rPr>
              <a:t>regionala</a:t>
            </a:r>
            <a:r>
              <a:rPr lang="sv-SE" sz="2000" b="1" dirty="0">
                <a:solidFill>
                  <a:srgbClr val="7030A0"/>
                </a:solidFill>
              </a:rPr>
              <a:t> samhällsutmaningar</a:t>
            </a:r>
          </a:p>
        </p:txBody>
      </p:sp>
      <p:pic>
        <p:nvPicPr>
          <p:cNvPr id="17" name="Bildobjekt 16">
            <a:extLst>
              <a:ext uri="{FF2B5EF4-FFF2-40B4-BE49-F238E27FC236}">
                <a16:creationId xmlns:a16="http://schemas.microsoft.com/office/drawing/2014/main" id="{81312A9D-375B-40FF-8BAC-AFFF9B2FC2EA}"/>
              </a:ext>
            </a:extLst>
          </p:cNvPr>
          <p:cNvPicPr>
            <a:picLocks noChangeAspect="1"/>
          </p:cNvPicPr>
          <p:nvPr/>
        </p:nvPicPr>
        <p:blipFill>
          <a:blip r:embed="rId5"/>
          <a:stretch>
            <a:fillRect/>
          </a:stretch>
        </p:blipFill>
        <p:spPr>
          <a:xfrm>
            <a:off x="7255149" y="2471437"/>
            <a:ext cx="1624687" cy="2365513"/>
          </a:xfrm>
          <a:prstGeom prst="rect">
            <a:avLst/>
          </a:prstGeom>
        </p:spPr>
      </p:pic>
      <p:sp>
        <p:nvSpPr>
          <p:cNvPr id="2" name="textruta 1">
            <a:extLst>
              <a:ext uri="{FF2B5EF4-FFF2-40B4-BE49-F238E27FC236}">
                <a16:creationId xmlns:a16="http://schemas.microsoft.com/office/drawing/2014/main" id="{0A8D2E28-BCF2-93F0-D5A5-B84C5C436FE3}"/>
              </a:ext>
            </a:extLst>
          </p:cNvPr>
          <p:cNvSpPr txBox="1"/>
          <p:nvPr/>
        </p:nvSpPr>
        <p:spPr>
          <a:xfrm>
            <a:off x="7200544" y="2026223"/>
            <a:ext cx="1659952" cy="461665"/>
          </a:xfrm>
          <a:prstGeom prst="rect">
            <a:avLst/>
          </a:prstGeom>
          <a:solidFill>
            <a:srgbClr val="FFFF00"/>
          </a:solidFill>
        </p:spPr>
        <p:txBody>
          <a:bodyPr wrap="square" rtlCol="0">
            <a:spAutoFit/>
          </a:bodyPr>
          <a:lstStyle/>
          <a:p>
            <a:pPr algn="ctr"/>
            <a:r>
              <a:rPr lang="sv-SE" sz="1200" b="1" dirty="0">
                <a:solidFill>
                  <a:srgbClr val="007A37"/>
                </a:solidFill>
              </a:rPr>
              <a:t>Populismens</a:t>
            </a:r>
          </a:p>
          <a:p>
            <a:pPr algn="ctr"/>
            <a:r>
              <a:rPr lang="sv-SE" sz="1200" b="1" dirty="0">
                <a:solidFill>
                  <a:srgbClr val="007A37"/>
                </a:solidFill>
              </a:rPr>
              <a:t> geografiska dimension</a:t>
            </a:r>
          </a:p>
        </p:txBody>
      </p:sp>
      <p:sp>
        <p:nvSpPr>
          <p:cNvPr id="4" name="textruta 3">
            <a:extLst>
              <a:ext uri="{FF2B5EF4-FFF2-40B4-BE49-F238E27FC236}">
                <a16:creationId xmlns:a16="http://schemas.microsoft.com/office/drawing/2014/main" id="{BEE2700C-1D1E-B932-7EE6-7B10F62F8FF2}"/>
              </a:ext>
            </a:extLst>
          </p:cNvPr>
          <p:cNvSpPr txBox="1"/>
          <p:nvPr/>
        </p:nvSpPr>
        <p:spPr>
          <a:xfrm>
            <a:off x="1193114" y="5472805"/>
            <a:ext cx="2900538" cy="1323439"/>
          </a:xfrm>
          <a:prstGeom prst="rect">
            <a:avLst/>
          </a:prstGeom>
          <a:solidFill>
            <a:srgbClr val="FFFF00"/>
          </a:solidFill>
        </p:spPr>
        <p:txBody>
          <a:bodyPr wrap="none" rtlCol="0">
            <a:spAutoFit/>
          </a:bodyPr>
          <a:lstStyle/>
          <a:p>
            <a:pPr algn="ctr"/>
            <a:r>
              <a:rPr lang="sv-SE" sz="1400" b="1" dirty="0">
                <a:solidFill>
                  <a:srgbClr val="7030A0"/>
                </a:solidFill>
              </a:rPr>
              <a:t>Från en efterfrågestyrd </a:t>
            </a:r>
          </a:p>
          <a:p>
            <a:pPr algn="ctr"/>
            <a:r>
              <a:rPr lang="sv-SE" sz="1400" b="1" dirty="0">
                <a:solidFill>
                  <a:srgbClr val="7030A0"/>
                </a:solidFill>
              </a:rPr>
              <a:t>regional omfördelningspolitik</a:t>
            </a:r>
          </a:p>
          <a:p>
            <a:pPr algn="ctr"/>
            <a:r>
              <a:rPr lang="sv-SE" sz="1400" b="1" dirty="0">
                <a:solidFill>
                  <a:srgbClr val="7030A0"/>
                </a:solidFill>
              </a:rPr>
              <a:t>till en utbudsstyrd tillväxtfrämjande </a:t>
            </a:r>
          </a:p>
          <a:p>
            <a:pPr algn="ctr"/>
            <a:r>
              <a:rPr lang="sv-SE" sz="1400" b="1" dirty="0">
                <a:solidFill>
                  <a:srgbClr val="7030A0"/>
                </a:solidFill>
              </a:rPr>
              <a:t>regional utvecklingspolitik (2001)</a:t>
            </a:r>
          </a:p>
          <a:p>
            <a:pPr algn="ctr"/>
            <a:r>
              <a:rPr lang="sv-SE" sz="1200" b="1" i="1" dirty="0">
                <a:solidFill>
                  <a:srgbClr val="7030A0"/>
                </a:solidFill>
              </a:rPr>
              <a:t>EU 2020 och fokus på smart tillväxt</a:t>
            </a:r>
          </a:p>
          <a:p>
            <a:pPr algn="ctr"/>
            <a:r>
              <a:rPr lang="sv-SE" sz="1200" b="1" i="1" dirty="0">
                <a:solidFill>
                  <a:srgbClr val="7030A0"/>
                </a:solidFill>
              </a:rPr>
              <a:t>innovation, attraktivitet, kreativitet</a:t>
            </a:r>
          </a:p>
        </p:txBody>
      </p:sp>
      <p:sp>
        <p:nvSpPr>
          <p:cNvPr id="7" name="textruta 6">
            <a:extLst>
              <a:ext uri="{FF2B5EF4-FFF2-40B4-BE49-F238E27FC236}">
                <a16:creationId xmlns:a16="http://schemas.microsoft.com/office/drawing/2014/main" id="{06B45716-60F5-A960-233E-B609E89803F3}"/>
              </a:ext>
            </a:extLst>
          </p:cNvPr>
          <p:cNvSpPr txBox="1"/>
          <p:nvPr/>
        </p:nvSpPr>
        <p:spPr>
          <a:xfrm>
            <a:off x="9246788" y="2757741"/>
            <a:ext cx="2506134" cy="861774"/>
          </a:xfrm>
          <a:prstGeom prst="rect">
            <a:avLst/>
          </a:prstGeom>
          <a:solidFill>
            <a:srgbClr val="FFFF00"/>
          </a:solidFill>
        </p:spPr>
        <p:txBody>
          <a:bodyPr wrap="none" rtlCol="0">
            <a:spAutoFit/>
          </a:bodyPr>
          <a:lstStyle/>
          <a:p>
            <a:pPr algn="ctr"/>
            <a:r>
              <a:rPr lang="sv-SE" sz="1400" b="1" dirty="0">
                <a:solidFill>
                  <a:srgbClr val="7030A0"/>
                </a:solidFill>
              </a:rPr>
              <a:t>Regionala utvecklingsstrategier</a:t>
            </a:r>
          </a:p>
          <a:p>
            <a:pPr algn="ctr"/>
            <a:r>
              <a:rPr lang="sv-SE" sz="1200" b="1" i="1" dirty="0">
                <a:solidFill>
                  <a:srgbClr val="7030A0"/>
                </a:solidFill>
              </a:rPr>
              <a:t>Från EU 2020 till Agenda 2030 </a:t>
            </a:r>
          </a:p>
          <a:p>
            <a:pPr algn="ctr"/>
            <a:r>
              <a:rPr lang="sv-SE" sz="1200" b="1" i="1" dirty="0">
                <a:solidFill>
                  <a:srgbClr val="7030A0"/>
                </a:solidFill>
              </a:rPr>
              <a:t>och fokus på hållbar utveckling – </a:t>
            </a:r>
          </a:p>
          <a:p>
            <a:pPr algn="ctr"/>
            <a:r>
              <a:rPr lang="sv-SE" sz="1200" b="1" i="1" dirty="0">
                <a:solidFill>
                  <a:srgbClr val="7030A0"/>
                </a:solidFill>
              </a:rPr>
              <a:t>ekonomiskt, socialt och ekologisk</a:t>
            </a:r>
            <a:r>
              <a:rPr lang="sv-SE" sz="750" b="1" dirty="0">
                <a:solidFill>
                  <a:schemeClr val="bg1"/>
                </a:solidFill>
              </a:rPr>
              <a:t>t</a:t>
            </a:r>
          </a:p>
        </p:txBody>
      </p:sp>
      <p:sp>
        <p:nvSpPr>
          <p:cNvPr id="11" name="Stjärna: 5 punkter 10">
            <a:extLst>
              <a:ext uri="{FF2B5EF4-FFF2-40B4-BE49-F238E27FC236}">
                <a16:creationId xmlns:a16="http://schemas.microsoft.com/office/drawing/2014/main" id="{4BA37252-BAE3-8568-FD25-7085FD5CE252}"/>
              </a:ext>
            </a:extLst>
          </p:cNvPr>
          <p:cNvSpPr/>
          <p:nvPr/>
        </p:nvSpPr>
        <p:spPr>
          <a:xfrm>
            <a:off x="334423" y="299506"/>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17FC41AF-8B99-D932-BB52-41E4AB1DA24B}"/>
              </a:ext>
            </a:extLst>
          </p:cNvPr>
          <p:cNvSpPr txBox="1"/>
          <p:nvPr/>
        </p:nvSpPr>
        <p:spPr>
          <a:xfrm>
            <a:off x="620945" y="572040"/>
            <a:ext cx="460334" cy="369332"/>
          </a:xfrm>
          <a:prstGeom prst="rect">
            <a:avLst/>
          </a:prstGeom>
          <a:noFill/>
          <a:ln w="38100">
            <a:noFill/>
          </a:ln>
        </p:spPr>
        <p:txBody>
          <a:bodyPr wrap="square" rtlCol="0">
            <a:spAutoFit/>
          </a:bodyPr>
          <a:lstStyle/>
          <a:p>
            <a:r>
              <a:rPr lang="sv-SE" b="1" dirty="0"/>
              <a:t>3</a:t>
            </a:r>
          </a:p>
        </p:txBody>
      </p:sp>
      <p:pic>
        <p:nvPicPr>
          <p:cNvPr id="10" name="Picture 2" descr="Image result for Agenda 2030">
            <a:extLst>
              <a:ext uri="{FF2B5EF4-FFF2-40B4-BE49-F238E27FC236}">
                <a16:creationId xmlns:a16="http://schemas.microsoft.com/office/drawing/2014/main" id="{CF8598B9-FDE4-44F4-E0C3-1BC44DAAFF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4443" y="4255613"/>
            <a:ext cx="2506134" cy="6886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Agenda 2030">
            <a:extLst>
              <a:ext uri="{FF2B5EF4-FFF2-40B4-BE49-F238E27FC236}">
                <a16:creationId xmlns:a16="http://schemas.microsoft.com/office/drawing/2014/main" id="{D3A14D1E-FCAA-85D2-5714-1A3C19EAA5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8356" y="4954962"/>
            <a:ext cx="2538308" cy="1438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ruta 17">
            <a:extLst>
              <a:ext uri="{FF2B5EF4-FFF2-40B4-BE49-F238E27FC236}">
                <a16:creationId xmlns:a16="http://schemas.microsoft.com/office/drawing/2014/main" id="{1088AB2D-728A-A461-6F84-93BC9EC9CD33}"/>
              </a:ext>
            </a:extLst>
          </p:cNvPr>
          <p:cNvSpPr txBox="1"/>
          <p:nvPr/>
        </p:nvSpPr>
        <p:spPr>
          <a:xfrm>
            <a:off x="9199152" y="3644225"/>
            <a:ext cx="2796715" cy="556178"/>
          </a:xfrm>
          <a:prstGeom prst="rect">
            <a:avLst/>
          </a:prstGeom>
          <a:noFill/>
        </p:spPr>
        <p:txBody>
          <a:bodyPr wrap="square">
            <a:spAutoFit/>
          </a:bodyPr>
          <a:lstStyle/>
          <a:p>
            <a:pPr algn="ctr">
              <a:lnSpc>
                <a:spcPts val="1200"/>
              </a:lnSpc>
            </a:pPr>
            <a:r>
              <a:rPr lang="en-GB" sz="1200" b="1" dirty="0">
                <a:solidFill>
                  <a:schemeClr val="accent1"/>
                </a:solidFill>
                <a:effectLst/>
                <a:ea typeface="Calibri" panose="020F0502020204030204" pitchFamily="34" charset="0"/>
                <a:cs typeface="Calibri" panose="020F0502020204030204" pitchFamily="34" charset="0"/>
              </a:rPr>
              <a:t>UN Regional Commissions </a:t>
            </a:r>
          </a:p>
          <a:p>
            <a:pPr algn="ctr">
              <a:lnSpc>
                <a:spcPts val="1200"/>
              </a:lnSpc>
            </a:pPr>
            <a:r>
              <a:rPr lang="en-GB" sz="1200" b="1" dirty="0">
                <a:solidFill>
                  <a:schemeClr val="accent1"/>
                </a:solidFill>
                <a:effectLst/>
                <a:ea typeface="Calibri" panose="020F0502020204030204" pitchFamily="34" charset="0"/>
                <a:cs typeface="Calibri" panose="020F0502020204030204" pitchFamily="34" charset="0"/>
              </a:rPr>
              <a:t>implementation of the 2030 Agenda </a:t>
            </a:r>
          </a:p>
          <a:p>
            <a:pPr algn="ctr">
              <a:lnSpc>
                <a:spcPts val="1200"/>
              </a:lnSpc>
            </a:pPr>
            <a:r>
              <a:rPr lang="en-GB" sz="1200" b="1" dirty="0">
                <a:solidFill>
                  <a:schemeClr val="accent1"/>
                </a:solidFill>
                <a:effectLst/>
                <a:ea typeface="Calibri" panose="020F0502020204030204" pitchFamily="34" charset="0"/>
                <a:cs typeface="Calibri" panose="020F0502020204030204" pitchFamily="34" charset="0"/>
              </a:rPr>
              <a:t>and its SDGs from a regional perspective</a:t>
            </a:r>
            <a:endParaRPr lang="en-GB" sz="1200" b="1" dirty="0">
              <a:solidFill>
                <a:schemeClr val="accent1"/>
              </a:solidFill>
            </a:endParaRPr>
          </a:p>
        </p:txBody>
      </p:sp>
      <p:pic>
        <p:nvPicPr>
          <p:cNvPr id="6" name="Picture 2" descr="Det svenska missnöjet (häftad)">
            <a:extLst>
              <a:ext uri="{FF2B5EF4-FFF2-40B4-BE49-F238E27FC236}">
                <a16:creationId xmlns:a16="http://schemas.microsoft.com/office/drawing/2014/main" id="{2EDE5770-23BF-40BF-FB05-C98D6A94AB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9196" y="794549"/>
            <a:ext cx="1499187" cy="1897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amtidslandet (häftad)">
            <a:extLst>
              <a:ext uri="{FF2B5EF4-FFF2-40B4-BE49-F238E27FC236}">
                <a16:creationId xmlns:a16="http://schemas.microsoft.com/office/drawing/2014/main" id="{26B8627F-C35D-76F8-945C-B276F3432C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3747" y="957458"/>
            <a:ext cx="1116329" cy="1477328"/>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objekt 15">
            <a:extLst>
              <a:ext uri="{FF2B5EF4-FFF2-40B4-BE49-F238E27FC236}">
                <a16:creationId xmlns:a16="http://schemas.microsoft.com/office/drawing/2014/main" id="{63872B93-CE02-79CD-79F5-40E333E0DA01}"/>
              </a:ext>
            </a:extLst>
          </p:cNvPr>
          <p:cNvPicPr>
            <a:picLocks noChangeAspect="1"/>
          </p:cNvPicPr>
          <p:nvPr/>
        </p:nvPicPr>
        <p:blipFill>
          <a:blip r:embed="rId10"/>
          <a:stretch>
            <a:fillRect/>
          </a:stretch>
        </p:blipFill>
        <p:spPr>
          <a:xfrm>
            <a:off x="2046304" y="3687823"/>
            <a:ext cx="1476375" cy="1438275"/>
          </a:xfrm>
          <a:prstGeom prst="rect">
            <a:avLst/>
          </a:prstGeom>
        </p:spPr>
      </p:pic>
      <p:sp>
        <p:nvSpPr>
          <p:cNvPr id="19" name="textruta 18">
            <a:extLst>
              <a:ext uri="{FF2B5EF4-FFF2-40B4-BE49-F238E27FC236}">
                <a16:creationId xmlns:a16="http://schemas.microsoft.com/office/drawing/2014/main" id="{E2FF4354-30DA-6DC0-FB82-E379806AD791}"/>
              </a:ext>
            </a:extLst>
          </p:cNvPr>
          <p:cNvSpPr txBox="1"/>
          <p:nvPr/>
        </p:nvSpPr>
        <p:spPr>
          <a:xfrm>
            <a:off x="1769771" y="2097445"/>
            <a:ext cx="2172325" cy="1533753"/>
          </a:xfrm>
          <a:prstGeom prst="rect">
            <a:avLst/>
          </a:prstGeom>
          <a:noFill/>
        </p:spPr>
        <p:txBody>
          <a:bodyPr wrap="none" rtlCol="0">
            <a:spAutoFit/>
          </a:bodyPr>
          <a:lstStyle/>
          <a:p>
            <a:pPr algn="ctr">
              <a:lnSpc>
                <a:spcPts val="1400"/>
              </a:lnSpc>
            </a:pPr>
            <a:r>
              <a:rPr lang="sv-SE" sz="1400" b="1" dirty="0"/>
              <a:t>Tillgång till arbete, service </a:t>
            </a:r>
          </a:p>
          <a:p>
            <a:pPr algn="ctr">
              <a:lnSpc>
                <a:spcPts val="1400"/>
              </a:lnSpc>
            </a:pPr>
            <a:r>
              <a:rPr lang="sv-SE" sz="1400" b="1" dirty="0"/>
              <a:t>och god miljö oavsett </a:t>
            </a:r>
          </a:p>
          <a:p>
            <a:pPr algn="ctr">
              <a:lnSpc>
                <a:spcPts val="1400"/>
              </a:lnSpc>
            </a:pPr>
            <a:r>
              <a:rPr lang="sv-SE" sz="1400" b="1" dirty="0"/>
              <a:t>var man bor i landet</a:t>
            </a:r>
            <a:br>
              <a:rPr lang="sv-SE" sz="1400" b="1" dirty="0"/>
            </a:br>
            <a:r>
              <a:rPr lang="sv-SE" sz="1400" b="1" dirty="0"/>
              <a:t>…[…]…</a:t>
            </a:r>
          </a:p>
          <a:p>
            <a:pPr algn="ctr">
              <a:lnSpc>
                <a:spcPts val="1400"/>
              </a:lnSpc>
            </a:pPr>
            <a:r>
              <a:rPr lang="sv-SE" sz="1400" b="1" dirty="0"/>
              <a:t>Avtagande tillväxt gör det </a:t>
            </a:r>
          </a:p>
          <a:p>
            <a:pPr algn="ctr">
              <a:lnSpc>
                <a:spcPts val="1400"/>
              </a:lnSpc>
            </a:pPr>
            <a:r>
              <a:rPr lang="sv-SE" sz="1400" b="1" dirty="0"/>
              <a:t>allt svårare upprätthålla</a:t>
            </a:r>
          </a:p>
          <a:p>
            <a:pPr algn="ctr">
              <a:lnSpc>
                <a:spcPts val="1400"/>
              </a:lnSpc>
            </a:pPr>
            <a:r>
              <a:rPr lang="sv-SE" sz="1400" b="1" dirty="0"/>
              <a:t>den regionala balansen</a:t>
            </a:r>
          </a:p>
          <a:p>
            <a:pPr algn="ctr"/>
            <a:r>
              <a:rPr lang="sv-SE" sz="1200" b="1" dirty="0" err="1"/>
              <a:t>Prop</a:t>
            </a:r>
            <a:r>
              <a:rPr lang="sv-SE" sz="1200" b="1" dirty="0"/>
              <a:t> 1984/85:115 s. 8-9</a:t>
            </a:r>
            <a:endParaRPr lang="en-GB" sz="1200" b="1" dirty="0"/>
          </a:p>
        </p:txBody>
      </p:sp>
      <p:pic>
        <p:nvPicPr>
          <p:cNvPr id="21" name="Bildobjekt 20">
            <a:extLst>
              <a:ext uri="{FF2B5EF4-FFF2-40B4-BE49-F238E27FC236}">
                <a16:creationId xmlns:a16="http://schemas.microsoft.com/office/drawing/2014/main" id="{95D4F493-203D-F6D9-822F-473A02FE4A5F}"/>
              </a:ext>
            </a:extLst>
          </p:cNvPr>
          <p:cNvPicPr>
            <a:picLocks noChangeAspect="1"/>
          </p:cNvPicPr>
          <p:nvPr/>
        </p:nvPicPr>
        <p:blipFill>
          <a:blip r:embed="rId11"/>
          <a:stretch>
            <a:fillRect/>
          </a:stretch>
        </p:blipFill>
        <p:spPr>
          <a:xfrm>
            <a:off x="2627402" y="4887888"/>
            <a:ext cx="1009650" cy="257175"/>
          </a:xfrm>
          <a:prstGeom prst="rect">
            <a:avLst/>
          </a:prstGeom>
        </p:spPr>
      </p:pic>
      <p:sp>
        <p:nvSpPr>
          <p:cNvPr id="20" name="textruta 19">
            <a:extLst>
              <a:ext uri="{FF2B5EF4-FFF2-40B4-BE49-F238E27FC236}">
                <a16:creationId xmlns:a16="http://schemas.microsoft.com/office/drawing/2014/main" id="{01043BB1-C639-04A2-E7B5-D7A8850ED9C2}"/>
              </a:ext>
            </a:extLst>
          </p:cNvPr>
          <p:cNvSpPr txBox="1"/>
          <p:nvPr/>
        </p:nvSpPr>
        <p:spPr>
          <a:xfrm>
            <a:off x="5264594" y="6085439"/>
            <a:ext cx="3441677" cy="633443"/>
          </a:xfrm>
          <a:prstGeom prst="rect">
            <a:avLst/>
          </a:prstGeom>
          <a:solidFill>
            <a:srgbClr val="FFFF00"/>
          </a:solidFill>
        </p:spPr>
        <p:txBody>
          <a:bodyPr wrap="square">
            <a:spAutoFit/>
          </a:bodyPr>
          <a:lstStyle/>
          <a:p>
            <a:pPr algn="ctr">
              <a:lnSpc>
                <a:spcPts val="1400"/>
              </a:lnSpc>
            </a:pPr>
            <a:r>
              <a:rPr lang="sv-SE" sz="1400" b="1" dirty="0">
                <a:solidFill>
                  <a:srgbClr val="7030A0"/>
                </a:solidFill>
              </a:rPr>
              <a:t>Försvårar kommunernas tredubbla uppdrag</a:t>
            </a:r>
          </a:p>
          <a:p>
            <a:pPr algn="ctr">
              <a:lnSpc>
                <a:spcPts val="1400"/>
              </a:lnSpc>
            </a:pPr>
            <a:r>
              <a:rPr lang="sv-SE" sz="1400" b="1" dirty="0">
                <a:solidFill>
                  <a:srgbClr val="7030A0"/>
                </a:solidFill>
              </a:rPr>
              <a:t>välfärd, demokrati, samhällsbygge</a:t>
            </a:r>
          </a:p>
          <a:p>
            <a:pPr algn="ctr">
              <a:lnSpc>
                <a:spcPts val="1400"/>
              </a:lnSpc>
            </a:pPr>
            <a:r>
              <a:rPr lang="sv-SE" sz="1400" b="1" dirty="0">
                <a:solidFill>
                  <a:srgbClr val="7030A0"/>
                </a:solidFill>
              </a:rPr>
              <a:t>kommunicerande kärl</a:t>
            </a:r>
          </a:p>
        </p:txBody>
      </p:sp>
    </p:spTree>
    <p:extLst>
      <p:ext uri="{BB962C8B-B14F-4D97-AF65-F5344CB8AC3E}">
        <p14:creationId xmlns:p14="http://schemas.microsoft.com/office/powerpoint/2010/main" val="24492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8674"/>
                                        </p:tgtEl>
                                        <p:attrNameLst>
                                          <p:attrName>style.visibility</p:attrName>
                                        </p:attrNameLst>
                                      </p:cBhvr>
                                      <p:to>
                                        <p:strVal val="visible"/>
                                      </p:to>
                                    </p:set>
                                    <p:anim calcmode="lin" valueType="num">
                                      <p:cBhvr additive="base">
                                        <p:cTn id="27" dur="500" fill="hold"/>
                                        <p:tgtEl>
                                          <p:spTgt spid="28674"/>
                                        </p:tgtEl>
                                        <p:attrNameLst>
                                          <p:attrName>ppt_x</p:attrName>
                                        </p:attrNameLst>
                                      </p:cBhvr>
                                      <p:tavLst>
                                        <p:tav tm="0">
                                          <p:val>
                                            <p:strVal val="#ppt_x"/>
                                          </p:val>
                                        </p:tav>
                                        <p:tav tm="100000">
                                          <p:val>
                                            <p:strVal val="#ppt_x"/>
                                          </p:val>
                                        </p:tav>
                                      </p:tavLst>
                                    </p:anim>
                                    <p:anim calcmode="lin" valueType="num">
                                      <p:cBhvr additive="base">
                                        <p:cTn id="28" dur="500" fill="hold"/>
                                        <p:tgtEl>
                                          <p:spTgt spid="2867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675"/>
                                        </p:tgtEl>
                                        <p:attrNameLst>
                                          <p:attrName>style.visibility</p:attrName>
                                        </p:attrNameLst>
                                      </p:cBhvr>
                                      <p:to>
                                        <p:strVal val="visible"/>
                                      </p:to>
                                    </p:set>
                                    <p:anim calcmode="lin" valueType="num">
                                      <p:cBhvr additive="base">
                                        <p:cTn id="31" dur="500" fill="hold"/>
                                        <p:tgtEl>
                                          <p:spTgt spid="28675"/>
                                        </p:tgtEl>
                                        <p:attrNameLst>
                                          <p:attrName>ppt_x</p:attrName>
                                        </p:attrNameLst>
                                      </p:cBhvr>
                                      <p:tavLst>
                                        <p:tav tm="0">
                                          <p:val>
                                            <p:strVal val="#ppt_x"/>
                                          </p:val>
                                        </p:tav>
                                        <p:tav tm="100000">
                                          <p:val>
                                            <p:strVal val="#ppt_x"/>
                                          </p:val>
                                        </p:tav>
                                      </p:tavLst>
                                    </p:anim>
                                    <p:anim calcmode="lin" valueType="num">
                                      <p:cBhvr additive="base">
                                        <p:cTn id="32"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1266"/>
                                        </p:tgtEl>
                                        <p:attrNameLst>
                                          <p:attrName>style.visibility</p:attrName>
                                        </p:attrNameLst>
                                      </p:cBhvr>
                                      <p:to>
                                        <p:strVal val="visible"/>
                                      </p:to>
                                    </p:set>
                                    <p:anim calcmode="lin" valueType="num">
                                      <p:cBhvr additive="base">
                                        <p:cTn id="61" dur="500" fill="hold"/>
                                        <p:tgtEl>
                                          <p:spTgt spid="11266"/>
                                        </p:tgtEl>
                                        <p:attrNameLst>
                                          <p:attrName>ppt_x</p:attrName>
                                        </p:attrNameLst>
                                      </p:cBhvr>
                                      <p:tavLst>
                                        <p:tav tm="0">
                                          <p:val>
                                            <p:strVal val="#ppt_x"/>
                                          </p:val>
                                        </p:tav>
                                        <p:tav tm="100000">
                                          <p:val>
                                            <p:strVal val="#ppt_x"/>
                                          </p:val>
                                        </p:tav>
                                      </p:tavLst>
                                    </p:anim>
                                    <p:anim calcmode="lin" valueType="num">
                                      <p:cBhvr additive="base">
                                        <p:cTn id="6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026"/>
                                        </p:tgtEl>
                                        <p:attrNameLst>
                                          <p:attrName>style.visibility</p:attrName>
                                        </p:attrNameLst>
                                      </p:cBhvr>
                                      <p:to>
                                        <p:strVal val="visible"/>
                                      </p:to>
                                    </p:set>
                                    <p:anim calcmode="lin" valueType="num">
                                      <p:cBhvr additive="base">
                                        <p:cTn id="87" dur="500" fill="hold"/>
                                        <p:tgtEl>
                                          <p:spTgt spid="1026"/>
                                        </p:tgtEl>
                                        <p:attrNameLst>
                                          <p:attrName>ppt_x</p:attrName>
                                        </p:attrNameLst>
                                      </p:cBhvr>
                                      <p:tavLst>
                                        <p:tav tm="0">
                                          <p:val>
                                            <p:strVal val="#ppt_x"/>
                                          </p:val>
                                        </p:tav>
                                        <p:tav tm="100000">
                                          <p:val>
                                            <p:strVal val="#ppt_x"/>
                                          </p:val>
                                        </p:tav>
                                      </p:tavLst>
                                    </p:anim>
                                    <p:anim calcmode="lin" valueType="num">
                                      <p:cBhvr additive="base">
                                        <p:cTn id="8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additive="base">
                                        <p:cTn id="93" dur="500" fill="hold"/>
                                        <p:tgtEl>
                                          <p:spTgt spid="6"/>
                                        </p:tgtEl>
                                        <p:attrNameLst>
                                          <p:attrName>ppt_x</p:attrName>
                                        </p:attrNameLst>
                                      </p:cBhvr>
                                      <p:tavLst>
                                        <p:tav tm="0">
                                          <p:val>
                                            <p:strVal val="#ppt_x"/>
                                          </p:val>
                                        </p:tav>
                                        <p:tav tm="100000">
                                          <p:val>
                                            <p:strVal val="#ppt_x"/>
                                          </p:val>
                                        </p:tav>
                                      </p:tavLst>
                                    </p:anim>
                                    <p:anim calcmode="lin" valueType="num">
                                      <p:cBhvr additive="base">
                                        <p:cTn id="9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additive="base">
                                        <p:cTn id="99" dur="500" fill="hold"/>
                                        <p:tgtEl>
                                          <p:spTgt spid="7"/>
                                        </p:tgtEl>
                                        <p:attrNameLst>
                                          <p:attrName>ppt_x</p:attrName>
                                        </p:attrNameLst>
                                      </p:cBhvr>
                                      <p:tavLst>
                                        <p:tav tm="0">
                                          <p:val>
                                            <p:strVal val="#ppt_x"/>
                                          </p:val>
                                        </p:tav>
                                        <p:tav tm="100000">
                                          <p:val>
                                            <p:strVal val="#ppt_x"/>
                                          </p:val>
                                        </p:tav>
                                      </p:tavLst>
                                    </p:anim>
                                    <p:anim calcmode="lin" valueType="num">
                                      <p:cBhvr additive="base">
                                        <p:cTn id="100" dur="500" fill="hold"/>
                                        <p:tgtEl>
                                          <p:spTgt spid="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ppt_x"/>
                                          </p:val>
                                        </p:tav>
                                        <p:tav tm="100000">
                                          <p:val>
                                            <p:strVal val="#ppt_x"/>
                                          </p:val>
                                        </p:tav>
                                      </p:tavLst>
                                    </p:anim>
                                    <p:anim calcmode="lin" valueType="num">
                                      <p:cBhvr additive="base">
                                        <p:cTn id="108" dur="500" fill="hold"/>
                                        <p:tgtEl>
                                          <p:spTgt spid="10"/>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additive="base">
                                        <p:cTn id="111" dur="500" fill="hold"/>
                                        <p:tgtEl>
                                          <p:spTgt spid="15"/>
                                        </p:tgtEl>
                                        <p:attrNameLst>
                                          <p:attrName>ppt_x</p:attrName>
                                        </p:attrNameLst>
                                      </p:cBhvr>
                                      <p:tavLst>
                                        <p:tav tm="0">
                                          <p:val>
                                            <p:strVal val="#ppt_x"/>
                                          </p:val>
                                        </p:tav>
                                        <p:tav tm="100000">
                                          <p:val>
                                            <p:strVal val="#ppt_x"/>
                                          </p:val>
                                        </p:tav>
                                      </p:tavLst>
                                    </p:anim>
                                    <p:anim calcmode="lin" valueType="num">
                                      <p:cBhvr additive="base">
                                        <p:cTn id="1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9" grpId="0" animBg="1"/>
      <p:bldP spid="3" grpId="0"/>
      <p:bldP spid="13" grpId="0"/>
      <p:bldP spid="14" grpId="0" animBg="1"/>
      <p:bldP spid="2" grpId="0" animBg="1"/>
      <p:bldP spid="4" grpId="0" animBg="1"/>
      <p:bldP spid="7" grpId="0" animBg="1"/>
      <p:bldP spid="11" grpId="0" animBg="1"/>
      <p:bldP spid="12" grpId="0"/>
      <p:bldP spid="18" grpId="0"/>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 4"/>
          <p:cNvSpPr/>
          <p:nvPr/>
        </p:nvSpPr>
        <p:spPr>
          <a:xfrm>
            <a:off x="5336886" y="558924"/>
            <a:ext cx="158432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dirty="0"/>
              <a:t>Världs-ordning</a:t>
            </a:r>
          </a:p>
        </p:txBody>
      </p:sp>
      <p:sp>
        <p:nvSpPr>
          <p:cNvPr id="6" name="Ellips 5"/>
          <p:cNvSpPr/>
          <p:nvPr/>
        </p:nvSpPr>
        <p:spPr>
          <a:xfrm>
            <a:off x="5234512" y="1705149"/>
            <a:ext cx="1758224" cy="8318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600" b="1" dirty="0"/>
          </a:p>
        </p:txBody>
      </p:sp>
      <p:sp>
        <p:nvSpPr>
          <p:cNvPr id="8" name="textruta 7"/>
          <p:cNvSpPr txBox="1">
            <a:spLocks noChangeArrowheads="1"/>
          </p:cNvSpPr>
          <p:nvPr/>
        </p:nvSpPr>
        <p:spPr bwMode="auto">
          <a:xfrm>
            <a:off x="6095712" y="44455"/>
            <a:ext cx="184731" cy="1200329"/>
          </a:xfrm>
          <a:prstGeom prst="rect">
            <a:avLst/>
          </a:prstGeom>
          <a:noFill/>
          <a:ln w="9525">
            <a:noFill/>
            <a:miter lim="800000"/>
            <a:headEnd/>
            <a:tailEnd/>
          </a:ln>
        </p:spPr>
        <p:txBody>
          <a:bodyPr wrap="none">
            <a:spAutoFit/>
          </a:bodyPr>
          <a:lstStyle/>
          <a:p>
            <a:pPr algn="ctr"/>
            <a:endParaRPr lang="en-US" b="1" i="1" dirty="0">
              <a:latin typeface="Times New Roman" pitchFamily="18" charset="0"/>
              <a:cs typeface="Times New Roman" pitchFamily="18" charset="0"/>
            </a:endParaRPr>
          </a:p>
          <a:p>
            <a:pPr algn="ctr"/>
            <a:endParaRPr lang="en-US" b="1" i="1" dirty="0">
              <a:latin typeface="Times New Roman" pitchFamily="18" charset="0"/>
              <a:cs typeface="Times New Roman" pitchFamily="18" charset="0"/>
            </a:endParaRPr>
          </a:p>
          <a:p>
            <a:pPr algn="ctr"/>
            <a:endParaRPr lang="en-US" b="1" i="1" dirty="0">
              <a:latin typeface="Times New Roman" pitchFamily="18" charset="0"/>
              <a:cs typeface="Times New Roman" pitchFamily="18" charset="0"/>
            </a:endParaRPr>
          </a:p>
          <a:p>
            <a:pPr algn="ctr"/>
            <a:endParaRPr lang="sv-SE" dirty="0">
              <a:latin typeface="Calibri" pitchFamily="34" charset="0"/>
            </a:endParaRPr>
          </a:p>
        </p:txBody>
      </p:sp>
      <p:sp>
        <p:nvSpPr>
          <p:cNvPr id="9" name="textruta 8"/>
          <p:cNvSpPr txBox="1">
            <a:spLocks noChangeArrowheads="1"/>
          </p:cNvSpPr>
          <p:nvPr/>
        </p:nvSpPr>
        <p:spPr bwMode="auto">
          <a:xfrm>
            <a:off x="7028144" y="655295"/>
            <a:ext cx="2435795" cy="1384995"/>
          </a:xfrm>
          <a:prstGeom prst="rect">
            <a:avLst/>
          </a:prstGeom>
          <a:noFill/>
          <a:ln w="9525">
            <a:noFill/>
            <a:miter lim="800000"/>
            <a:headEnd/>
            <a:tailEnd/>
          </a:ln>
        </p:spPr>
        <p:txBody>
          <a:bodyPr wrap="none">
            <a:spAutoFit/>
          </a:bodyPr>
          <a:lstStyle/>
          <a:p>
            <a:r>
              <a:rPr lang="sv-SE" sz="1400" b="1" dirty="0">
                <a:latin typeface="Calibri" pitchFamily="34" charset="0"/>
              </a:rPr>
              <a:t>Krav på makroekonomisk</a:t>
            </a:r>
          </a:p>
          <a:p>
            <a:r>
              <a:rPr lang="sv-SE" sz="1400" b="1" dirty="0">
                <a:latin typeface="Calibri" pitchFamily="34" charset="0"/>
              </a:rPr>
              <a:t>balans - budgetrestriktioner</a:t>
            </a:r>
          </a:p>
          <a:p>
            <a:r>
              <a:rPr lang="sv-SE" sz="1400" dirty="0">
                <a:latin typeface="Calibri" pitchFamily="34" charset="0"/>
              </a:rPr>
              <a:t>Ekonomiska nedskärningar och</a:t>
            </a:r>
          </a:p>
          <a:p>
            <a:r>
              <a:rPr lang="sv-SE" sz="1400" dirty="0">
                <a:latin typeface="Calibri" pitchFamily="34" charset="0"/>
              </a:rPr>
              <a:t>minskade offentliga och </a:t>
            </a:r>
          </a:p>
          <a:p>
            <a:r>
              <a:rPr lang="sv-SE" sz="1400" dirty="0">
                <a:latin typeface="Calibri" pitchFamily="34" charset="0"/>
              </a:rPr>
              <a:t>sociala åtaganden</a:t>
            </a:r>
          </a:p>
          <a:p>
            <a:endParaRPr lang="sv-SE" sz="1400" dirty="0">
              <a:latin typeface="Calibri" pitchFamily="34" charset="0"/>
            </a:endParaRPr>
          </a:p>
        </p:txBody>
      </p:sp>
      <p:sp>
        <p:nvSpPr>
          <p:cNvPr id="11" name="Likbent triangel 10"/>
          <p:cNvSpPr/>
          <p:nvPr/>
        </p:nvSpPr>
        <p:spPr>
          <a:xfrm>
            <a:off x="4745580" y="2485008"/>
            <a:ext cx="2816882" cy="144957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sz="1400" dirty="0"/>
          </a:p>
          <a:p>
            <a:pPr algn="ctr">
              <a:defRPr/>
            </a:pPr>
            <a:r>
              <a:rPr lang="sv-SE" sz="1600" dirty="0"/>
              <a:t>Socialt</a:t>
            </a:r>
          </a:p>
          <a:p>
            <a:pPr algn="ctr">
              <a:defRPr/>
            </a:pPr>
            <a:r>
              <a:rPr lang="sv-SE" sz="1600" dirty="0"/>
              <a:t>kontrakt</a:t>
            </a:r>
          </a:p>
          <a:p>
            <a:pPr algn="ctr">
              <a:defRPr/>
            </a:pPr>
            <a:endParaRPr lang="sv-SE" sz="1400" dirty="0"/>
          </a:p>
          <a:p>
            <a:pPr algn="ctr">
              <a:defRPr/>
            </a:pPr>
            <a:endParaRPr lang="sv-SE" sz="1400" dirty="0"/>
          </a:p>
          <a:p>
            <a:pPr algn="ctr">
              <a:defRPr/>
            </a:pPr>
            <a:endParaRPr lang="sv-SE" sz="1400" dirty="0"/>
          </a:p>
          <a:p>
            <a:pPr algn="ctr">
              <a:defRPr/>
            </a:pPr>
            <a:endParaRPr lang="sv-SE" sz="1400" dirty="0"/>
          </a:p>
          <a:p>
            <a:pPr algn="ctr">
              <a:defRPr/>
            </a:pPr>
            <a:r>
              <a:rPr lang="sv-SE" sz="1400" dirty="0"/>
              <a:t> </a:t>
            </a:r>
          </a:p>
        </p:txBody>
      </p:sp>
      <p:sp>
        <p:nvSpPr>
          <p:cNvPr id="12" name="Ellips 11"/>
          <p:cNvSpPr/>
          <p:nvPr/>
        </p:nvSpPr>
        <p:spPr>
          <a:xfrm>
            <a:off x="4611429" y="3636699"/>
            <a:ext cx="3089944" cy="101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dirty="0"/>
              <a:t>Civilsamhälle</a:t>
            </a:r>
          </a:p>
          <a:p>
            <a:pPr marL="285750" indent="-285750" algn="ctr">
              <a:buFontTx/>
              <a:buChar char="-"/>
              <a:defRPr/>
            </a:pPr>
            <a:endParaRPr lang="sv-SE" sz="1400" dirty="0"/>
          </a:p>
        </p:txBody>
      </p:sp>
      <p:sp>
        <p:nvSpPr>
          <p:cNvPr id="13" name="textruta 12"/>
          <p:cNvSpPr txBox="1">
            <a:spLocks noChangeArrowheads="1"/>
          </p:cNvSpPr>
          <p:nvPr/>
        </p:nvSpPr>
        <p:spPr bwMode="auto">
          <a:xfrm>
            <a:off x="7598001" y="3580548"/>
            <a:ext cx="1149482" cy="523220"/>
          </a:xfrm>
          <a:prstGeom prst="rect">
            <a:avLst/>
          </a:prstGeom>
          <a:noFill/>
          <a:ln w="9525">
            <a:noFill/>
            <a:miter lim="800000"/>
            <a:headEnd/>
            <a:tailEnd/>
          </a:ln>
        </p:spPr>
        <p:txBody>
          <a:bodyPr wrap="none">
            <a:spAutoFit/>
          </a:bodyPr>
          <a:lstStyle/>
          <a:p>
            <a:pPr algn="ctr"/>
            <a:r>
              <a:rPr lang="sv-SE" sz="1400" b="1" dirty="0">
                <a:latin typeface="Calibri" pitchFamily="34" charset="0"/>
              </a:rPr>
              <a:t>Identitet</a:t>
            </a:r>
          </a:p>
          <a:p>
            <a:pPr algn="ctr"/>
            <a:r>
              <a:rPr lang="sv-SE" sz="1400" b="1" dirty="0">
                <a:latin typeface="Calibri" pitchFamily="34" charset="0"/>
              </a:rPr>
              <a:t>och lojalitet  </a:t>
            </a:r>
          </a:p>
        </p:txBody>
      </p:sp>
      <p:cxnSp>
        <p:nvCxnSpPr>
          <p:cNvPr id="15" name="Rak pil 14"/>
          <p:cNvCxnSpPr/>
          <p:nvPr/>
        </p:nvCxnSpPr>
        <p:spPr>
          <a:xfrm>
            <a:off x="8086433" y="4057190"/>
            <a:ext cx="0" cy="12842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7" name="Koppling 16"/>
          <p:cNvSpPr/>
          <p:nvPr/>
        </p:nvSpPr>
        <p:spPr>
          <a:xfrm>
            <a:off x="5677405" y="5123524"/>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8" name="Koppling 17"/>
          <p:cNvSpPr/>
          <p:nvPr/>
        </p:nvSpPr>
        <p:spPr>
          <a:xfrm>
            <a:off x="6871996" y="5093828"/>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9" name="Koppling 18"/>
          <p:cNvSpPr/>
          <p:nvPr/>
        </p:nvSpPr>
        <p:spPr>
          <a:xfrm>
            <a:off x="8254708" y="477402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21" name="Koppling 20"/>
          <p:cNvSpPr/>
          <p:nvPr/>
        </p:nvSpPr>
        <p:spPr>
          <a:xfrm>
            <a:off x="4483892" y="5059112"/>
            <a:ext cx="411163" cy="4302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cxnSp>
        <p:nvCxnSpPr>
          <p:cNvPr id="29" name="Rak pil 28"/>
          <p:cNvCxnSpPr>
            <a:cxnSpLocks/>
          </p:cNvCxnSpPr>
          <p:nvPr/>
        </p:nvCxnSpPr>
        <p:spPr>
          <a:xfrm flipH="1">
            <a:off x="4815307" y="4150128"/>
            <a:ext cx="515937" cy="927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Rak pil 30"/>
          <p:cNvCxnSpPr/>
          <p:nvPr/>
        </p:nvCxnSpPr>
        <p:spPr>
          <a:xfrm>
            <a:off x="5869011" y="4320164"/>
            <a:ext cx="12657" cy="773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Rak pil 32"/>
          <p:cNvCxnSpPr/>
          <p:nvPr/>
        </p:nvCxnSpPr>
        <p:spPr>
          <a:xfrm>
            <a:off x="6793117" y="4253969"/>
            <a:ext cx="256184" cy="8573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Rak pil 34"/>
          <p:cNvCxnSpPr/>
          <p:nvPr/>
        </p:nvCxnSpPr>
        <p:spPr>
          <a:xfrm>
            <a:off x="7376823" y="3874633"/>
            <a:ext cx="984250" cy="9985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ruta 35"/>
          <p:cNvSpPr txBox="1">
            <a:spLocks noChangeArrowheads="1"/>
          </p:cNvSpPr>
          <p:nvPr/>
        </p:nvSpPr>
        <p:spPr bwMode="auto">
          <a:xfrm>
            <a:off x="3422452" y="5735234"/>
            <a:ext cx="4967105" cy="523220"/>
          </a:xfrm>
          <a:prstGeom prst="rect">
            <a:avLst/>
          </a:prstGeom>
          <a:noFill/>
          <a:ln w="9525">
            <a:noFill/>
            <a:miter lim="800000"/>
            <a:headEnd/>
            <a:tailEnd/>
          </a:ln>
        </p:spPr>
        <p:txBody>
          <a:bodyPr wrap="square">
            <a:spAutoFit/>
          </a:bodyPr>
          <a:lstStyle/>
          <a:p>
            <a:pPr algn="ctr"/>
            <a:r>
              <a:rPr lang="sv-SE" sz="1400" b="1" dirty="0">
                <a:latin typeface="Calibri" pitchFamily="34" charset="0"/>
              </a:rPr>
              <a:t>Samhörighetsekonomins ”Vi-grupper”, </a:t>
            </a:r>
            <a:r>
              <a:rPr lang="sv-SE" sz="1400" b="1" dirty="0" err="1">
                <a:latin typeface="Calibri" pitchFamily="34" charset="0"/>
              </a:rPr>
              <a:t>sub</a:t>
            </a:r>
            <a:r>
              <a:rPr lang="sv-SE" sz="1400" b="1" dirty="0">
                <a:latin typeface="Calibri" pitchFamily="34" charset="0"/>
              </a:rPr>
              <a:t>-kulturer </a:t>
            </a:r>
          </a:p>
          <a:p>
            <a:pPr algn="ctr"/>
            <a:r>
              <a:rPr lang="sv-SE" sz="1400" b="1" dirty="0">
                <a:latin typeface="Calibri" pitchFamily="34" charset="0"/>
              </a:rPr>
              <a:t>”gängbildningar”, flyktiga nätverk </a:t>
            </a:r>
            <a:r>
              <a:rPr lang="sv-SE" sz="1400" dirty="0">
                <a:latin typeface="Calibri" pitchFamily="34" charset="0"/>
              </a:rPr>
              <a:t>(</a:t>
            </a:r>
            <a:r>
              <a:rPr lang="sv-SE" sz="1400" b="1" dirty="0">
                <a:latin typeface="Calibri" pitchFamily="34" charset="0"/>
              </a:rPr>
              <a:t>primär-/gemenskapsgrupper</a:t>
            </a:r>
            <a:r>
              <a:rPr lang="sv-SE" sz="1400" dirty="0">
                <a:latin typeface="Calibri" pitchFamily="34" charset="0"/>
              </a:rPr>
              <a:t>)</a:t>
            </a:r>
          </a:p>
        </p:txBody>
      </p:sp>
      <p:cxnSp>
        <p:nvCxnSpPr>
          <p:cNvPr id="41" name="Rak pil 40"/>
          <p:cNvCxnSpPr>
            <a:cxnSpLocks/>
          </p:cNvCxnSpPr>
          <p:nvPr/>
        </p:nvCxnSpPr>
        <p:spPr>
          <a:xfrm flipH="1">
            <a:off x="3792313" y="4097387"/>
            <a:ext cx="1192651" cy="5770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Rak pil 6"/>
          <p:cNvCxnSpPr/>
          <p:nvPr/>
        </p:nvCxnSpPr>
        <p:spPr>
          <a:xfrm flipH="1">
            <a:off x="6742432" y="1541032"/>
            <a:ext cx="1090369" cy="119290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 name="Rak pil 3"/>
          <p:cNvCxnSpPr>
            <a:cxnSpLocks/>
            <a:endCxn id="21" idx="2"/>
          </p:cNvCxnSpPr>
          <p:nvPr/>
        </p:nvCxnSpPr>
        <p:spPr>
          <a:xfrm>
            <a:off x="3824934" y="5047543"/>
            <a:ext cx="658958" cy="2266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Rak pil 21"/>
          <p:cNvCxnSpPr>
            <a:cxnSpLocks/>
          </p:cNvCxnSpPr>
          <p:nvPr/>
        </p:nvCxnSpPr>
        <p:spPr>
          <a:xfrm>
            <a:off x="4895055" y="5326041"/>
            <a:ext cx="742367" cy="4174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Rak pil 23"/>
          <p:cNvCxnSpPr>
            <a:cxnSpLocks/>
          </p:cNvCxnSpPr>
          <p:nvPr/>
        </p:nvCxnSpPr>
        <p:spPr>
          <a:xfrm flipV="1">
            <a:off x="6229597" y="5341479"/>
            <a:ext cx="642399" cy="3815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Rak pil 25"/>
          <p:cNvCxnSpPr>
            <a:stCxn id="18" idx="6"/>
            <a:endCxn id="19" idx="2"/>
          </p:cNvCxnSpPr>
          <p:nvPr/>
        </p:nvCxnSpPr>
        <p:spPr>
          <a:xfrm flipV="1">
            <a:off x="7329196" y="5002620"/>
            <a:ext cx="925512" cy="31980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ruta 31"/>
          <p:cNvSpPr txBox="1">
            <a:spLocks noChangeArrowheads="1"/>
          </p:cNvSpPr>
          <p:nvPr/>
        </p:nvSpPr>
        <p:spPr bwMode="auto">
          <a:xfrm>
            <a:off x="2375830" y="2869768"/>
            <a:ext cx="2313646" cy="603627"/>
          </a:xfrm>
          <a:prstGeom prst="rect">
            <a:avLst/>
          </a:prstGeom>
          <a:noFill/>
          <a:ln w="9525">
            <a:noFill/>
            <a:miter lim="800000"/>
            <a:headEnd/>
            <a:tailEnd/>
          </a:ln>
        </p:spPr>
        <p:txBody>
          <a:bodyPr wrap="none">
            <a:spAutoFit/>
          </a:bodyPr>
          <a:lstStyle/>
          <a:p>
            <a:pPr algn="ctr"/>
            <a:r>
              <a:rPr lang="sv-SE" sz="1600" b="1" dirty="0">
                <a:latin typeface="Calibri" pitchFamily="34" charset="0"/>
              </a:rPr>
              <a:t>Civilsamhällets tudelning</a:t>
            </a:r>
          </a:p>
          <a:p>
            <a:pPr algn="ctr">
              <a:lnSpc>
                <a:spcPts val="1000"/>
              </a:lnSpc>
            </a:pPr>
            <a:r>
              <a:rPr lang="sv-SE" sz="1200" b="1" dirty="0">
                <a:latin typeface="Calibri" pitchFamily="34" charset="0"/>
              </a:rPr>
              <a:t>Gamla folkrörelser och </a:t>
            </a:r>
          </a:p>
          <a:p>
            <a:pPr algn="ctr">
              <a:lnSpc>
                <a:spcPts val="1000"/>
              </a:lnSpc>
            </a:pPr>
            <a:r>
              <a:rPr lang="sv-SE" sz="1200" b="1" dirty="0">
                <a:latin typeface="Calibri" pitchFamily="34" charset="0"/>
              </a:rPr>
              <a:t>nya sociala rörelser</a:t>
            </a:r>
          </a:p>
        </p:txBody>
      </p:sp>
      <p:sp>
        <p:nvSpPr>
          <p:cNvPr id="37" name="textruta 36"/>
          <p:cNvSpPr txBox="1">
            <a:spLocks noChangeArrowheads="1"/>
          </p:cNvSpPr>
          <p:nvPr/>
        </p:nvSpPr>
        <p:spPr bwMode="auto">
          <a:xfrm>
            <a:off x="2113964" y="6352906"/>
            <a:ext cx="8231266" cy="369332"/>
          </a:xfrm>
          <a:prstGeom prst="rect">
            <a:avLst/>
          </a:prstGeom>
          <a:solidFill>
            <a:srgbClr val="FFFF00"/>
          </a:solidFill>
          <a:ln w="9525">
            <a:noFill/>
            <a:miter lim="800000"/>
            <a:headEnd/>
            <a:tailEnd/>
          </a:ln>
        </p:spPr>
        <p:txBody>
          <a:bodyPr wrap="square">
            <a:spAutoFit/>
          </a:bodyPr>
          <a:lstStyle/>
          <a:p>
            <a:pPr algn="ctr"/>
            <a:r>
              <a:rPr lang="sv-SE" b="1" dirty="0">
                <a:solidFill>
                  <a:srgbClr val="0070C0"/>
                </a:solidFill>
                <a:latin typeface="Calibri" pitchFamily="34" charset="0"/>
              </a:rPr>
              <a:t>Informella trygghets-, försörjnings- och rättssystem – risken för dolda maktordningar</a:t>
            </a:r>
          </a:p>
        </p:txBody>
      </p:sp>
      <p:sp>
        <p:nvSpPr>
          <p:cNvPr id="3" name="textruta 2"/>
          <p:cNvSpPr txBox="1">
            <a:spLocks noChangeArrowheads="1"/>
          </p:cNvSpPr>
          <p:nvPr/>
        </p:nvSpPr>
        <p:spPr bwMode="auto">
          <a:xfrm>
            <a:off x="2483063" y="638444"/>
            <a:ext cx="2727093" cy="738664"/>
          </a:xfrm>
          <a:prstGeom prst="rect">
            <a:avLst/>
          </a:prstGeom>
          <a:noFill/>
          <a:ln w="9525">
            <a:noFill/>
            <a:miter lim="800000"/>
            <a:headEnd/>
            <a:tailEnd/>
          </a:ln>
        </p:spPr>
        <p:txBody>
          <a:bodyPr wrap="none">
            <a:spAutoFit/>
          </a:bodyPr>
          <a:lstStyle/>
          <a:p>
            <a:r>
              <a:rPr lang="sv-SE" sz="1400" b="1" dirty="0">
                <a:latin typeface="Calibri" pitchFamily="34" charset="0"/>
              </a:rPr>
              <a:t>Global nätverksproduktion </a:t>
            </a:r>
          </a:p>
          <a:p>
            <a:r>
              <a:rPr lang="sv-SE" sz="1400" b="1" dirty="0">
                <a:latin typeface="Calibri" pitchFamily="34" charset="0"/>
              </a:rPr>
              <a:t>Arbetsmarknadens polarisering:</a:t>
            </a:r>
          </a:p>
          <a:p>
            <a:r>
              <a:rPr lang="sv-SE" sz="1400" b="1" dirty="0">
                <a:latin typeface="Calibri" pitchFamily="34" charset="0"/>
              </a:rPr>
              <a:t>Inkomstklyftor – ojämn utveckling</a:t>
            </a:r>
            <a:endParaRPr lang="sv-SE" sz="1400" dirty="0"/>
          </a:p>
        </p:txBody>
      </p:sp>
      <p:cxnSp>
        <p:nvCxnSpPr>
          <p:cNvPr id="42" name="Rak pil 41"/>
          <p:cNvCxnSpPr/>
          <p:nvPr/>
        </p:nvCxnSpPr>
        <p:spPr>
          <a:xfrm>
            <a:off x="4167498" y="1256867"/>
            <a:ext cx="1274520" cy="1418617"/>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7092821" y="2733934"/>
            <a:ext cx="1357808" cy="553998"/>
          </a:xfrm>
          <a:prstGeom prst="rect">
            <a:avLst/>
          </a:prstGeom>
          <a:noFill/>
        </p:spPr>
        <p:txBody>
          <a:bodyPr wrap="none" rtlCol="0">
            <a:spAutoFit/>
          </a:bodyPr>
          <a:lstStyle/>
          <a:p>
            <a:r>
              <a:rPr lang="sv-SE" b="1" dirty="0">
                <a:solidFill>
                  <a:srgbClr val="0070C0"/>
                </a:solidFill>
              </a:rPr>
              <a:t>Vertikal tillit</a:t>
            </a:r>
          </a:p>
          <a:p>
            <a:r>
              <a:rPr lang="sv-SE" sz="1200" b="1" dirty="0" err="1">
                <a:solidFill>
                  <a:srgbClr val="0070C0"/>
                </a:solidFill>
              </a:rPr>
              <a:t>Rothstein</a:t>
            </a:r>
            <a:endParaRPr lang="sv-SE" sz="1200" b="1" dirty="0">
              <a:solidFill>
                <a:srgbClr val="0070C0"/>
              </a:solidFill>
            </a:endParaRPr>
          </a:p>
        </p:txBody>
      </p:sp>
      <p:cxnSp>
        <p:nvCxnSpPr>
          <p:cNvPr id="16" name="Rak pil 15"/>
          <p:cNvCxnSpPr/>
          <p:nvPr/>
        </p:nvCxnSpPr>
        <p:spPr>
          <a:xfrm>
            <a:off x="7791952" y="3417428"/>
            <a:ext cx="0" cy="1585192"/>
          </a:xfrm>
          <a:prstGeom prst="straightConnector1">
            <a:avLst/>
          </a:prstGeom>
          <a:ln w="28575">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Rak pil 47"/>
          <p:cNvCxnSpPr/>
          <p:nvPr/>
        </p:nvCxnSpPr>
        <p:spPr>
          <a:xfrm>
            <a:off x="4875275" y="5091599"/>
            <a:ext cx="2041848" cy="0"/>
          </a:xfrm>
          <a:prstGeom prst="straightConnector1">
            <a:avLst/>
          </a:prstGeom>
          <a:ln w="28575">
            <a:solidFill>
              <a:schemeClr val="tx2">
                <a:lumMod val="60000"/>
                <a:lumOff val="4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ruta 42"/>
          <p:cNvSpPr txBox="1"/>
          <p:nvPr/>
        </p:nvSpPr>
        <p:spPr>
          <a:xfrm>
            <a:off x="5193861" y="4593163"/>
            <a:ext cx="1670522" cy="553998"/>
          </a:xfrm>
          <a:prstGeom prst="rect">
            <a:avLst/>
          </a:prstGeom>
          <a:noFill/>
        </p:spPr>
        <p:txBody>
          <a:bodyPr wrap="none" rtlCol="0">
            <a:spAutoFit/>
          </a:bodyPr>
          <a:lstStyle/>
          <a:p>
            <a:r>
              <a:rPr lang="sv-SE" b="1" dirty="0">
                <a:solidFill>
                  <a:srgbClr val="0070C0"/>
                </a:solidFill>
              </a:rPr>
              <a:t>Horisontell tillit</a:t>
            </a:r>
          </a:p>
          <a:p>
            <a:r>
              <a:rPr lang="sv-SE" sz="1200" b="1" dirty="0">
                <a:solidFill>
                  <a:srgbClr val="0070C0"/>
                </a:solidFill>
              </a:rPr>
              <a:t>Putnam</a:t>
            </a:r>
          </a:p>
        </p:txBody>
      </p:sp>
      <p:sp>
        <p:nvSpPr>
          <p:cNvPr id="46" name="textruta 45"/>
          <p:cNvSpPr txBox="1"/>
          <p:nvPr/>
        </p:nvSpPr>
        <p:spPr>
          <a:xfrm>
            <a:off x="5559056" y="1795473"/>
            <a:ext cx="1228093" cy="338554"/>
          </a:xfrm>
          <a:prstGeom prst="rect">
            <a:avLst/>
          </a:prstGeom>
          <a:noFill/>
        </p:spPr>
        <p:txBody>
          <a:bodyPr wrap="none" rtlCol="0">
            <a:spAutoFit/>
          </a:bodyPr>
          <a:lstStyle/>
          <a:p>
            <a:pPr algn="ctr"/>
            <a:r>
              <a:rPr lang="sv-SE" sz="1600" b="1" dirty="0">
                <a:solidFill>
                  <a:schemeClr val="bg1"/>
                </a:solidFill>
              </a:rPr>
              <a:t>Nationalstat</a:t>
            </a:r>
            <a:endParaRPr lang="sv-SE" sz="1600" b="1" i="1" dirty="0">
              <a:solidFill>
                <a:schemeClr val="bg1"/>
              </a:solidFill>
            </a:endParaRPr>
          </a:p>
        </p:txBody>
      </p:sp>
      <p:sp>
        <p:nvSpPr>
          <p:cNvPr id="47" name="textruta 46"/>
          <p:cNvSpPr txBox="1"/>
          <p:nvPr/>
        </p:nvSpPr>
        <p:spPr>
          <a:xfrm>
            <a:off x="5524035" y="2075321"/>
            <a:ext cx="1291507" cy="461665"/>
          </a:xfrm>
          <a:prstGeom prst="rect">
            <a:avLst/>
          </a:prstGeom>
          <a:noFill/>
        </p:spPr>
        <p:txBody>
          <a:bodyPr wrap="none" rtlCol="0">
            <a:spAutoFit/>
          </a:bodyPr>
          <a:lstStyle/>
          <a:p>
            <a:pPr algn="ctr"/>
            <a:r>
              <a:rPr lang="sv-SE" sz="1200" b="1" i="1" dirty="0">
                <a:solidFill>
                  <a:schemeClr val="bg1"/>
                </a:solidFill>
              </a:rPr>
              <a:t>Från intern till </a:t>
            </a:r>
          </a:p>
          <a:p>
            <a:pPr algn="ctr"/>
            <a:r>
              <a:rPr lang="sv-SE" sz="1200" b="1" i="1" dirty="0">
                <a:solidFill>
                  <a:schemeClr val="bg1"/>
                </a:solidFill>
              </a:rPr>
              <a:t>extern legitimitet</a:t>
            </a:r>
          </a:p>
        </p:txBody>
      </p:sp>
      <p:sp>
        <p:nvSpPr>
          <p:cNvPr id="39" name="Blockbåge 38"/>
          <p:cNvSpPr/>
          <p:nvPr/>
        </p:nvSpPr>
        <p:spPr>
          <a:xfrm>
            <a:off x="5210385" y="1378223"/>
            <a:ext cx="1722016" cy="248853"/>
          </a:xfrm>
          <a:prstGeom prst="blockArc">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5" name="textruta 24"/>
          <p:cNvSpPr txBox="1"/>
          <p:nvPr/>
        </p:nvSpPr>
        <p:spPr>
          <a:xfrm>
            <a:off x="5307661" y="1324706"/>
            <a:ext cx="1529586" cy="307777"/>
          </a:xfrm>
          <a:prstGeom prst="rect">
            <a:avLst/>
          </a:prstGeom>
          <a:solidFill>
            <a:schemeClr val="bg1"/>
          </a:solidFill>
        </p:spPr>
        <p:txBody>
          <a:bodyPr wrap="none" rtlCol="0">
            <a:spAutoFit/>
          </a:bodyPr>
          <a:lstStyle/>
          <a:p>
            <a:pPr algn="ctr"/>
            <a:r>
              <a:rPr lang="sv-SE" sz="1400" b="1" i="1" dirty="0"/>
              <a:t>                 </a:t>
            </a:r>
            <a:r>
              <a:rPr lang="sv-SE" sz="1000" b="1" i="1" dirty="0"/>
              <a:t>                       </a:t>
            </a:r>
            <a:endParaRPr lang="sv-SE" sz="1400" b="1" i="1" dirty="0"/>
          </a:p>
        </p:txBody>
      </p:sp>
      <p:cxnSp>
        <p:nvCxnSpPr>
          <p:cNvPr id="94" name="Rak pil 93"/>
          <p:cNvCxnSpPr/>
          <p:nvPr/>
        </p:nvCxnSpPr>
        <p:spPr>
          <a:xfrm>
            <a:off x="5602039" y="1351097"/>
            <a:ext cx="0" cy="3031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5" name="Rak pil 94"/>
          <p:cNvCxnSpPr/>
          <p:nvPr/>
        </p:nvCxnSpPr>
        <p:spPr>
          <a:xfrm>
            <a:off x="6113624" y="1351097"/>
            <a:ext cx="0" cy="3031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6" name="Rak pil 95"/>
          <p:cNvCxnSpPr/>
          <p:nvPr/>
        </p:nvCxnSpPr>
        <p:spPr>
          <a:xfrm>
            <a:off x="6528701" y="1353667"/>
            <a:ext cx="0" cy="3077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textruta 1"/>
          <p:cNvSpPr txBox="1"/>
          <p:nvPr/>
        </p:nvSpPr>
        <p:spPr>
          <a:xfrm>
            <a:off x="8512653" y="2905466"/>
            <a:ext cx="1802353" cy="307777"/>
          </a:xfrm>
          <a:prstGeom prst="rect">
            <a:avLst/>
          </a:prstGeom>
          <a:solidFill>
            <a:srgbClr val="0070C0"/>
          </a:solidFill>
        </p:spPr>
        <p:txBody>
          <a:bodyPr wrap="none" rtlCol="0">
            <a:spAutoFit/>
          </a:bodyPr>
          <a:lstStyle/>
          <a:p>
            <a:r>
              <a:rPr lang="sv-SE" sz="1400" b="1" dirty="0">
                <a:solidFill>
                  <a:schemeClr val="bg1"/>
                </a:solidFill>
              </a:rPr>
              <a:t>Institutionell förmåga</a:t>
            </a:r>
          </a:p>
        </p:txBody>
      </p:sp>
      <p:sp>
        <p:nvSpPr>
          <p:cNvPr id="45" name="textruta 44"/>
          <p:cNvSpPr txBox="1"/>
          <p:nvPr/>
        </p:nvSpPr>
        <p:spPr>
          <a:xfrm>
            <a:off x="8823829" y="4762976"/>
            <a:ext cx="1491177" cy="307777"/>
          </a:xfrm>
          <a:prstGeom prst="rect">
            <a:avLst/>
          </a:prstGeom>
          <a:solidFill>
            <a:srgbClr val="0070C0"/>
          </a:solidFill>
        </p:spPr>
        <p:txBody>
          <a:bodyPr wrap="none" rtlCol="0">
            <a:spAutoFit/>
          </a:bodyPr>
          <a:lstStyle/>
          <a:p>
            <a:r>
              <a:rPr lang="sv-SE" sz="1400" b="1" dirty="0">
                <a:solidFill>
                  <a:schemeClr val="bg1"/>
                </a:solidFill>
              </a:rPr>
              <a:t>Kollektiv förmåga</a:t>
            </a:r>
          </a:p>
        </p:txBody>
      </p:sp>
      <p:sp>
        <p:nvSpPr>
          <p:cNvPr id="50" name="Koppling 19">
            <a:extLst>
              <a:ext uri="{FF2B5EF4-FFF2-40B4-BE49-F238E27FC236}">
                <a16:creationId xmlns:a16="http://schemas.microsoft.com/office/drawing/2014/main" id="{89173603-C734-4BD6-9B18-B96F6FA30DA9}"/>
              </a:ext>
            </a:extLst>
          </p:cNvPr>
          <p:cNvSpPr/>
          <p:nvPr/>
        </p:nvSpPr>
        <p:spPr>
          <a:xfrm>
            <a:off x="3371635" y="4714480"/>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52" name="textruta 51">
            <a:extLst>
              <a:ext uri="{FF2B5EF4-FFF2-40B4-BE49-F238E27FC236}">
                <a16:creationId xmlns:a16="http://schemas.microsoft.com/office/drawing/2014/main" id="{6CC35510-D175-48D4-B655-282FA5F34A82}"/>
              </a:ext>
            </a:extLst>
          </p:cNvPr>
          <p:cNvSpPr txBox="1">
            <a:spLocks noChangeArrowheads="1"/>
          </p:cNvSpPr>
          <p:nvPr/>
        </p:nvSpPr>
        <p:spPr bwMode="auto">
          <a:xfrm>
            <a:off x="3368773" y="57230"/>
            <a:ext cx="5950198" cy="523220"/>
          </a:xfrm>
          <a:prstGeom prst="rect">
            <a:avLst/>
          </a:prstGeom>
          <a:solidFill>
            <a:srgbClr val="FFFF00"/>
          </a:solidFill>
          <a:ln w="9525">
            <a:noFill/>
            <a:miter lim="800000"/>
            <a:headEnd/>
            <a:tailEnd/>
          </a:ln>
        </p:spPr>
        <p:txBody>
          <a:bodyPr wrap="square">
            <a:spAutoFit/>
          </a:bodyPr>
          <a:lstStyle/>
          <a:p>
            <a:pPr algn="ctr"/>
            <a:r>
              <a:rPr lang="en-US" sz="2400" b="1" dirty="0" err="1">
                <a:solidFill>
                  <a:srgbClr val="6398EF"/>
                </a:solidFill>
                <a:latin typeface="Times New Roman" pitchFamily="18" charset="0"/>
                <a:cs typeface="Times New Roman" pitchFamily="18" charset="0"/>
              </a:rPr>
              <a:t>Samhällsomdaningens</a:t>
            </a:r>
            <a:r>
              <a:rPr lang="en-US" sz="2000" b="1" dirty="0">
                <a:solidFill>
                  <a:srgbClr val="6398EF"/>
                </a:solidFill>
                <a:latin typeface="Times New Roman" pitchFamily="18" charset="0"/>
                <a:cs typeface="Times New Roman" pitchFamily="18" charset="0"/>
              </a:rPr>
              <a:t>  </a:t>
            </a:r>
            <a:r>
              <a:rPr lang="en-US" sz="2800" b="1" i="1" dirty="0" err="1">
                <a:solidFill>
                  <a:srgbClr val="6398EF"/>
                </a:solidFill>
                <a:latin typeface="Times New Roman" pitchFamily="18" charset="0"/>
                <a:cs typeface="Times New Roman" pitchFamily="18" charset="0"/>
              </a:rPr>
              <a:t>lokala</a:t>
            </a:r>
            <a:r>
              <a:rPr lang="en-US" sz="2000" b="1" dirty="0">
                <a:solidFill>
                  <a:srgbClr val="6398EF"/>
                </a:solidFill>
                <a:latin typeface="Times New Roman" pitchFamily="18" charset="0"/>
                <a:cs typeface="Times New Roman" pitchFamily="18" charset="0"/>
              </a:rPr>
              <a:t>  </a:t>
            </a:r>
            <a:r>
              <a:rPr lang="en-US" sz="2400" b="1" dirty="0" err="1">
                <a:solidFill>
                  <a:srgbClr val="6398EF"/>
                </a:solidFill>
                <a:latin typeface="Times New Roman" pitchFamily="18" charset="0"/>
                <a:cs typeface="Times New Roman" pitchFamily="18" charset="0"/>
              </a:rPr>
              <a:t>utmaningar</a:t>
            </a:r>
            <a:r>
              <a:rPr lang="en-US" sz="2000" b="1" dirty="0">
                <a:solidFill>
                  <a:srgbClr val="6398EF"/>
                </a:solidFill>
                <a:latin typeface="Times New Roman" pitchFamily="18" charset="0"/>
                <a:cs typeface="Times New Roman" pitchFamily="18" charset="0"/>
              </a:rPr>
              <a:t>  </a:t>
            </a:r>
          </a:p>
        </p:txBody>
      </p:sp>
      <p:sp>
        <p:nvSpPr>
          <p:cNvPr id="55" name="Tankebubbla 13">
            <a:extLst>
              <a:ext uri="{FF2B5EF4-FFF2-40B4-BE49-F238E27FC236}">
                <a16:creationId xmlns:a16="http://schemas.microsoft.com/office/drawing/2014/main" id="{C2D94296-1923-490F-ADA5-365C426D1E76}"/>
              </a:ext>
            </a:extLst>
          </p:cNvPr>
          <p:cNvSpPr/>
          <p:nvPr/>
        </p:nvSpPr>
        <p:spPr>
          <a:xfrm>
            <a:off x="2048059" y="3496474"/>
            <a:ext cx="2666100" cy="526264"/>
          </a:xfrm>
          <a:prstGeom prst="cloudCallout">
            <a:avLst>
              <a:gd name="adj1" fmla="val -39812"/>
              <a:gd name="adj2" fmla="val 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textruta 55">
            <a:extLst>
              <a:ext uri="{FF2B5EF4-FFF2-40B4-BE49-F238E27FC236}">
                <a16:creationId xmlns:a16="http://schemas.microsoft.com/office/drawing/2014/main" id="{225779F7-ACDF-4EC9-9FCA-38FCB7129EB8}"/>
              </a:ext>
            </a:extLst>
          </p:cNvPr>
          <p:cNvSpPr txBox="1"/>
          <p:nvPr/>
        </p:nvSpPr>
        <p:spPr>
          <a:xfrm>
            <a:off x="2112057" y="3510814"/>
            <a:ext cx="2397388" cy="461665"/>
          </a:xfrm>
          <a:prstGeom prst="rect">
            <a:avLst/>
          </a:prstGeom>
          <a:noFill/>
        </p:spPr>
        <p:txBody>
          <a:bodyPr wrap="none" rtlCol="0">
            <a:spAutoFit/>
          </a:bodyPr>
          <a:lstStyle/>
          <a:p>
            <a:pPr algn="ctr"/>
            <a:r>
              <a:rPr lang="sv-SE" sz="1200" b="1" dirty="0">
                <a:solidFill>
                  <a:schemeClr val="bg1"/>
                </a:solidFill>
              </a:rPr>
              <a:t>Sociala rörelser - Lösa nätverk</a:t>
            </a:r>
          </a:p>
          <a:p>
            <a:pPr algn="ctr"/>
            <a:r>
              <a:rPr lang="sv-SE" sz="1200" b="1" dirty="0">
                <a:solidFill>
                  <a:schemeClr val="bg1"/>
                </a:solidFill>
              </a:rPr>
              <a:t>(engagerade samhällsmedborgare)</a:t>
            </a:r>
          </a:p>
        </p:txBody>
      </p:sp>
      <p:sp>
        <p:nvSpPr>
          <p:cNvPr id="57" name="Tankebubbla 13">
            <a:extLst>
              <a:ext uri="{FF2B5EF4-FFF2-40B4-BE49-F238E27FC236}">
                <a16:creationId xmlns:a16="http://schemas.microsoft.com/office/drawing/2014/main" id="{219FBF77-302A-4D63-AF60-CC2557CF7B99}"/>
              </a:ext>
            </a:extLst>
          </p:cNvPr>
          <p:cNvSpPr/>
          <p:nvPr/>
        </p:nvSpPr>
        <p:spPr>
          <a:xfrm>
            <a:off x="543033" y="3052841"/>
            <a:ext cx="1774396" cy="584775"/>
          </a:xfrm>
          <a:prstGeom prst="cloudCallout">
            <a:avLst>
              <a:gd name="adj1" fmla="val -39812"/>
              <a:gd name="adj2" fmla="val 95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textruta 57">
            <a:extLst>
              <a:ext uri="{FF2B5EF4-FFF2-40B4-BE49-F238E27FC236}">
                <a16:creationId xmlns:a16="http://schemas.microsoft.com/office/drawing/2014/main" id="{07562DE5-E2B8-4B82-8F38-61DC7C831B44}"/>
              </a:ext>
            </a:extLst>
          </p:cNvPr>
          <p:cNvSpPr txBox="1"/>
          <p:nvPr/>
        </p:nvSpPr>
        <p:spPr>
          <a:xfrm>
            <a:off x="658631" y="3114395"/>
            <a:ext cx="1570303" cy="461665"/>
          </a:xfrm>
          <a:prstGeom prst="rect">
            <a:avLst/>
          </a:prstGeom>
          <a:noFill/>
        </p:spPr>
        <p:txBody>
          <a:bodyPr wrap="none" rtlCol="0">
            <a:spAutoFit/>
          </a:bodyPr>
          <a:lstStyle/>
          <a:p>
            <a:pPr algn="ctr"/>
            <a:r>
              <a:rPr lang="sv-SE" sz="1200" b="1" dirty="0">
                <a:solidFill>
                  <a:schemeClr val="bg1"/>
                </a:solidFill>
              </a:rPr>
              <a:t>Etablerade föreningar</a:t>
            </a:r>
          </a:p>
          <a:p>
            <a:pPr algn="ctr"/>
            <a:r>
              <a:rPr lang="sv-SE" sz="1200" b="1" dirty="0">
                <a:solidFill>
                  <a:schemeClr val="bg1"/>
                </a:solidFill>
              </a:rPr>
              <a:t>professionalisering</a:t>
            </a:r>
          </a:p>
        </p:txBody>
      </p:sp>
      <p:sp>
        <p:nvSpPr>
          <p:cNvPr id="14" name="textruta 13">
            <a:extLst>
              <a:ext uri="{FF2B5EF4-FFF2-40B4-BE49-F238E27FC236}">
                <a16:creationId xmlns:a16="http://schemas.microsoft.com/office/drawing/2014/main" id="{43DE20B3-AF76-4F08-BDF2-F2742431D7B7}"/>
              </a:ext>
            </a:extLst>
          </p:cNvPr>
          <p:cNvSpPr txBox="1"/>
          <p:nvPr/>
        </p:nvSpPr>
        <p:spPr>
          <a:xfrm>
            <a:off x="8991440" y="3479467"/>
            <a:ext cx="997388" cy="1169551"/>
          </a:xfrm>
          <a:prstGeom prst="rect">
            <a:avLst/>
          </a:prstGeom>
          <a:noFill/>
        </p:spPr>
        <p:txBody>
          <a:bodyPr wrap="none" rtlCol="0">
            <a:spAutoFit/>
          </a:bodyPr>
          <a:lstStyle/>
          <a:p>
            <a:pPr algn="ctr"/>
            <a:r>
              <a:rPr lang="sv-SE" sz="1400" b="1" dirty="0"/>
              <a:t>Ömsesidig </a:t>
            </a:r>
          </a:p>
          <a:p>
            <a:pPr algn="ctr"/>
            <a:r>
              <a:rPr lang="sv-SE" sz="1400" b="1" dirty="0"/>
              <a:t>misstro</a:t>
            </a:r>
          </a:p>
          <a:p>
            <a:pPr algn="ctr"/>
            <a:r>
              <a:rPr lang="sv-SE" sz="1400" b="1" dirty="0" err="1"/>
              <a:t>versus</a:t>
            </a:r>
            <a:endParaRPr lang="sv-SE" sz="1400" b="1" dirty="0"/>
          </a:p>
          <a:p>
            <a:pPr algn="ctr"/>
            <a:r>
              <a:rPr lang="sv-SE" sz="1400" b="1" dirty="0"/>
              <a:t>ömsesidig</a:t>
            </a:r>
          </a:p>
          <a:p>
            <a:pPr algn="ctr"/>
            <a:r>
              <a:rPr lang="sv-SE" sz="1400" b="1" dirty="0"/>
              <a:t>tillit</a:t>
            </a:r>
          </a:p>
        </p:txBody>
      </p:sp>
      <p:sp>
        <p:nvSpPr>
          <p:cNvPr id="62" name="textruta 61">
            <a:extLst>
              <a:ext uri="{FF2B5EF4-FFF2-40B4-BE49-F238E27FC236}">
                <a16:creationId xmlns:a16="http://schemas.microsoft.com/office/drawing/2014/main" id="{D3C6A2EE-D859-4BC2-BC10-1A7608C2D2A4}"/>
              </a:ext>
            </a:extLst>
          </p:cNvPr>
          <p:cNvSpPr txBox="1"/>
          <p:nvPr/>
        </p:nvSpPr>
        <p:spPr>
          <a:xfrm>
            <a:off x="979324" y="1910862"/>
            <a:ext cx="3494355" cy="800219"/>
          </a:xfrm>
          <a:prstGeom prst="rect">
            <a:avLst/>
          </a:prstGeom>
          <a:noFill/>
        </p:spPr>
        <p:txBody>
          <a:bodyPr wrap="none" rtlCol="0">
            <a:spAutoFit/>
          </a:bodyPr>
          <a:lstStyle/>
          <a:p>
            <a:r>
              <a:rPr lang="sv-SE" sz="1800" b="1" dirty="0">
                <a:latin typeface="Calibri" pitchFamily="34" charset="0"/>
              </a:rPr>
              <a:t>Det sociala kontraktets upplösning</a:t>
            </a:r>
          </a:p>
          <a:p>
            <a:pPr algn="ctr"/>
            <a:r>
              <a:rPr lang="sv-SE" sz="1400" b="1" dirty="0"/>
              <a:t>Rädsla och osäkerhet minskar trygghet</a:t>
            </a:r>
          </a:p>
          <a:p>
            <a:pPr algn="ctr"/>
            <a:r>
              <a:rPr lang="sv-SE" sz="1400" b="1" dirty="0"/>
              <a:t>förändringsbenägenhet och tillit</a:t>
            </a:r>
            <a:endParaRPr lang="sv-SE" sz="1400" dirty="0"/>
          </a:p>
        </p:txBody>
      </p:sp>
      <p:sp>
        <p:nvSpPr>
          <p:cNvPr id="34" name="textruta 33">
            <a:extLst>
              <a:ext uri="{FF2B5EF4-FFF2-40B4-BE49-F238E27FC236}">
                <a16:creationId xmlns:a16="http://schemas.microsoft.com/office/drawing/2014/main" id="{F589C635-3871-4715-AB77-CB7334F556F0}"/>
              </a:ext>
            </a:extLst>
          </p:cNvPr>
          <p:cNvSpPr txBox="1"/>
          <p:nvPr/>
        </p:nvSpPr>
        <p:spPr>
          <a:xfrm>
            <a:off x="773198" y="4220945"/>
            <a:ext cx="973536" cy="744435"/>
          </a:xfrm>
          <a:prstGeom prst="rect">
            <a:avLst/>
          </a:prstGeom>
          <a:noFill/>
        </p:spPr>
        <p:txBody>
          <a:bodyPr wrap="none" rtlCol="0">
            <a:spAutoFit/>
          </a:bodyPr>
          <a:lstStyle/>
          <a:p>
            <a:pPr algn="ctr"/>
            <a:r>
              <a:rPr lang="sv-SE" b="1" dirty="0">
                <a:solidFill>
                  <a:srgbClr val="0033CC"/>
                </a:solidFill>
              </a:rPr>
              <a:t>Rivalitet</a:t>
            </a:r>
          </a:p>
          <a:p>
            <a:pPr algn="ctr">
              <a:lnSpc>
                <a:spcPts val="1400"/>
              </a:lnSpc>
            </a:pPr>
            <a:r>
              <a:rPr lang="sv-SE" sz="1400" b="1" dirty="0">
                <a:solidFill>
                  <a:srgbClr val="0033CC"/>
                </a:solidFill>
              </a:rPr>
              <a:t>Finansiär</a:t>
            </a:r>
          </a:p>
          <a:p>
            <a:pPr algn="ctr">
              <a:lnSpc>
                <a:spcPts val="1400"/>
              </a:lnSpc>
            </a:pPr>
            <a:r>
              <a:rPr lang="sv-SE" sz="1400" b="1" dirty="0">
                <a:solidFill>
                  <a:srgbClr val="0033CC"/>
                </a:solidFill>
              </a:rPr>
              <a:t>Social ba</a:t>
            </a:r>
            <a:r>
              <a:rPr lang="sv-SE" sz="1400" b="1" dirty="0">
                <a:solidFill>
                  <a:srgbClr val="0070C0"/>
                </a:solidFill>
              </a:rPr>
              <a:t>s</a:t>
            </a:r>
            <a:endParaRPr lang="sv-SE" dirty="0">
              <a:solidFill>
                <a:srgbClr val="0070C0"/>
              </a:solidFill>
            </a:endParaRPr>
          </a:p>
        </p:txBody>
      </p:sp>
      <p:cxnSp>
        <p:nvCxnSpPr>
          <p:cNvPr id="59" name="Rak pil 41">
            <a:extLst>
              <a:ext uri="{FF2B5EF4-FFF2-40B4-BE49-F238E27FC236}">
                <a16:creationId xmlns:a16="http://schemas.microsoft.com/office/drawing/2014/main" id="{44FAA15D-9D59-4788-A303-67406DA9C907}"/>
              </a:ext>
            </a:extLst>
          </p:cNvPr>
          <p:cNvCxnSpPr>
            <a:cxnSpLocks/>
          </p:cNvCxnSpPr>
          <p:nvPr/>
        </p:nvCxnSpPr>
        <p:spPr>
          <a:xfrm>
            <a:off x="1001790" y="3781368"/>
            <a:ext cx="416254" cy="54921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0" name="Rak pil 41">
            <a:extLst>
              <a:ext uri="{FF2B5EF4-FFF2-40B4-BE49-F238E27FC236}">
                <a16:creationId xmlns:a16="http://schemas.microsoft.com/office/drawing/2014/main" id="{1FFEC8CB-6CFE-4A29-B8D7-2AA51E969B42}"/>
              </a:ext>
            </a:extLst>
          </p:cNvPr>
          <p:cNvCxnSpPr>
            <a:cxnSpLocks/>
          </p:cNvCxnSpPr>
          <p:nvPr/>
        </p:nvCxnSpPr>
        <p:spPr>
          <a:xfrm flipH="1">
            <a:off x="1466494" y="3986819"/>
            <a:ext cx="805465" cy="288454"/>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3" name="Rak pil 41">
            <a:extLst>
              <a:ext uri="{FF2B5EF4-FFF2-40B4-BE49-F238E27FC236}">
                <a16:creationId xmlns:a16="http://schemas.microsoft.com/office/drawing/2014/main" id="{E1B28AF7-891D-4F43-BB74-815A1C087B0E}"/>
              </a:ext>
            </a:extLst>
          </p:cNvPr>
          <p:cNvCxnSpPr>
            <a:cxnSpLocks/>
          </p:cNvCxnSpPr>
          <p:nvPr/>
        </p:nvCxnSpPr>
        <p:spPr>
          <a:xfrm>
            <a:off x="1746734" y="4330584"/>
            <a:ext cx="1466983" cy="54258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Stjärna: 5 punkter 19">
            <a:extLst>
              <a:ext uri="{FF2B5EF4-FFF2-40B4-BE49-F238E27FC236}">
                <a16:creationId xmlns:a16="http://schemas.microsoft.com/office/drawing/2014/main" id="{A7187FB8-7394-8683-6FC2-87D3678426D5}"/>
              </a:ext>
            </a:extLst>
          </p:cNvPr>
          <p:cNvSpPr/>
          <p:nvPr/>
        </p:nvSpPr>
        <p:spPr>
          <a:xfrm>
            <a:off x="1214261" y="575151"/>
            <a:ext cx="914400" cy="914400"/>
          </a:xfrm>
          <a:prstGeom prst="star5">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CB7392D3-BC8D-7235-C477-B8FB9E345931}"/>
              </a:ext>
            </a:extLst>
          </p:cNvPr>
          <p:cNvSpPr txBox="1"/>
          <p:nvPr/>
        </p:nvSpPr>
        <p:spPr>
          <a:xfrm>
            <a:off x="1500783" y="847685"/>
            <a:ext cx="460334" cy="369332"/>
          </a:xfrm>
          <a:prstGeom prst="rect">
            <a:avLst/>
          </a:prstGeom>
          <a:noFill/>
          <a:ln w="38100">
            <a:noFill/>
          </a:ln>
        </p:spPr>
        <p:txBody>
          <a:bodyPr wrap="square" rtlCol="0">
            <a:spAutoFit/>
          </a:bodyPr>
          <a:lstStyle/>
          <a:p>
            <a:r>
              <a:rPr lang="sv-SE" b="1" dirty="0"/>
              <a:t>4</a:t>
            </a:r>
          </a:p>
        </p:txBody>
      </p:sp>
    </p:spTree>
    <p:extLst>
      <p:ext uri="{BB962C8B-B14F-4D97-AF65-F5344CB8AC3E}">
        <p14:creationId xmlns:p14="http://schemas.microsoft.com/office/powerpoint/2010/main" val="15419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ppt_x"/>
                                          </p:val>
                                        </p:tav>
                                        <p:tav tm="100000">
                                          <p:val>
                                            <p:strVal val="#ppt_x"/>
                                          </p:val>
                                        </p:tav>
                                      </p:tavLst>
                                    </p:anim>
                                    <p:anim calcmode="lin" valueType="num">
                                      <p:cBhvr additive="base">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anim calcmode="lin" valueType="num">
                                      <p:cBhvr additive="base">
                                        <p:cTn id="55" dur="500" fill="hold"/>
                                        <p:tgtEl>
                                          <p:spTgt spid="96"/>
                                        </p:tgtEl>
                                        <p:attrNameLst>
                                          <p:attrName>ppt_x</p:attrName>
                                        </p:attrNameLst>
                                      </p:cBhvr>
                                      <p:tavLst>
                                        <p:tav tm="0">
                                          <p:val>
                                            <p:strVal val="#ppt_x"/>
                                          </p:val>
                                        </p:tav>
                                        <p:tav tm="100000">
                                          <p:val>
                                            <p:strVal val="#ppt_x"/>
                                          </p:val>
                                        </p:tav>
                                      </p:tavLst>
                                    </p:anim>
                                    <p:anim calcmode="lin" valueType="num">
                                      <p:cBhvr additive="base">
                                        <p:cTn id="56" dur="500" fill="hold"/>
                                        <p:tgtEl>
                                          <p:spTgt spid="9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95"/>
                                        </p:tgtEl>
                                        <p:attrNameLst>
                                          <p:attrName>style.visibility</p:attrName>
                                        </p:attrNameLst>
                                      </p:cBhvr>
                                      <p:to>
                                        <p:strVal val="visible"/>
                                      </p:to>
                                    </p:set>
                                    <p:anim calcmode="lin" valueType="num">
                                      <p:cBhvr additive="base">
                                        <p:cTn id="59" dur="500" fill="hold"/>
                                        <p:tgtEl>
                                          <p:spTgt spid="95"/>
                                        </p:tgtEl>
                                        <p:attrNameLst>
                                          <p:attrName>ppt_x</p:attrName>
                                        </p:attrNameLst>
                                      </p:cBhvr>
                                      <p:tavLst>
                                        <p:tav tm="0">
                                          <p:val>
                                            <p:strVal val="#ppt_x"/>
                                          </p:val>
                                        </p:tav>
                                        <p:tav tm="100000">
                                          <p:val>
                                            <p:strVal val="#ppt_x"/>
                                          </p:val>
                                        </p:tav>
                                      </p:tavLst>
                                    </p:anim>
                                    <p:anim calcmode="lin" valueType="num">
                                      <p:cBhvr additive="base">
                                        <p:cTn id="60" dur="500" fill="hold"/>
                                        <p:tgtEl>
                                          <p:spTgt spid="9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94"/>
                                        </p:tgtEl>
                                        <p:attrNameLst>
                                          <p:attrName>style.visibility</p:attrName>
                                        </p:attrNameLst>
                                      </p:cBhvr>
                                      <p:to>
                                        <p:strVal val="visible"/>
                                      </p:to>
                                    </p:set>
                                    <p:anim calcmode="lin" valueType="num">
                                      <p:cBhvr additive="base">
                                        <p:cTn id="63" dur="500" fill="hold"/>
                                        <p:tgtEl>
                                          <p:spTgt spid="94"/>
                                        </p:tgtEl>
                                        <p:attrNameLst>
                                          <p:attrName>ppt_x</p:attrName>
                                        </p:attrNameLst>
                                      </p:cBhvr>
                                      <p:tavLst>
                                        <p:tav tm="0">
                                          <p:val>
                                            <p:strVal val="#ppt_x"/>
                                          </p:val>
                                        </p:tav>
                                        <p:tav tm="100000">
                                          <p:val>
                                            <p:strVal val="#ppt_x"/>
                                          </p:val>
                                        </p:tav>
                                      </p:tavLst>
                                    </p:anim>
                                    <p:anim calcmode="lin" valueType="num">
                                      <p:cBhvr additive="base">
                                        <p:cTn id="6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ppt_x"/>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ppt_x"/>
                                          </p:val>
                                        </p:tav>
                                        <p:tav tm="100000">
                                          <p:val>
                                            <p:strVal val="#ppt_x"/>
                                          </p:val>
                                        </p:tav>
                                      </p:tavLst>
                                    </p:anim>
                                    <p:anim calcmode="lin" valueType="num">
                                      <p:cBhvr additive="base">
                                        <p:cTn id="82" dur="500" fill="hold"/>
                                        <p:tgtEl>
                                          <p:spTgt spid="9"/>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7"/>
                                        </p:tgtEl>
                                        <p:attrNameLst>
                                          <p:attrName>style.visibility</p:attrName>
                                        </p:attrNameLst>
                                      </p:cBhvr>
                                      <p:to>
                                        <p:strVal val="visible"/>
                                      </p:to>
                                    </p:set>
                                    <p:anim calcmode="lin" valueType="num">
                                      <p:cBhvr additive="base">
                                        <p:cTn id="85" dur="500" fill="hold"/>
                                        <p:tgtEl>
                                          <p:spTgt spid="7"/>
                                        </p:tgtEl>
                                        <p:attrNameLst>
                                          <p:attrName>ppt_x</p:attrName>
                                        </p:attrNameLst>
                                      </p:cBhvr>
                                      <p:tavLst>
                                        <p:tav tm="0">
                                          <p:val>
                                            <p:strVal val="#ppt_x"/>
                                          </p:val>
                                        </p:tav>
                                        <p:tav tm="100000">
                                          <p:val>
                                            <p:strVal val="#ppt_x"/>
                                          </p:val>
                                        </p:tav>
                                      </p:tavLst>
                                    </p:anim>
                                    <p:anim calcmode="lin" valueType="num">
                                      <p:cBhvr additive="base">
                                        <p:cTn id="8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anim calcmode="lin" valueType="num">
                                      <p:cBhvr additive="base">
                                        <p:cTn id="91" dur="500" fill="hold"/>
                                        <p:tgtEl>
                                          <p:spTgt spid="62"/>
                                        </p:tgtEl>
                                        <p:attrNameLst>
                                          <p:attrName>ppt_x</p:attrName>
                                        </p:attrNameLst>
                                      </p:cBhvr>
                                      <p:tavLst>
                                        <p:tav tm="0">
                                          <p:val>
                                            <p:strVal val="#ppt_x"/>
                                          </p:val>
                                        </p:tav>
                                        <p:tav tm="100000">
                                          <p:val>
                                            <p:strVal val="#ppt_x"/>
                                          </p:val>
                                        </p:tav>
                                      </p:tavLst>
                                    </p:anim>
                                    <p:anim calcmode="lin" valueType="num">
                                      <p:cBhvr additive="base">
                                        <p:cTn id="9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500" fill="hold"/>
                                        <p:tgtEl>
                                          <p:spTgt spid="10"/>
                                        </p:tgtEl>
                                        <p:attrNameLst>
                                          <p:attrName>ppt_x</p:attrName>
                                        </p:attrNameLst>
                                      </p:cBhvr>
                                      <p:tavLst>
                                        <p:tav tm="0">
                                          <p:val>
                                            <p:strVal val="#ppt_x"/>
                                          </p:val>
                                        </p:tav>
                                        <p:tav tm="100000">
                                          <p:val>
                                            <p:strVal val="#ppt_x"/>
                                          </p:val>
                                        </p:tav>
                                      </p:tavLst>
                                    </p:anim>
                                    <p:anim calcmode="lin" valueType="num">
                                      <p:cBhvr additive="base">
                                        <p:cTn id="9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additive="base">
                                        <p:cTn id="103" dur="500" fill="hold"/>
                                        <p:tgtEl>
                                          <p:spTgt spid="16"/>
                                        </p:tgtEl>
                                        <p:attrNameLst>
                                          <p:attrName>ppt_x</p:attrName>
                                        </p:attrNameLst>
                                      </p:cBhvr>
                                      <p:tavLst>
                                        <p:tav tm="0">
                                          <p:val>
                                            <p:strVal val="#ppt_x"/>
                                          </p:val>
                                        </p:tav>
                                        <p:tav tm="100000">
                                          <p:val>
                                            <p:strVal val="#ppt_x"/>
                                          </p:val>
                                        </p:tav>
                                      </p:tavLst>
                                    </p:anim>
                                    <p:anim calcmode="lin" valueType="num">
                                      <p:cBhvr additive="base">
                                        <p:cTn id="104" dur="500" fill="hold"/>
                                        <p:tgtEl>
                                          <p:spTgt spid="1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
                                        </p:tgtEl>
                                        <p:attrNameLst>
                                          <p:attrName>style.visibility</p:attrName>
                                        </p:attrNameLst>
                                      </p:cBhvr>
                                      <p:to>
                                        <p:strVal val="visible"/>
                                      </p:to>
                                    </p:set>
                                    <p:anim calcmode="lin" valueType="num">
                                      <p:cBhvr additive="base">
                                        <p:cTn id="107" dur="500" fill="hold"/>
                                        <p:tgtEl>
                                          <p:spTgt spid="2"/>
                                        </p:tgtEl>
                                        <p:attrNameLst>
                                          <p:attrName>ppt_x</p:attrName>
                                        </p:attrNameLst>
                                      </p:cBhvr>
                                      <p:tavLst>
                                        <p:tav tm="0">
                                          <p:val>
                                            <p:strVal val="#ppt_x"/>
                                          </p:val>
                                        </p:tav>
                                        <p:tav tm="100000">
                                          <p:val>
                                            <p:strVal val="#ppt_x"/>
                                          </p:val>
                                        </p:tav>
                                      </p:tavLst>
                                    </p:anim>
                                    <p:anim calcmode="lin" valueType="num">
                                      <p:cBhvr additive="base">
                                        <p:cTn id="10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additive="base">
                                        <p:cTn id="113" dur="500" fill="hold"/>
                                        <p:tgtEl>
                                          <p:spTgt spid="13"/>
                                        </p:tgtEl>
                                        <p:attrNameLst>
                                          <p:attrName>ppt_x</p:attrName>
                                        </p:attrNameLst>
                                      </p:cBhvr>
                                      <p:tavLst>
                                        <p:tav tm="0">
                                          <p:val>
                                            <p:strVal val="#ppt_x"/>
                                          </p:val>
                                        </p:tav>
                                        <p:tav tm="100000">
                                          <p:val>
                                            <p:strVal val="#ppt_x"/>
                                          </p:val>
                                        </p:tav>
                                      </p:tavLst>
                                    </p:anim>
                                    <p:anim calcmode="lin" valueType="num">
                                      <p:cBhvr additive="base">
                                        <p:cTn id="114" dur="500" fill="hold"/>
                                        <p:tgtEl>
                                          <p:spTgt spid="13"/>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15"/>
                                        </p:tgtEl>
                                        <p:attrNameLst>
                                          <p:attrName>style.visibility</p:attrName>
                                        </p:attrNameLst>
                                      </p:cBhvr>
                                      <p:to>
                                        <p:strVal val="visible"/>
                                      </p:to>
                                    </p:set>
                                    <p:anim calcmode="lin" valueType="num">
                                      <p:cBhvr additive="base">
                                        <p:cTn id="117" dur="500" fill="hold"/>
                                        <p:tgtEl>
                                          <p:spTgt spid="15"/>
                                        </p:tgtEl>
                                        <p:attrNameLst>
                                          <p:attrName>ppt_x</p:attrName>
                                        </p:attrNameLst>
                                      </p:cBhvr>
                                      <p:tavLst>
                                        <p:tav tm="0">
                                          <p:val>
                                            <p:strVal val="#ppt_x"/>
                                          </p:val>
                                        </p:tav>
                                        <p:tav tm="100000">
                                          <p:val>
                                            <p:strVal val="#ppt_x"/>
                                          </p:val>
                                        </p:tav>
                                      </p:tavLst>
                                    </p:anim>
                                    <p:anim calcmode="lin" valueType="num">
                                      <p:cBhvr additive="base">
                                        <p:cTn id="118" dur="500" fill="hold"/>
                                        <p:tgtEl>
                                          <p:spTgt spid="15"/>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 calcmode="lin" valueType="num">
                                      <p:cBhvr additive="base">
                                        <p:cTn id="121" dur="500" fill="hold"/>
                                        <p:tgtEl>
                                          <p:spTgt spid="41"/>
                                        </p:tgtEl>
                                        <p:attrNameLst>
                                          <p:attrName>ppt_x</p:attrName>
                                        </p:attrNameLst>
                                      </p:cBhvr>
                                      <p:tavLst>
                                        <p:tav tm="0">
                                          <p:val>
                                            <p:strVal val="#ppt_x"/>
                                          </p:val>
                                        </p:tav>
                                        <p:tav tm="100000">
                                          <p:val>
                                            <p:strVal val="#ppt_x"/>
                                          </p:val>
                                        </p:tav>
                                      </p:tavLst>
                                    </p:anim>
                                    <p:anim calcmode="lin" valueType="num">
                                      <p:cBhvr additive="base">
                                        <p:cTn id="122" dur="500" fill="hold"/>
                                        <p:tgtEl>
                                          <p:spTgt spid="41"/>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50"/>
                                        </p:tgtEl>
                                        <p:attrNameLst>
                                          <p:attrName>style.visibility</p:attrName>
                                        </p:attrNameLst>
                                      </p:cBhvr>
                                      <p:to>
                                        <p:strVal val="visible"/>
                                      </p:to>
                                    </p:set>
                                    <p:anim calcmode="lin" valueType="num">
                                      <p:cBhvr additive="base">
                                        <p:cTn id="125" dur="500" fill="hold"/>
                                        <p:tgtEl>
                                          <p:spTgt spid="50"/>
                                        </p:tgtEl>
                                        <p:attrNameLst>
                                          <p:attrName>ppt_x</p:attrName>
                                        </p:attrNameLst>
                                      </p:cBhvr>
                                      <p:tavLst>
                                        <p:tav tm="0">
                                          <p:val>
                                            <p:strVal val="#ppt_x"/>
                                          </p:val>
                                        </p:tav>
                                        <p:tav tm="100000">
                                          <p:val>
                                            <p:strVal val="#ppt_x"/>
                                          </p:val>
                                        </p:tav>
                                      </p:tavLst>
                                    </p:anim>
                                    <p:anim calcmode="lin" valueType="num">
                                      <p:cBhvr additive="base">
                                        <p:cTn id="126" dur="500" fill="hold"/>
                                        <p:tgtEl>
                                          <p:spTgt spid="50"/>
                                        </p:tgtEl>
                                        <p:attrNameLst>
                                          <p:attrName>ppt_y</p:attrName>
                                        </p:attrNameLst>
                                      </p:cBhvr>
                                      <p:tavLst>
                                        <p:tav tm="0">
                                          <p:val>
                                            <p:strVal val="1+#ppt_h/2"/>
                                          </p:val>
                                        </p:tav>
                                        <p:tav tm="100000">
                                          <p:val>
                                            <p:strVal val="#ppt_y"/>
                                          </p:val>
                                        </p:tav>
                                      </p:tavLst>
                                    </p:anim>
                                  </p:childTnLst>
                                </p:cTn>
                              </p:par>
                              <p:par>
                                <p:cTn id="127" presetID="2" presetClass="entr" presetSubtype="4" fill="hold" nodeType="with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additive="base">
                                        <p:cTn id="129" dur="500" fill="hold"/>
                                        <p:tgtEl>
                                          <p:spTgt spid="4"/>
                                        </p:tgtEl>
                                        <p:attrNameLst>
                                          <p:attrName>ppt_x</p:attrName>
                                        </p:attrNameLst>
                                      </p:cBhvr>
                                      <p:tavLst>
                                        <p:tav tm="0">
                                          <p:val>
                                            <p:strVal val="#ppt_x"/>
                                          </p:val>
                                        </p:tav>
                                        <p:tav tm="100000">
                                          <p:val>
                                            <p:strVal val="#ppt_x"/>
                                          </p:val>
                                        </p:tav>
                                      </p:tavLst>
                                    </p:anim>
                                    <p:anim calcmode="lin" valueType="num">
                                      <p:cBhvr additive="base">
                                        <p:cTn id="130" dur="500" fill="hold"/>
                                        <p:tgtEl>
                                          <p:spTgt spid="4"/>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29"/>
                                        </p:tgtEl>
                                        <p:attrNameLst>
                                          <p:attrName>style.visibility</p:attrName>
                                        </p:attrNameLst>
                                      </p:cBhvr>
                                      <p:to>
                                        <p:strVal val="visible"/>
                                      </p:to>
                                    </p:set>
                                    <p:anim calcmode="lin" valueType="num">
                                      <p:cBhvr additive="base">
                                        <p:cTn id="133" dur="500" fill="hold"/>
                                        <p:tgtEl>
                                          <p:spTgt spid="29"/>
                                        </p:tgtEl>
                                        <p:attrNameLst>
                                          <p:attrName>ppt_x</p:attrName>
                                        </p:attrNameLst>
                                      </p:cBhvr>
                                      <p:tavLst>
                                        <p:tav tm="0">
                                          <p:val>
                                            <p:strVal val="#ppt_x"/>
                                          </p:val>
                                        </p:tav>
                                        <p:tav tm="100000">
                                          <p:val>
                                            <p:strVal val="#ppt_x"/>
                                          </p:val>
                                        </p:tav>
                                      </p:tavLst>
                                    </p:anim>
                                    <p:anim calcmode="lin" valueType="num">
                                      <p:cBhvr additive="base">
                                        <p:cTn id="134" dur="500" fill="hold"/>
                                        <p:tgtEl>
                                          <p:spTgt spid="29"/>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1"/>
                                        </p:tgtEl>
                                        <p:attrNameLst>
                                          <p:attrName>style.visibility</p:attrName>
                                        </p:attrNameLst>
                                      </p:cBhvr>
                                      <p:to>
                                        <p:strVal val="visible"/>
                                      </p:to>
                                    </p:set>
                                    <p:anim calcmode="lin" valueType="num">
                                      <p:cBhvr additive="base">
                                        <p:cTn id="137" dur="500" fill="hold"/>
                                        <p:tgtEl>
                                          <p:spTgt spid="21"/>
                                        </p:tgtEl>
                                        <p:attrNameLst>
                                          <p:attrName>ppt_x</p:attrName>
                                        </p:attrNameLst>
                                      </p:cBhvr>
                                      <p:tavLst>
                                        <p:tav tm="0">
                                          <p:val>
                                            <p:strVal val="#ppt_x"/>
                                          </p:val>
                                        </p:tav>
                                        <p:tav tm="100000">
                                          <p:val>
                                            <p:strVal val="#ppt_x"/>
                                          </p:val>
                                        </p:tav>
                                      </p:tavLst>
                                    </p:anim>
                                    <p:anim calcmode="lin" valueType="num">
                                      <p:cBhvr additive="base">
                                        <p:cTn id="138" dur="500" fill="hold"/>
                                        <p:tgtEl>
                                          <p:spTgt spid="21"/>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22"/>
                                        </p:tgtEl>
                                        <p:attrNameLst>
                                          <p:attrName>style.visibility</p:attrName>
                                        </p:attrNameLst>
                                      </p:cBhvr>
                                      <p:to>
                                        <p:strVal val="visible"/>
                                      </p:to>
                                    </p:set>
                                    <p:anim calcmode="lin" valueType="num">
                                      <p:cBhvr additive="base">
                                        <p:cTn id="141" dur="500" fill="hold"/>
                                        <p:tgtEl>
                                          <p:spTgt spid="22"/>
                                        </p:tgtEl>
                                        <p:attrNameLst>
                                          <p:attrName>ppt_x</p:attrName>
                                        </p:attrNameLst>
                                      </p:cBhvr>
                                      <p:tavLst>
                                        <p:tav tm="0">
                                          <p:val>
                                            <p:strVal val="#ppt_x"/>
                                          </p:val>
                                        </p:tav>
                                        <p:tav tm="100000">
                                          <p:val>
                                            <p:strVal val="#ppt_x"/>
                                          </p:val>
                                        </p:tav>
                                      </p:tavLst>
                                    </p:anim>
                                    <p:anim calcmode="lin" valueType="num">
                                      <p:cBhvr additive="base">
                                        <p:cTn id="142" dur="500" fill="hold"/>
                                        <p:tgtEl>
                                          <p:spTgt spid="22"/>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additive="base">
                                        <p:cTn id="145" dur="500" fill="hold"/>
                                        <p:tgtEl>
                                          <p:spTgt spid="17"/>
                                        </p:tgtEl>
                                        <p:attrNameLst>
                                          <p:attrName>ppt_x</p:attrName>
                                        </p:attrNameLst>
                                      </p:cBhvr>
                                      <p:tavLst>
                                        <p:tav tm="0">
                                          <p:val>
                                            <p:strVal val="#ppt_x"/>
                                          </p:val>
                                        </p:tav>
                                        <p:tav tm="100000">
                                          <p:val>
                                            <p:strVal val="#ppt_x"/>
                                          </p:val>
                                        </p:tav>
                                      </p:tavLst>
                                    </p:anim>
                                    <p:anim calcmode="lin" valueType="num">
                                      <p:cBhvr additive="base">
                                        <p:cTn id="146" dur="500" fill="hold"/>
                                        <p:tgtEl>
                                          <p:spTgt spid="17"/>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 calcmode="lin" valueType="num">
                                      <p:cBhvr additive="base">
                                        <p:cTn id="149" dur="500" fill="hold"/>
                                        <p:tgtEl>
                                          <p:spTgt spid="31"/>
                                        </p:tgtEl>
                                        <p:attrNameLst>
                                          <p:attrName>ppt_x</p:attrName>
                                        </p:attrNameLst>
                                      </p:cBhvr>
                                      <p:tavLst>
                                        <p:tav tm="0">
                                          <p:val>
                                            <p:strVal val="#ppt_x"/>
                                          </p:val>
                                        </p:tav>
                                        <p:tav tm="100000">
                                          <p:val>
                                            <p:strVal val="#ppt_x"/>
                                          </p:val>
                                        </p:tav>
                                      </p:tavLst>
                                    </p:anim>
                                    <p:anim calcmode="lin" valueType="num">
                                      <p:cBhvr additive="base">
                                        <p:cTn id="150" dur="500" fill="hold"/>
                                        <p:tgtEl>
                                          <p:spTgt spid="31"/>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24"/>
                                        </p:tgtEl>
                                        <p:attrNameLst>
                                          <p:attrName>style.visibility</p:attrName>
                                        </p:attrNameLst>
                                      </p:cBhvr>
                                      <p:to>
                                        <p:strVal val="visible"/>
                                      </p:to>
                                    </p:set>
                                    <p:anim calcmode="lin" valueType="num">
                                      <p:cBhvr additive="base">
                                        <p:cTn id="153" dur="500" fill="hold"/>
                                        <p:tgtEl>
                                          <p:spTgt spid="24"/>
                                        </p:tgtEl>
                                        <p:attrNameLst>
                                          <p:attrName>ppt_x</p:attrName>
                                        </p:attrNameLst>
                                      </p:cBhvr>
                                      <p:tavLst>
                                        <p:tav tm="0">
                                          <p:val>
                                            <p:strVal val="#ppt_x"/>
                                          </p:val>
                                        </p:tav>
                                        <p:tav tm="100000">
                                          <p:val>
                                            <p:strVal val="#ppt_x"/>
                                          </p:val>
                                        </p:tav>
                                      </p:tavLst>
                                    </p:anim>
                                    <p:anim calcmode="lin" valueType="num">
                                      <p:cBhvr additive="base">
                                        <p:cTn id="154" dur="500" fill="hold"/>
                                        <p:tgtEl>
                                          <p:spTgt spid="24"/>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8"/>
                                        </p:tgtEl>
                                        <p:attrNameLst>
                                          <p:attrName>style.visibility</p:attrName>
                                        </p:attrNameLst>
                                      </p:cBhvr>
                                      <p:to>
                                        <p:strVal val="visible"/>
                                      </p:to>
                                    </p:set>
                                    <p:anim calcmode="lin" valueType="num">
                                      <p:cBhvr additive="base">
                                        <p:cTn id="157" dur="500" fill="hold"/>
                                        <p:tgtEl>
                                          <p:spTgt spid="18"/>
                                        </p:tgtEl>
                                        <p:attrNameLst>
                                          <p:attrName>ppt_x</p:attrName>
                                        </p:attrNameLst>
                                      </p:cBhvr>
                                      <p:tavLst>
                                        <p:tav tm="0">
                                          <p:val>
                                            <p:strVal val="#ppt_x"/>
                                          </p:val>
                                        </p:tav>
                                        <p:tav tm="100000">
                                          <p:val>
                                            <p:strVal val="#ppt_x"/>
                                          </p:val>
                                        </p:tav>
                                      </p:tavLst>
                                    </p:anim>
                                    <p:anim calcmode="lin" valueType="num">
                                      <p:cBhvr additive="base">
                                        <p:cTn id="158" dur="500" fill="hold"/>
                                        <p:tgtEl>
                                          <p:spTgt spid="18"/>
                                        </p:tgtEl>
                                        <p:attrNameLst>
                                          <p:attrName>ppt_y</p:attrName>
                                        </p:attrNameLst>
                                      </p:cBhvr>
                                      <p:tavLst>
                                        <p:tav tm="0">
                                          <p:val>
                                            <p:strVal val="1+#ppt_h/2"/>
                                          </p:val>
                                        </p:tav>
                                        <p:tav tm="100000">
                                          <p:val>
                                            <p:strVal val="#ppt_y"/>
                                          </p:val>
                                        </p:tav>
                                      </p:tavLst>
                                    </p:anim>
                                  </p:childTnLst>
                                </p:cTn>
                              </p:par>
                              <p:par>
                                <p:cTn id="159" presetID="2" presetClass="entr" presetSubtype="4" fill="hold" nodeType="withEffect">
                                  <p:stCondLst>
                                    <p:cond delay="0"/>
                                  </p:stCondLst>
                                  <p:childTnLst>
                                    <p:set>
                                      <p:cBhvr>
                                        <p:cTn id="160" dur="1" fill="hold">
                                          <p:stCondLst>
                                            <p:cond delay="0"/>
                                          </p:stCondLst>
                                        </p:cTn>
                                        <p:tgtEl>
                                          <p:spTgt spid="33"/>
                                        </p:tgtEl>
                                        <p:attrNameLst>
                                          <p:attrName>style.visibility</p:attrName>
                                        </p:attrNameLst>
                                      </p:cBhvr>
                                      <p:to>
                                        <p:strVal val="visible"/>
                                      </p:to>
                                    </p:set>
                                    <p:anim calcmode="lin" valueType="num">
                                      <p:cBhvr additive="base">
                                        <p:cTn id="161" dur="500" fill="hold"/>
                                        <p:tgtEl>
                                          <p:spTgt spid="33"/>
                                        </p:tgtEl>
                                        <p:attrNameLst>
                                          <p:attrName>ppt_x</p:attrName>
                                        </p:attrNameLst>
                                      </p:cBhvr>
                                      <p:tavLst>
                                        <p:tav tm="0">
                                          <p:val>
                                            <p:strVal val="#ppt_x"/>
                                          </p:val>
                                        </p:tav>
                                        <p:tav tm="100000">
                                          <p:val>
                                            <p:strVal val="#ppt_x"/>
                                          </p:val>
                                        </p:tav>
                                      </p:tavLst>
                                    </p:anim>
                                    <p:anim calcmode="lin" valueType="num">
                                      <p:cBhvr additive="base">
                                        <p:cTn id="162" dur="500" fill="hold"/>
                                        <p:tgtEl>
                                          <p:spTgt spid="33"/>
                                        </p:tgtEl>
                                        <p:attrNameLst>
                                          <p:attrName>ppt_y</p:attrName>
                                        </p:attrNameLst>
                                      </p:cBhvr>
                                      <p:tavLst>
                                        <p:tav tm="0">
                                          <p:val>
                                            <p:strVal val="1+#ppt_h/2"/>
                                          </p:val>
                                        </p:tav>
                                        <p:tav tm="100000">
                                          <p:val>
                                            <p:strVal val="#ppt_y"/>
                                          </p:val>
                                        </p:tav>
                                      </p:tavLst>
                                    </p:anim>
                                  </p:childTnLst>
                                </p:cTn>
                              </p:par>
                              <p:par>
                                <p:cTn id="163" presetID="2" presetClass="entr" presetSubtype="4" fill="hold" nodeType="withEffect">
                                  <p:stCondLst>
                                    <p:cond delay="0"/>
                                  </p:stCondLst>
                                  <p:childTnLst>
                                    <p:set>
                                      <p:cBhvr>
                                        <p:cTn id="164" dur="1" fill="hold">
                                          <p:stCondLst>
                                            <p:cond delay="0"/>
                                          </p:stCondLst>
                                        </p:cTn>
                                        <p:tgtEl>
                                          <p:spTgt spid="26"/>
                                        </p:tgtEl>
                                        <p:attrNameLst>
                                          <p:attrName>style.visibility</p:attrName>
                                        </p:attrNameLst>
                                      </p:cBhvr>
                                      <p:to>
                                        <p:strVal val="visible"/>
                                      </p:to>
                                    </p:set>
                                    <p:anim calcmode="lin" valueType="num">
                                      <p:cBhvr additive="base">
                                        <p:cTn id="165" dur="500" fill="hold"/>
                                        <p:tgtEl>
                                          <p:spTgt spid="26"/>
                                        </p:tgtEl>
                                        <p:attrNameLst>
                                          <p:attrName>ppt_x</p:attrName>
                                        </p:attrNameLst>
                                      </p:cBhvr>
                                      <p:tavLst>
                                        <p:tav tm="0">
                                          <p:val>
                                            <p:strVal val="#ppt_x"/>
                                          </p:val>
                                        </p:tav>
                                        <p:tav tm="100000">
                                          <p:val>
                                            <p:strVal val="#ppt_x"/>
                                          </p:val>
                                        </p:tav>
                                      </p:tavLst>
                                    </p:anim>
                                    <p:anim calcmode="lin" valueType="num">
                                      <p:cBhvr additive="base">
                                        <p:cTn id="166" dur="500" fill="hold"/>
                                        <p:tgtEl>
                                          <p:spTgt spid="26"/>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 calcmode="lin" valueType="num">
                                      <p:cBhvr additive="base">
                                        <p:cTn id="169" dur="500" fill="hold"/>
                                        <p:tgtEl>
                                          <p:spTgt spid="19"/>
                                        </p:tgtEl>
                                        <p:attrNameLst>
                                          <p:attrName>ppt_x</p:attrName>
                                        </p:attrNameLst>
                                      </p:cBhvr>
                                      <p:tavLst>
                                        <p:tav tm="0">
                                          <p:val>
                                            <p:strVal val="#ppt_x"/>
                                          </p:val>
                                        </p:tav>
                                        <p:tav tm="100000">
                                          <p:val>
                                            <p:strVal val="#ppt_x"/>
                                          </p:val>
                                        </p:tav>
                                      </p:tavLst>
                                    </p:anim>
                                    <p:anim calcmode="lin" valueType="num">
                                      <p:cBhvr additive="base">
                                        <p:cTn id="17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nodeType="clickEffect">
                                  <p:stCondLst>
                                    <p:cond delay="0"/>
                                  </p:stCondLst>
                                  <p:childTnLst>
                                    <p:set>
                                      <p:cBhvr>
                                        <p:cTn id="174" dur="1" fill="hold">
                                          <p:stCondLst>
                                            <p:cond delay="0"/>
                                          </p:stCondLst>
                                        </p:cTn>
                                        <p:tgtEl>
                                          <p:spTgt spid="35"/>
                                        </p:tgtEl>
                                        <p:attrNameLst>
                                          <p:attrName>style.visibility</p:attrName>
                                        </p:attrNameLst>
                                      </p:cBhvr>
                                      <p:to>
                                        <p:strVal val="visible"/>
                                      </p:to>
                                    </p:set>
                                    <p:anim calcmode="lin" valueType="num">
                                      <p:cBhvr additive="base">
                                        <p:cTn id="175" dur="500" fill="hold"/>
                                        <p:tgtEl>
                                          <p:spTgt spid="35"/>
                                        </p:tgtEl>
                                        <p:attrNameLst>
                                          <p:attrName>ppt_x</p:attrName>
                                        </p:attrNameLst>
                                      </p:cBhvr>
                                      <p:tavLst>
                                        <p:tav tm="0">
                                          <p:val>
                                            <p:strVal val="#ppt_x"/>
                                          </p:val>
                                        </p:tav>
                                        <p:tav tm="100000">
                                          <p:val>
                                            <p:strVal val="#ppt_x"/>
                                          </p:val>
                                        </p:tav>
                                      </p:tavLst>
                                    </p:anim>
                                    <p:anim calcmode="lin" valueType="num">
                                      <p:cBhvr additive="base">
                                        <p:cTn id="176" dur="500" fill="hold"/>
                                        <p:tgtEl>
                                          <p:spTgt spid="35"/>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36"/>
                                        </p:tgtEl>
                                        <p:attrNameLst>
                                          <p:attrName>style.visibility</p:attrName>
                                        </p:attrNameLst>
                                      </p:cBhvr>
                                      <p:to>
                                        <p:strVal val="visible"/>
                                      </p:to>
                                    </p:set>
                                    <p:anim calcmode="lin" valueType="num">
                                      <p:cBhvr additive="base">
                                        <p:cTn id="179" dur="500" fill="hold"/>
                                        <p:tgtEl>
                                          <p:spTgt spid="36"/>
                                        </p:tgtEl>
                                        <p:attrNameLst>
                                          <p:attrName>ppt_x</p:attrName>
                                        </p:attrNameLst>
                                      </p:cBhvr>
                                      <p:tavLst>
                                        <p:tav tm="0">
                                          <p:val>
                                            <p:strVal val="#ppt_x"/>
                                          </p:val>
                                        </p:tav>
                                        <p:tav tm="100000">
                                          <p:val>
                                            <p:strVal val="#ppt_x"/>
                                          </p:val>
                                        </p:tav>
                                      </p:tavLst>
                                    </p:anim>
                                    <p:anim calcmode="lin" valueType="num">
                                      <p:cBhvr additive="base">
                                        <p:cTn id="18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43"/>
                                        </p:tgtEl>
                                        <p:attrNameLst>
                                          <p:attrName>style.visibility</p:attrName>
                                        </p:attrNameLst>
                                      </p:cBhvr>
                                      <p:to>
                                        <p:strVal val="visible"/>
                                      </p:to>
                                    </p:set>
                                    <p:anim calcmode="lin" valueType="num">
                                      <p:cBhvr additive="base">
                                        <p:cTn id="185" dur="500" fill="hold"/>
                                        <p:tgtEl>
                                          <p:spTgt spid="43"/>
                                        </p:tgtEl>
                                        <p:attrNameLst>
                                          <p:attrName>ppt_x</p:attrName>
                                        </p:attrNameLst>
                                      </p:cBhvr>
                                      <p:tavLst>
                                        <p:tav tm="0">
                                          <p:val>
                                            <p:strVal val="#ppt_x"/>
                                          </p:val>
                                        </p:tav>
                                        <p:tav tm="100000">
                                          <p:val>
                                            <p:strVal val="#ppt_x"/>
                                          </p:val>
                                        </p:tav>
                                      </p:tavLst>
                                    </p:anim>
                                    <p:anim calcmode="lin" valueType="num">
                                      <p:cBhvr additive="base">
                                        <p:cTn id="18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37"/>
                                        </p:tgtEl>
                                        <p:attrNameLst>
                                          <p:attrName>style.visibility</p:attrName>
                                        </p:attrNameLst>
                                      </p:cBhvr>
                                      <p:to>
                                        <p:strVal val="visible"/>
                                      </p:to>
                                    </p:set>
                                    <p:anim calcmode="lin" valueType="num">
                                      <p:cBhvr additive="base">
                                        <p:cTn id="191" dur="500" fill="hold"/>
                                        <p:tgtEl>
                                          <p:spTgt spid="37"/>
                                        </p:tgtEl>
                                        <p:attrNameLst>
                                          <p:attrName>ppt_x</p:attrName>
                                        </p:attrNameLst>
                                      </p:cBhvr>
                                      <p:tavLst>
                                        <p:tav tm="0">
                                          <p:val>
                                            <p:strVal val="#ppt_x"/>
                                          </p:val>
                                        </p:tav>
                                        <p:tav tm="100000">
                                          <p:val>
                                            <p:strVal val="#ppt_x"/>
                                          </p:val>
                                        </p:tav>
                                      </p:tavLst>
                                    </p:anim>
                                    <p:anim calcmode="lin" valueType="num">
                                      <p:cBhvr additive="base">
                                        <p:cTn id="192" dur="500" fill="hold"/>
                                        <p:tgtEl>
                                          <p:spTgt spid="37"/>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 calcmode="lin" valueType="num">
                                      <p:cBhvr additive="base">
                                        <p:cTn id="195" dur="500" fill="hold"/>
                                        <p:tgtEl>
                                          <p:spTgt spid="48"/>
                                        </p:tgtEl>
                                        <p:attrNameLst>
                                          <p:attrName>ppt_x</p:attrName>
                                        </p:attrNameLst>
                                      </p:cBhvr>
                                      <p:tavLst>
                                        <p:tav tm="0">
                                          <p:val>
                                            <p:strVal val="#ppt_x"/>
                                          </p:val>
                                        </p:tav>
                                        <p:tav tm="100000">
                                          <p:val>
                                            <p:strVal val="#ppt_x"/>
                                          </p:val>
                                        </p:tav>
                                      </p:tavLst>
                                    </p:anim>
                                    <p:anim calcmode="lin" valueType="num">
                                      <p:cBhvr additive="base">
                                        <p:cTn id="196" dur="500" fill="hold"/>
                                        <p:tgtEl>
                                          <p:spTgt spid="48"/>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45"/>
                                        </p:tgtEl>
                                        <p:attrNameLst>
                                          <p:attrName>style.visibility</p:attrName>
                                        </p:attrNameLst>
                                      </p:cBhvr>
                                      <p:to>
                                        <p:strVal val="visible"/>
                                      </p:to>
                                    </p:set>
                                    <p:anim calcmode="lin" valueType="num">
                                      <p:cBhvr additive="base">
                                        <p:cTn id="199" dur="500" fill="hold"/>
                                        <p:tgtEl>
                                          <p:spTgt spid="45"/>
                                        </p:tgtEl>
                                        <p:attrNameLst>
                                          <p:attrName>ppt_x</p:attrName>
                                        </p:attrNameLst>
                                      </p:cBhvr>
                                      <p:tavLst>
                                        <p:tav tm="0">
                                          <p:val>
                                            <p:strVal val="#ppt_x"/>
                                          </p:val>
                                        </p:tav>
                                        <p:tav tm="100000">
                                          <p:val>
                                            <p:strVal val="#ppt_x"/>
                                          </p:val>
                                        </p:tav>
                                      </p:tavLst>
                                    </p:anim>
                                    <p:anim calcmode="lin" valueType="num">
                                      <p:cBhvr additive="base">
                                        <p:cTn id="200" dur="500" fill="hold"/>
                                        <p:tgtEl>
                                          <p:spTgt spid="45"/>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14"/>
                                        </p:tgtEl>
                                        <p:attrNameLst>
                                          <p:attrName>style.visibility</p:attrName>
                                        </p:attrNameLst>
                                      </p:cBhvr>
                                      <p:to>
                                        <p:strVal val="visible"/>
                                      </p:to>
                                    </p:set>
                                    <p:anim calcmode="lin" valueType="num">
                                      <p:cBhvr additive="base">
                                        <p:cTn id="203" dur="500" fill="hold"/>
                                        <p:tgtEl>
                                          <p:spTgt spid="14"/>
                                        </p:tgtEl>
                                        <p:attrNameLst>
                                          <p:attrName>ppt_x</p:attrName>
                                        </p:attrNameLst>
                                      </p:cBhvr>
                                      <p:tavLst>
                                        <p:tav tm="0">
                                          <p:val>
                                            <p:strVal val="#ppt_x"/>
                                          </p:val>
                                        </p:tav>
                                        <p:tav tm="100000">
                                          <p:val>
                                            <p:strVal val="#ppt_x"/>
                                          </p:val>
                                        </p:tav>
                                      </p:tavLst>
                                    </p:anim>
                                    <p:anim calcmode="lin" valueType="num">
                                      <p:cBhvr additive="base">
                                        <p:cTn id="20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2" presetClass="entr" presetSubtype="4" fill="hold" grpId="0" nodeType="clickEffect">
                                  <p:stCondLst>
                                    <p:cond delay="0"/>
                                  </p:stCondLst>
                                  <p:childTnLst>
                                    <p:set>
                                      <p:cBhvr>
                                        <p:cTn id="208" dur="1" fill="hold">
                                          <p:stCondLst>
                                            <p:cond delay="0"/>
                                          </p:stCondLst>
                                        </p:cTn>
                                        <p:tgtEl>
                                          <p:spTgt spid="32"/>
                                        </p:tgtEl>
                                        <p:attrNameLst>
                                          <p:attrName>style.visibility</p:attrName>
                                        </p:attrNameLst>
                                      </p:cBhvr>
                                      <p:to>
                                        <p:strVal val="visible"/>
                                      </p:to>
                                    </p:set>
                                    <p:anim calcmode="lin" valueType="num">
                                      <p:cBhvr additive="base">
                                        <p:cTn id="209" dur="500" fill="hold"/>
                                        <p:tgtEl>
                                          <p:spTgt spid="32"/>
                                        </p:tgtEl>
                                        <p:attrNameLst>
                                          <p:attrName>ppt_x</p:attrName>
                                        </p:attrNameLst>
                                      </p:cBhvr>
                                      <p:tavLst>
                                        <p:tav tm="0">
                                          <p:val>
                                            <p:strVal val="#ppt_x"/>
                                          </p:val>
                                        </p:tav>
                                        <p:tav tm="100000">
                                          <p:val>
                                            <p:strVal val="#ppt_x"/>
                                          </p:val>
                                        </p:tav>
                                      </p:tavLst>
                                    </p:anim>
                                    <p:anim calcmode="lin" valueType="num">
                                      <p:cBhvr additive="base">
                                        <p:cTn id="210" dur="500" fill="hold"/>
                                        <p:tgtEl>
                                          <p:spTgt spid="32"/>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55"/>
                                        </p:tgtEl>
                                        <p:attrNameLst>
                                          <p:attrName>style.visibility</p:attrName>
                                        </p:attrNameLst>
                                      </p:cBhvr>
                                      <p:to>
                                        <p:strVal val="visible"/>
                                      </p:to>
                                    </p:set>
                                    <p:anim calcmode="lin" valueType="num">
                                      <p:cBhvr additive="base">
                                        <p:cTn id="213" dur="500" fill="hold"/>
                                        <p:tgtEl>
                                          <p:spTgt spid="55"/>
                                        </p:tgtEl>
                                        <p:attrNameLst>
                                          <p:attrName>ppt_x</p:attrName>
                                        </p:attrNameLst>
                                      </p:cBhvr>
                                      <p:tavLst>
                                        <p:tav tm="0">
                                          <p:val>
                                            <p:strVal val="#ppt_x"/>
                                          </p:val>
                                        </p:tav>
                                        <p:tav tm="100000">
                                          <p:val>
                                            <p:strVal val="#ppt_x"/>
                                          </p:val>
                                        </p:tav>
                                      </p:tavLst>
                                    </p:anim>
                                    <p:anim calcmode="lin" valueType="num">
                                      <p:cBhvr additive="base">
                                        <p:cTn id="214" dur="500" fill="hold"/>
                                        <p:tgtEl>
                                          <p:spTgt spid="55"/>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56"/>
                                        </p:tgtEl>
                                        <p:attrNameLst>
                                          <p:attrName>style.visibility</p:attrName>
                                        </p:attrNameLst>
                                      </p:cBhvr>
                                      <p:to>
                                        <p:strVal val="visible"/>
                                      </p:to>
                                    </p:set>
                                    <p:anim calcmode="lin" valueType="num">
                                      <p:cBhvr additive="base">
                                        <p:cTn id="217" dur="500" fill="hold"/>
                                        <p:tgtEl>
                                          <p:spTgt spid="56"/>
                                        </p:tgtEl>
                                        <p:attrNameLst>
                                          <p:attrName>ppt_x</p:attrName>
                                        </p:attrNameLst>
                                      </p:cBhvr>
                                      <p:tavLst>
                                        <p:tav tm="0">
                                          <p:val>
                                            <p:strVal val="#ppt_x"/>
                                          </p:val>
                                        </p:tav>
                                        <p:tav tm="100000">
                                          <p:val>
                                            <p:strVal val="#ppt_x"/>
                                          </p:val>
                                        </p:tav>
                                      </p:tavLst>
                                    </p:anim>
                                    <p:anim calcmode="lin" valueType="num">
                                      <p:cBhvr additive="base">
                                        <p:cTn id="218" dur="500" fill="hold"/>
                                        <p:tgtEl>
                                          <p:spTgt spid="56"/>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58"/>
                                        </p:tgtEl>
                                        <p:attrNameLst>
                                          <p:attrName>style.visibility</p:attrName>
                                        </p:attrNameLst>
                                      </p:cBhvr>
                                      <p:to>
                                        <p:strVal val="visible"/>
                                      </p:to>
                                    </p:set>
                                    <p:anim calcmode="lin" valueType="num">
                                      <p:cBhvr additive="base">
                                        <p:cTn id="221" dur="500" fill="hold"/>
                                        <p:tgtEl>
                                          <p:spTgt spid="58"/>
                                        </p:tgtEl>
                                        <p:attrNameLst>
                                          <p:attrName>ppt_x</p:attrName>
                                        </p:attrNameLst>
                                      </p:cBhvr>
                                      <p:tavLst>
                                        <p:tav tm="0">
                                          <p:val>
                                            <p:strVal val="#ppt_x"/>
                                          </p:val>
                                        </p:tav>
                                        <p:tav tm="100000">
                                          <p:val>
                                            <p:strVal val="#ppt_x"/>
                                          </p:val>
                                        </p:tav>
                                      </p:tavLst>
                                    </p:anim>
                                    <p:anim calcmode="lin" valueType="num">
                                      <p:cBhvr additive="base">
                                        <p:cTn id="222" dur="500" fill="hold"/>
                                        <p:tgtEl>
                                          <p:spTgt spid="58"/>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57"/>
                                        </p:tgtEl>
                                        <p:attrNameLst>
                                          <p:attrName>style.visibility</p:attrName>
                                        </p:attrNameLst>
                                      </p:cBhvr>
                                      <p:to>
                                        <p:strVal val="visible"/>
                                      </p:to>
                                    </p:set>
                                    <p:anim calcmode="lin" valueType="num">
                                      <p:cBhvr additive="base">
                                        <p:cTn id="225" dur="500" fill="hold"/>
                                        <p:tgtEl>
                                          <p:spTgt spid="57"/>
                                        </p:tgtEl>
                                        <p:attrNameLst>
                                          <p:attrName>ppt_x</p:attrName>
                                        </p:attrNameLst>
                                      </p:cBhvr>
                                      <p:tavLst>
                                        <p:tav tm="0">
                                          <p:val>
                                            <p:strVal val="#ppt_x"/>
                                          </p:val>
                                        </p:tav>
                                        <p:tav tm="100000">
                                          <p:val>
                                            <p:strVal val="#ppt_x"/>
                                          </p:val>
                                        </p:tav>
                                      </p:tavLst>
                                    </p:anim>
                                    <p:anim calcmode="lin" valueType="num">
                                      <p:cBhvr additive="base">
                                        <p:cTn id="22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4" fill="hold" nodeType="clickEffect">
                                  <p:stCondLst>
                                    <p:cond delay="0"/>
                                  </p:stCondLst>
                                  <p:childTnLst>
                                    <p:set>
                                      <p:cBhvr>
                                        <p:cTn id="230" dur="1" fill="hold">
                                          <p:stCondLst>
                                            <p:cond delay="0"/>
                                          </p:stCondLst>
                                        </p:cTn>
                                        <p:tgtEl>
                                          <p:spTgt spid="59"/>
                                        </p:tgtEl>
                                        <p:attrNameLst>
                                          <p:attrName>style.visibility</p:attrName>
                                        </p:attrNameLst>
                                      </p:cBhvr>
                                      <p:to>
                                        <p:strVal val="visible"/>
                                      </p:to>
                                    </p:set>
                                    <p:anim calcmode="lin" valueType="num">
                                      <p:cBhvr additive="base">
                                        <p:cTn id="231" dur="500" fill="hold"/>
                                        <p:tgtEl>
                                          <p:spTgt spid="59"/>
                                        </p:tgtEl>
                                        <p:attrNameLst>
                                          <p:attrName>ppt_x</p:attrName>
                                        </p:attrNameLst>
                                      </p:cBhvr>
                                      <p:tavLst>
                                        <p:tav tm="0">
                                          <p:val>
                                            <p:strVal val="#ppt_x"/>
                                          </p:val>
                                        </p:tav>
                                        <p:tav tm="100000">
                                          <p:val>
                                            <p:strVal val="#ppt_x"/>
                                          </p:val>
                                        </p:tav>
                                      </p:tavLst>
                                    </p:anim>
                                    <p:anim calcmode="lin" valueType="num">
                                      <p:cBhvr additive="base">
                                        <p:cTn id="232" dur="500" fill="hold"/>
                                        <p:tgtEl>
                                          <p:spTgt spid="59"/>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34"/>
                                        </p:tgtEl>
                                        <p:attrNameLst>
                                          <p:attrName>style.visibility</p:attrName>
                                        </p:attrNameLst>
                                      </p:cBhvr>
                                      <p:to>
                                        <p:strVal val="visible"/>
                                      </p:to>
                                    </p:set>
                                    <p:anim calcmode="lin" valueType="num">
                                      <p:cBhvr additive="base">
                                        <p:cTn id="235" dur="500" fill="hold"/>
                                        <p:tgtEl>
                                          <p:spTgt spid="34"/>
                                        </p:tgtEl>
                                        <p:attrNameLst>
                                          <p:attrName>ppt_x</p:attrName>
                                        </p:attrNameLst>
                                      </p:cBhvr>
                                      <p:tavLst>
                                        <p:tav tm="0">
                                          <p:val>
                                            <p:strVal val="#ppt_x"/>
                                          </p:val>
                                        </p:tav>
                                        <p:tav tm="100000">
                                          <p:val>
                                            <p:strVal val="#ppt_x"/>
                                          </p:val>
                                        </p:tav>
                                      </p:tavLst>
                                    </p:anim>
                                    <p:anim calcmode="lin" valueType="num">
                                      <p:cBhvr additive="base">
                                        <p:cTn id="236" dur="500" fill="hold"/>
                                        <p:tgtEl>
                                          <p:spTgt spid="34"/>
                                        </p:tgtEl>
                                        <p:attrNameLst>
                                          <p:attrName>ppt_y</p:attrName>
                                        </p:attrNameLst>
                                      </p:cBhvr>
                                      <p:tavLst>
                                        <p:tav tm="0">
                                          <p:val>
                                            <p:strVal val="1+#ppt_h/2"/>
                                          </p:val>
                                        </p:tav>
                                        <p:tav tm="100000">
                                          <p:val>
                                            <p:strVal val="#ppt_y"/>
                                          </p:val>
                                        </p:tav>
                                      </p:tavLst>
                                    </p:anim>
                                  </p:childTnLst>
                                </p:cTn>
                              </p:par>
                              <p:par>
                                <p:cTn id="237" presetID="2" presetClass="entr" presetSubtype="4" fill="hold" nodeType="withEffect">
                                  <p:stCondLst>
                                    <p:cond delay="0"/>
                                  </p:stCondLst>
                                  <p:childTnLst>
                                    <p:set>
                                      <p:cBhvr>
                                        <p:cTn id="238" dur="1" fill="hold">
                                          <p:stCondLst>
                                            <p:cond delay="0"/>
                                          </p:stCondLst>
                                        </p:cTn>
                                        <p:tgtEl>
                                          <p:spTgt spid="60"/>
                                        </p:tgtEl>
                                        <p:attrNameLst>
                                          <p:attrName>style.visibility</p:attrName>
                                        </p:attrNameLst>
                                      </p:cBhvr>
                                      <p:to>
                                        <p:strVal val="visible"/>
                                      </p:to>
                                    </p:set>
                                    <p:anim calcmode="lin" valueType="num">
                                      <p:cBhvr additive="base">
                                        <p:cTn id="239" dur="500" fill="hold"/>
                                        <p:tgtEl>
                                          <p:spTgt spid="60"/>
                                        </p:tgtEl>
                                        <p:attrNameLst>
                                          <p:attrName>ppt_x</p:attrName>
                                        </p:attrNameLst>
                                      </p:cBhvr>
                                      <p:tavLst>
                                        <p:tav tm="0">
                                          <p:val>
                                            <p:strVal val="#ppt_x"/>
                                          </p:val>
                                        </p:tav>
                                        <p:tav tm="100000">
                                          <p:val>
                                            <p:strVal val="#ppt_x"/>
                                          </p:val>
                                        </p:tav>
                                      </p:tavLst>
                                    </p:anim>
                                    <p:anim calcmode="lin" valueType="num">
                                      <p:cBhvr additive="base">
                                        <p:cTn id="240" dur="500" fill="hold"/>
                                        <p:tgtEl>
                                          <p:spTgt spid="60"/>
                                        </p:tgtEl>
                                        <p:attrNameLst>
                                          <p:attrName>ppt_y</p:attrName>
                                        </p:attrNameLst>
                                      </p:cBhvr>
                                      <p:tavLst>
                                        <p:tav tm="0">
                                          <p:val>
                                            <p:strVal val="1+#ppt_h/2"/>
                                          </p:val>
                                        </p:tav>
                                        <p:tav tm="100000">
                                          <p:val>
                                            <p:strVal val="#ppt_y"/>
                                          </p:val>
                                        </p:tav>
                                      </p:tavLst>
                                    </p:anim>
                                  </p:childTnLst>
                                </p:cTn>
                              </p:par>
                              <p:par>
                                <p:cTn id="241" presetID="2" presetClass="entr" presetSubtype="4" fill="hold" nodeType="withEffect">
                                  <p:stCondLst>
                                    <p:cond delay="0"/>
                                  </p:stCondLst>
                                  <p:childTnLst>
                                    <p:set>
                                      <p:cBhvr>
                                        <p:cTn id="242" dur="1" fill="hold">
                                          <p:stCondLst>
                                            <p:cond delay="0"/>
                                          </p:stCondLst>
                                        </p:cTn>
                                        <p:tgtEl>
                                          <p:spTgt spid="63"/>
                                        </p:tgtEl>
                                        <p:attrNameLst>
                                          <p:attrName>style.visibility</p:attrName>
                                        </p:attrNameLst>
                                      </p:cBhvr>
                                      <p:to>
                                        <p:strVal val="visible"/>
                                      </p:to>
                                    </p:set>
                                    <p:anim calcmode="lin" valueType="num">
                                      <p:cBhvr additive="base">
                                        <p:cTn id="243" dur="500" fill="hold"/>
                                        <p:tgtEl>
                                          <p:spTgt spid="63"/>
                                        </p:tgtEl>
                                        <p:attrNameLst>
                                          <p:attrName>ppt_x</p:attrName>
                                        </p:attrNameLst>
                                      </p:cBhvr>
                                      <p:tavLst>
                                        <p:tav tm="0">
                                          <p:val>
                                            <p:strVal val="#ppt_x"/>
                                          </p:val>
                                        </p:tav>
                                        <p:tav tm="100000">
                                          <p:val>
                                            <p:strVal val="#ppt_x"/>
                                          </p:val>
                                        </p:tav>
                                      </p:tavLst>
                                    </p:anim>
                                    <p:anim calcmode="lin" valueType="num">
                                      <p:cBhvr additive="base">
                                        <p:cTn id="24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animBg="1"/>
      <p:bldP spid="12" grpId="0" animBg="1"/>
      <p:bldP spid="13" grpId="0"/>
      <p:bldP spid="17" grpId="0" animBg="1"/>
      <p:bldP spid="18" grpId="0" animBg="1"/>
      <p:bldP spid="19" grpId="0" animBg="1"/>
      <p:bldP spid="21" grpId="0" animBg="1"/>
      <p:bldP spid="36" grpId="0"/>
      <p:bldP spid="32" grpId="0"/>
      <p:bldP spid="37" grpId="0" animBg="1"/>
      <p:bldP spid="3" grpId="0"/>
      <p:bldP spid="10" grpId="0"/>
      <p:bldP spid="43" grpId="0"/>
      <p:bldP spid="46" grpId="0"/>
      <p:bldP spid="47" grpId="0"/>
      <p:bldP spid="39" grpId="0" animBg="1"/>
      <p:bldP spid="25" grpId="0" animBg="1"/>
      <p:bldP spid="2" grpId="0" animBg="1"/>
      <p:bldP spid="45" grpId="0" animBg="1"/>
      <p:bldP spid="50" grpId="0" animBg="1"/>
      <p:bldP spid="52" grpId="0" animBg="1"/>
      <p:bldP spid="55" grpId="0" animBg="1"/>
      <p:bldP spid="56" grpId="0"/>
      <p:bldP spid="57" grpId="0" animBg="1"/>
      <p:bldP spid="58" grpId="0"/>
      <p:bldP spid="14" grpId="0"/>
      <p:bldP spid="62" grpId="0"/>
      <p:bldP spid="34" grpId="0"/>
      <p:bldP spid="20"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ubrik 1"/>
          <p:cNvSpPr>
            <a:spLocks noGrp="1"/>
          </p:cNvSpPr>
          <p:nvPr>
            <p:ph type="title"/>
          </p:nvPr>
        </p:nvSpPr>
        <p:spPr>
          <a:xfrm>
            <a:off x="2680310" y="1155845"/>
            <a:ext cx="2503830" cy="896089"/>
          </a:xfrm>
          <a:noFill/>
        </p:spPr>
        <p:txBody>
          <a:bodyPr>
            <a:normAutofit/>
          </a:bodyPr>
          <a:lstStyle/>
          <a:p>
            <a:pPr algn="ctr" eaLnBrk="1" hangingPunct="1"/>
            <a:r>
              <a:rPr lang="en-US" sz="1800" b="1" dirty="0" err="1">
                <a:latin typeface="+mn-lt"/>
              </a:rPr>
              <a:t>Konfliktlinjernas</a:t>
            </a:r>
            <a:r>
              <a:rPr lang="en-US" sz="1800" b="1" dirty="0">
                <a:latin typeface="+mn-lt"/>
              </a:rPr>
              <a:t>  </a:t>
            </a:r>
            <a:br>
              <a:rPr lang="en-US" sz="1800" b="1" dirty="0">
                <a:latin typeface="+mn-lt"/>
              </a:rPr>
            </a:br>
            <a:r>
              <a:rPr lang="en-US" sz="1800" b="1" i="1" dirty="0" err="1">
                <a:latin typeface="+mn-lt"/>
              </a:rPr>
              <a:t>lokala</a:t>
            </a:r>
            <a:r>
              <a:rPr lang="en-US" sz="1800" b="1" i="1" dirty="0">
                <a:solidFill>
                  <a:srgbClr val="0070C0"/>
                </a:solidFill>
                <a:latin typeface="+mn-lt"/>
              </a:rPr>
              <a:t> </a:t>
            </a:r>
            <a:r>
              <a:rPr lang="en-US" sz="1800" b="1" dirty="0" err="1">
                <a:latin typeface="+mn-lt"/>
              </a:rPr>
              <a:t>frustrationsgap</a:t>
            </a:r>
            <a:br>
              <a:rPr lang="en-US" sz="1800" b="1" dirty="0">
                <a:latin typeface="+mn-lt"/>
              </a:rPr>
            </a:br>
            <a:r>
              <a:rPr lang="en-US" sz="1800" b="1" dirty="0">
                <a:latin typeface="+mn-lt"/>
              </a:rPr>
              <a:t>Barn och </a:t>
            </a:r>
            <a:r>
              <a:rPr lang="en-US" sz="1800" b="1" dirty="0" err="1">
                <a:latin typeface="+mn-lt"/>
              </a:rPr>
              <a:t>Unga</a:t>
            </a:r>
            <a:r>
              <a:rPr lang="en-US" sz="1800" b="1" dirty="0">
                <a:latin typeface="+mn-lt"/>
              </a:rPr>
              <a:t> </a:t>
            </a:r>
            <a:r>
              <a:rPr lang="en-US" sz="1800" b="1" dirty="0" err="1">
                <a:latin typeface="+mn-lt"/>
              </a:rPr>
              <a:t>Vuxna</a:t>
            </a:r>
            <a:endParaRPr lang="en-US" sz="1800" b="1" dirty="0">
              <a:latin typeface="+mn-lt"/>
            </a:endParaRPr>
          </a:p>
        </p:txBody>
      </p:sp>
      <p:pic>
        <p:nvPicPr>
          <p:cNvPr id="12" name="Picture 2" descr="Göteborgs gängmedlemmar i kriminalitet trots tidiga insatser - Nyheter  (Ekot) | Sveriges Radio">
            <a:extLst>
              <a:ext uri="{FF2B5EF4-FFF2-40B4-BE49-F238E27FC236}">
                <a16:creationId xmlns:a16="http://schemas.microsoft.com/office/drawing/2014/main" id="{E4F7710C-7326-4DE0-B1D4-C3ADD06C57F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3117" y="2354742"/>
            <a:ext cx="2121239" cy="79386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ak pil 3"/>
          <p:cNvCxnSpPr/>
          <p:nvPr/>
        </p:nvCxnSpPr>
        <p:spPr>
          <a:xfrm flipV="1">
            <a:off x="2618845" y="1268716"/>
            <a:ext cx="0" cy="32400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 name="Rak pil 4"/>
          <p:cNvCxnSpPr>
            <a:cxnSpLocks/>
          </p:cNvCxnSpPr>
          <p:nvPr/>
        </p:nvCxnSpPr>
        <p:spPr>
          <a:xfrm>
            <a:off x="2672811" y="4508802"/>
            <a:ext cx="3341285" cy="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 name="textruta 5"/>
          <p:cNvSpPr txBox="1">
            <a:spLocks noChangeArrowheads="1"/>
          </p:cNvSpPr>
          <p:nvPr/>
        </p:nvSpPr>
        <p:spPr bwMode="auto">
          <a:xfrm>
            <a:off x="1394884" y="1413178"/>
            <a:ext cx="1245469" cy="307777"/>
          </a:xfrm>
          <a:prstGeom prst="rect">
            <a:avLst/>
          </a:prstGeom>
          <a:noFill/>
          <a:ln w="9525">
            <a:noFill/>
            <a:miter lim="800000"/>
            <a:headEnd/>
            <a:tailEnd/>
          </a:ln>
        </p:spPr>
        <p:txBody>
          <a:bodyPr wrap="none">
            <a:spAutoFit/>
          </a:bodyPr>
          <a:lstStyle/>
          <a:p>
            <a:r>
              <a:rPr lang="sv-SE" sz="1400" b="1" dirty="0">
                <a:latin typeface="Calibri" pitchFamily="34" charset="0"/>
              </a:rPr>
              <a:t>Levnadsvillkor</a:t>
            </a:r>
          </a:p>
        </p:txBody>
      </p:sp>
      <p:sp>
        <p:nvSpPr>
          <p:cNvPr id="7" name="textruta 6"/>
          <p:cNvSpPr txBox="1">
            <a:spLocks noChangeArrowheads="1"/>
          </p:cNvSpPr>
          <p:nvPr/>
        </p:nvSpPr>
        <p:spPr bwMode="auto">
          <a:xfrm>
            <a:off x="5478492" y="4468567"/>
            <a:ext cx="552450" cy="307975"/>
          </a:xfrm>
          <a:prstGeom prst="rect">
            <a:avLst/>
          </a:prstGeom>
          <a:noFill/>
          <a:ln w="9525">
            <a:noFill/>
            <a:miter lim="800000"/>
            <a:headEnd/>
            <a:tailEnd/>
          </a:ln>
        </p:spPr>
        <p:txBody>
          <a:bodyPr>
            <a:spAutoFit/>
          </a:bodyPr>
          <a:lstStyle/>
          <a:p>
            <a:r>
              <a:rPr lang="sv-SE" sz="1400" b="1" dirty="0">
                <a:latin typeface="Calibri" pitchFamily="34" charset="0"/>
              </a:rPr>
              <a:t>Tid</a:t>
            </a:r>
          </a:p>
        </p:txBody>
      </p:sp>
      <p:cxnSp>
        <p:nvCxnSpPr>
          <p:cNvPr id="8" name="Rak 7"/>
          <p:cNvCxnSpPr/>
          <p:nvPr/>
        </p:nvCxnSpPr>
        <p:spPr>
          <a:xfrm flipV="1">
            <a:off x="3076846" y="3750544"/>
            <a:ext cx="2592387" cy="503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Rak 8"/>
          <p:cNvCxnSpPr/>
          <p:nvPr/>
        </p:nvCxnSpPr>
        <p:spPr>
          <a:xfrm flipV="1">
            <a:off x="3076846" y="4215680"/>
            <a:ext cx="2592387" cy="381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ruta 9"/>
          <p:cNvSpPr txBox="1">
            <a:spLocks noChangeArrowheads="1"/>
          </p:cNvSpPr>
          <p:nvPr/>
        </p:nvSpPr>
        <p:spPr bwMode="auto">
          <a:xfrm rot="-658001">
            <a:off x="3286395" y="3742606"/>
            <a:ext cx="1384300" cy="307975"/>
          </a:xfrm>
          <a:prstGeom prst="rect">
            <a:avLst/>
          </a:prstGeom>
          <a:noFill/>
          <a:ln w="9525">
            <a:noFill/>
            <a:miter lim="800000"/>
            <a:headEnd/>
            <a:tailEnd/>
          </a:ln>
        </p:spPr>
        <p:txBody>
          <a:bodyPr wrap="none">
            <a:spAutoFit/>
          </a:bodyPr>
          <a:lstStyle/>
          <a:p>
            <a:r>
              <a:rPr lang="sv-SE" sz="1400" dirty="0">
                <a:latin typeface="Calibri" pitchFamily="34" charset="0"/>
              </a:rPr>
              <a:t>Strävan/Anspråk</a:t>
            </a:r>
          </a:p>
        </p:txBody>
      </p:sp>
      <p:sp>
        <p:nvSpPr>
          <p:cNvPr id="11" name="textruta 10"/>
          <p:cNvSpPr txBox="1">
            <a:spLocks noChangeArrowheads="1"/>
          </p:cNvSpPr>
          <p:nvPr/>
        </p:nvSpPr>
        <p:spPr bwMode="auto">
          <a:xfrm>
            <a:off x="3653107" y="4253781"/>
            <a:ext cx="1727200" cy="307975"/>
          </a:xfrm>
          <a:prstGeom prst="rect">
            <a:avLst/>
          </a:prstGeom>
          <a:noFill/>
          <a:ln w="9525">
            <a:noFill/>
            <a:miter lim="800000"/>
            <a:headEnd/>
            <a:tailEnd/>
          </a:ln>
        </p:spPr>
        <p:txBody>
          <a:bodyPr>
            <a:spAutoFit/>
          </a:bodyPr>
          <a:lstStyle/>
          <a:p>
            <a:r>
              <a:rPr lang="sv-SE" sz="1400">
                <a:latin typeface="Calibri" pitchFamily="34" charset="0"/>
              </a:rPr>
              <a:t>Förmåga/möjlighet</a:t>
            </a:r>
          </a:p>
        </p:txBody>
      </p:sp>
      <p:sp>
        <p:nvSpPr>
          <p:cNvPr id="23563" name="textruta 28"/>
          <p:cNvSpPr txBox="1">
            <a:spLocks noChangeArrowheads="1"/>
          </p:cNvSpPr>
          <p:nvPr/>
        </p:nvSpPr>
        <p:spPr bwMode="auto">
          <a:xfrm>
            <a:off x="5275586" y="3624602"/>
            <a:ext cx="184150" cy="369888"/>
          </a:xfrm>
          <a:prstGeom prst="rect">
            <a:avLst/>
          </a:prstGeom>
          <a:noFill/>
          <a:ln w="9525">
            <a:noFill/>
            <a:miter lim="800000"/>
            <a:headEnd/>
            <a:tailEnd/>
          </a:ln>
        </p:spPr>
        <p:txBody>
          <a:bodyPr wrap="none">
            <a:spAutoFit/>
          </a:bodyPr>
          <a:lstStyle/>
          <a:p>
            <a:endParaRPr lang="en-US">
              <a:latin typeface="Calibri" pitchFamily="34" charset="0"/>
            </a:endParaRPr>
          </a:p>
        </p:txBody>
      </p:sp>
      <p:cxnSp>
        <p:nvCxnSpPr>
          <p:cNvPr id="13" name="Rak pil 12"/>
          <p:cNvCxnSpPr/>
          <p:nvPr/>
        </p:nvCxnSpPr>
        <p:spPr>
          <a:xfrm>
            <a:off x="5882496" y="2551782"/>
            <a:ext cx="0" cy="13096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Rak pil 13"/>
          <p:cNvCxnSpPr/>
          <p:nvPr/>
        </p:nvCxnSpPr>
        <p:spPr>
          <a:xfrm flipV="1">
            <a:off x="5691969" y="2538843"/>
            <a:ext cx="0" cy="129063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5" name="7-uddig stjärna 14"/>
          <p:cNvSpPr/>
          <p:nvPr/>
        </p:nvSpPr>
        <p:spPr>
          <a:xfrm>
            <a:off x="5518796" y="2830159"/>
            <a:ext cx="495300" cy="414337"/>
          </a:xfrm>
          <a:prstGeom prst="star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cxnSp>
        <p:nvCxnSpPr>
          <p:cNvPr id="20" name="Rak 19"/>
          <p:cNvCxnSpPr/>
          <p:nvPr/>
        </p:nvCxnSpPr>
        <p:spPr>
          <a:xfrm flipV="1">
            <a:off x="2809837" y="2374843"/>
            <a:ext cx="2592387" cy="50323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Rak 20"/>
          <p:cNvCxnSpPr/>
          <p:nvPr/>
        </p:nvCxnSpPr>
        <p:spPr>
          <a:xfrm flipV="1">
            <a:off x="2863803" y="2839979"/>
            <a:ext cx="2592387" cy="381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ruta 21"/>
          <p:cNvSpPr txBox="1">
            <a:spLocks noChangeArrowheads="1"/>
          </p:cNvSpPr>
          <p:nvPr/>
        </p:nvSpPr>
        <p:spPr bwMode="auto">
          <a:xfrm rot="-658001">
            <a:off x="3073352" y="2366905"/>
            <a:ext cx="1384300" cy="307975"/>
          </a:xfrm>
          <a:prstGeom prst="rect">
            <a:avLst/>
          </a:prstGeom>
          <a:noFill/>
          <a:ln w="9525">
            <a:noFill/>
            <a:miter lim="800000"/>
            <a:headEnd/>
            <a:tailEnd/>
          </a:ln>
        </p:spPr>
        <p:txBody>
          <a:bodyPr wrap="none">
            <a:spAutoFit/>
          </a:bodyPr>
          <a:lstStyle/>
          <a:p>
            <a:r>
              <a:rPr lang="sv-SE" sz="1400" dirty="0">
                <a:latin typeface="Calibri" pitchFamily="34" charset="0"/>
              </a:rPr>
              <a:t>Strävan/Anspråk</a:t>
            </a:r>
          </a:p>
        </p:txBody>
      </p:sp>
      <p:sp>
        <p:nvSpPr>
          <p:cNvPr id="23" name="textruta 22"/>
          <p:cNvSpPr txBox="1">
            <a:spLocks noChangeArrowheads="1"/>
          </p:cNvSpPr>
          <p:nvPr/>
        </p:nvSpPr>
        <p:spPr bwMode="auto">
          <a:xfrm>
            <a:off x="3440064" y="2878080"/>
            <a:ext cx="1727200" cy="307975"/>
          </a:xfrm>
          <a:prstGeom prst="rect">
            <a:avLst/>
          </a:prstGeom>
          <a:noFill/>
          <a:ln w="9525">
            <a:noFill/>
            <a:miter lim="800000"/>
            <a:headEnd/>
            <a:tailEnd/>
          </a:ln>
        </p:spPr>
        <p:txBody>
          <a:bodyPr>
            <a:spAutoFit/>
          </a:bodyPr>
          <a:lstStyle/>
          <a:p>
            <a:r>
              <a:rPr lang="sv-SE" sz="1400">
                <a:latin typeface="Calibri" pitchFamily="34" charset="0"/>
              </a:rPr>
              <a:t>Förmåga/möjlighet</a:t>
            </a:r>
          </a:p>
        </p:txBody>
      </p:sp>
      <p:pic>
        <p:nvPicPr>
          <p:cNvPr id="35" name="Picture 2" descr="http://il6.picdn.net/shutterstock/videos/10877945/thum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263" y="1714224"/>
            <a:ext cx="2112458" cy="6174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99" y="632590"/>
            <a:ext cx="2044532" cy="82350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146" y="1169530"/>
            <a:ext cx="1053051"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21" y="203965"/>
            <a:ext cx="1674764"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nordiska motstÃ¥ndsrÃ¶rels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2500" y="3196807"/>
            <a:ext cx="2073225" cy="762152"/>
          </a:xfrm>
          <a:prstGeom prst="rect">
            <a:avLst/>
          </a:prstGeom>
          <a:noFill/>
          <a:extLst>
            <a:ext uri="{909E8E84-426E-40DD-AFC4-6F175D3DCCD1}">
              <a14:hiddenFill xmlns:a14="http://schemas.microsoft.com/office/drawing/2010/main">
                <a:solidFill>
                  <a:srgbClr val="FFFFFF"/>
                </a:solidFill>
              </a14:hiddenFill>
            </a:ext>
          </a:extLst>
        </p:spPr>
      </p:pic>
      <p:sp>
        <p:nvSpPr>
          <p:cNvPr id="39" name="textruta 38"/>
          <p:cNvSpPr txBox="1"/>
          <p:nvPr/>
        </p:nvSpPr>
        <p:spPr>
          <a:xfrm>
            <a:off x="2274158" y="4715350"/>
            <a:ext cx="3722560" cy="812979"/>
          </a:xfrm>
          <a:prstGeom prst="rect">
            <a:avLst/>
          </a:prstGeom>
          <a:noFill/>
        </p:spPr>
        <p:txBody>
          <a:bodyPr wrap="square" rtlCol="0">
            <a:spAutoFit/>
          </a:bodyPr>
          <a:lstStyle/>
          <a:p>
            <a:pPr algn="ctr">
              <a:lnSpc>
                <a:spcPts val="1400"/>
              </a:lnSpc>
            </a:pPr>
            <a:r>
              <a:rPr lang="sv-SE" sz="1400" b="1" dirty="0">
                <a:latin typeface="Calibri" pitchFamily="34" charset="0"/>
              </a:rPr>
              <a:t>Inte bara unga män i resursvaga områden, </a:t>
            </a:r>
          </a:p>
          <a:p>
            <a:pPr algn="ctr">
              <a:lnSpc>
                <a:spcPts val="1400"/>
              </a:lnSpc>
            </a:pPr>
            <a:r>
              <a:rPr lang="sv-SE" sz="1400" b="1" dirty="0">
                <a:latin typeface="Calibri" pitchFamily="34" charset="0"/>
              </a:rPr>
              <a:t>unga kvinnor som söker antidepressiva medel,</a:t>
            </a:r>
          </a:p>
          <a:p>
            <a:pPr algn="ctr">
              <a:lnSpc>
                <a:spcPts val="1400"/>
              </a:lnSpc>
            </a:pPr>
            <a:r>
              <a:rPr lang="sv-SE" sz="1400" b="1" i="1" dirty="0">
                <a:latin typeface="Calibri" pitchFamily="34" charset="0"/>
              </a:rPr>
              <a:t>eller unga män som blir kvar på landsbygden </a:t>
            </a:r>
          </a:p>
          <a:p>
            <a:pPr algn="ctr">
              <a:lnSpc>
                <a:spcPts val="1400"/>
              </a:lnSpc>
            </a:pPr>
            <a:r>
              <a:rPr lang="sv-SE" sz="1400" b="1" i="1" dirty="0">
                <a:latin typeface="Calibri" pitchFamily="34" charset="0"/>
              </a:rPr>
              <a:t>och upplever sig såväl </a:t>
            </a:r>
            <a:r>
              <a:rPr lang="sv-SE" sz="1400" b="1" i="1" dirty="0" err="1">
                <a:latin typeface="Calibri" pitchFamily="34" charset="0"/>
              </a:rPr>
              <a:t>obehövda</a:t>
            </a:r>
            <a:r>
              <a:rPr lang="sv-SE" sz="1400" b="1" i="1" dirty="0">
                <a:latin typeface="Calibri" pitchFamily="34" charset="0"/>
              </a:rPr>
              <a:t> som oälskade</a:t>
            </a:r>
          </a:p>
        </p:txBody>
      </p:sp>
      <p:sp>
        <p:nvSpPr>
          <p:cNvPr id="28" name="AutoShape 2" descr="Bildresultat för sverigedemokraterna"/>
          <p:cNvSpPr>
            <a:spLocks noChangeAspect="1" noChangeArrowheads="1"/>
          </p:cNvSpPr>
          <p:nvPr/>
        </p:nvSpPr>
        <p:spPr bwMode="auto">
          <a:xfrm>
            <a:off x="1679575" y="-2057400"/>
            <a:ext cx="4286250" cy="4286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cxnSp>
        <p:nvCxnSpPr>
          <p:cNvPr id="36" name="Rak pil 4">
            <a:extLst>
              <a:ext uri="{FF2B5EF4-FFF2-40B4-BE49-F238E27FC236}">
                <a16:creationId xmlns:a16="http://schemas.microsoft.com/office/drawing/2014/main" id="{1F79036B-D6C9-4DA2-87DF-1D08DC609C47}"/>
              </a:ext>
            </a:extLst>
          </p:cNvPr>
          <p:cNvCxnSpPr>
            <a:cxnSpLocks/>
          </p:cNvCxnSpPr>
          <p:nvPr/>
        </p:nvCxnSpPr>
        <p:spPr>
          <a:xfrm flipH="1">
            <a:off x="4837568" y="2423537"/>
            <a:ext cx="983182" cy="16271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3" name="textruta 42">
            <a:extLst>
              <a:ext uri="{FF2B5EF4-FFF2-40B4-BE49-F238E27FC236}">
                <a16:creationId xmlns:a16="http://schemas.microsoft.com/office/drawing/2014/main" id="{37C3755F-4FBD-4A53-BD39-8CB8B1364654}"/>
              </a:ext>
            </a:extLst>
          </p:cNvPr>
          <p:cNvSpPr txBox="1"/>
          <p:nvPr/>
        </p:nvSpPr>
        <p:spPr>
          <a:xfrm>
            <a:off x="6333681" y="1980130"/>
            <a:ext cx="2211874" cy="646331"/>
          </a:xfrm>
          <a:prstGeom prst="rect">
            <a:avLst/>
          </a:prstGeom>
          <a:solidFill>
            <a:srgbClr val="0066CC"/>
          </a:solidFill>
        </p:spPr>
        <p:txBody>
          <a:bodyPr wrap="square" rtlCol="0">
            <a:spAutoFit/>
          </a:bodyPr>
          <a:lstStyle/>
          <a:p>
            <a:pPr algn="ctr"/>
            <a:r>
              <a:rPr lang="sv-SE" b="1" dirty="0">
                <a:solidFill>
                  <a:srgbClr val="FFFF00"/>
                </a:solidFill>
              </a:rPr>
              <a:t>Att identifiera och</a:t>
            </a:r>
          </a:p>
          <a:p>
            <a:pPr algn="ctr"/>
            <a:r>
              <a:rPr lang="sv-SE" b="1" dirty="0">
                <a:solidFill>
                  <a:srgbClr val="FFFF00"/>
                </a:solidFill>
              </a:rPr>
              <a:t>sluta frustrationsgap</a:t>
            </a:r>
          </a:p>
        </p:txBody>
      </p:sp>
      <p:cxnSp>
        <p:nvCxnSpPr>
          <p:cNvPr id="45" name="Rak pilkoppling 44">
            <a:extLst>
              <a:ext uri="{FF2B5EF4-FFF2-40B4-BE49-F238E27FC236}">
                <a16:creationId xmlns:a16="http://schemas.microsoft.com/office/drawing/2014/main" id="{506B37A5-9BAF-42B5-82A8-091BBA8E94F6}"/>
              </a:ext>
            </a:extLst>
          </p:cNvPr>
          <p:cNvCxnSpPr>
            <a:cxnSpLocks/>
          </p:cNvCxnSpPr>
          <p:nvPr/>
        </p:nvCxnSpPr>
        <p:spPr>
          <a:xfrm flipH="1">
            <a:off x="4538185" y="2446277"/>
            <a:ext cx="1266193" cy="2793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Oval 32">
            <a:extLst>
              <a:ext uri="{FF2B5EF4-FFF2-40B4-BE49-F238E27FC236}">
                <a16:creationId xmlns:a16="http://schemas.microsoft.com/office/drawing/2014/main" id="{8F45DCBC-D91D-4C7E-B02E-5C6EE150D2AB}"/>
              </a:ext>
            </a:extLst>
          </p:cNvPr>
          <p:cNvSpPr/>
          <p:nvPr/>
        </p:nvSpPr>
        <p:spPr>
          <a:xfrm>
            <a:off x="5518796" y="193593"/>
            <a:ext cx="3161774" cy="1224137"/>
          </a:xfrm>
          <a:prstGeom prst="wedgeEllipseCallout">
            <a:avLst>
              <a:gd name="adj1" fmla="val -146738"/>
              <a:gd name="adj2" fmla="val 1918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textruta 46">
            <a:extLst>
              <a:ext uri="{FF2B5EF4-FFF2-40B4-BE49-F238E27FC236}">
                <a16:creationId xmlns:a16="http://schemas.microsoft.com/office/drawing/2014/main" id="{ADB985E0-2B19-454C-A802-15046F4FBDE7}"/>
              </a:ext>
            </a:extLst>
          </p:cNvPr>
          <p:cNvSpPr txBox="1"/>
          <p:nvPr/>
        </p:nvSpPr>
        <p:spPr>
          <a:xfrm>
            <a:off x="5767135" y="414525"/>
            <a:ext cx="2742964" cy="830997"/>
          </a:xfrm>
          <a:prstGeom prst="rect">
            <a:avLst/>
          </a:prstGeom>
          <a:solidFill>
            <a:srgbClr val="FFFF00"/>
          </a:solidFill>
        </p:spPr>
        <p:txBody>
          <a:bodyPr wrap="square" rtlCol="0">
            <a:spAutoFit/>
          </a:bodyPr>
          <a:lstStyle/>
          <a:p>
            <a:pPr algn="ctr"/>
            <a:r>
              <a:rPr lang="sv-SE" sz="1200" b="1" dirty="0">
                <a:solidFill>
                  <a:srgbClr val="7030A0"/>
                </a:solidFill>
                <a:latin typeface="Times New Roman" panose="02020603050405020304" pitchFamily="18" charset="0"/>
                <a:cs typeface="Times New Roman" panose="02020603050405020304" pitchFamily="18" charset="0"/>
              </a:rPr>
              <a:t>”Vem vill leva och dö som ett problem , </a:t>
            </a:r>
          </a:p>
          <a:p>
            <a:pPr algn="ctr"/>
            <a:r>
              <a:rPr lang="sv-SE" sz="1200" b="1" dirty="0">
                <a:solidFill>
                  <a:srgbClr val="7030A0"/>
                </a:solidFill>
                <a:latin typeface="Times New Roman" panose="02020603050405020304" pitchFamily="18" charset="0"/>
                <a:cs typeface="Times New Roman" panose="02020603050405020304" pitchFamily="18" charset="0"/>
              </a:rPr>
              <a:t>Som ett oönskat liv –</a:t>
            </a:r>
          </a:p>
          <a:p>
            <a:pPr algn="ctr"/>
            <a:r>
              <a:rPr lang="sv-SE" sz="1200" b="1" dirty="0">
                <a:solidFill>
                  <a:srgbClr val="7030A0"/>
                </a:solidFill>
                <a:latin typeface="Times New Roman" panose="02020603050405020304" pitchFamily="18" charset="0"/>
                <a:cs typeface="Times New Roman" panose="02020603050405020304" pitchFamily="18" charset="0"/>
              </a:rPr>
              <a:t>JAG VILL VARA MED OCH </a:t>
            </a:r>
          </a:p>
          <a:p>
            <a:pPr algn="ctr"/>
            <a:r>
              <a:rPr lang="sv-SE" sz="1200" b="1" dirty="0">
                <a:solidFill>
                  <a:srgbClr val="7030A0"/>
                </a:solidFill>
                <a:latin typeface="Times New Roman" panose="02020603050405020304" pitchFamily="18" charset="0"/>
                <a:cs typeface="Times New Roman" panose="02020603050405020304" pitchFamily="18" charset="0"/>
              </a:rPr>
              <a:t>GÖRA SKILLNAD”</a:t>
            </a:r>
          </a:p>
        </p:txBody>
      </p:sp>
      <p:sp>
        <p:nvSpPr>
          <p:cNvPr id="48" name="textruta 47">
            <a:extLst>
              <a:ext uri="{FF2B5EF4-FFF2-40B4-BE49-F238E27FC236}">
                <a16:creationId xmlns:a16="http://schemas.microsoft.com/office/drawing/2014/main" id="{89E383D0-FA95-4A3B-966A-EBE50D56DB73}"/>
              </a:ext>
            </a:extLst>
          </p:cNvPr>
          <p:cNvSpPr txBox="1"/>
          <p:nvPr/>
        </p:nvSpPr>
        <p:spPr>
          <a:xfrm>
            <a:off x="6265628" y="2718881"/>
            <a:ext cx="2279923" cy="1569660"/>
          </a:xfrm>
          <a:prstGeom prst="rect">
            <a:avLst/>
          </a:prstGeom>
          <a:solidFill>
            <a:srgbClr val="0066CC"/>
          </a:solidFill>
        </p:spPr>
        <p:txBody>
          <a:bodyPr wrap="square" rtlCol="0">
            <a:spAutoFit/>
          </a:bodyPr>
          <a:lstStyle/>
          <a:p>
            <a:pPr algn="ctr"/>
            <a:r>
              <a:rPr lang="sv-SE" sz="1600" b="1" dirty="0">
                <a:solidFill>
                  <a:srgbClr val="FFFF00"/>
                </a:solidFill>
              </a:rPr>
              <a:t>1. Skolans roll: </a:t>
            </a:r>
          </a:p>
          <a:p>
            <a:pPr algn="ctr"/>
            <a:r>
              <a:rPr lang="sv-SE" sz="1600" b="1" dirty="0">
                <a:solidFill>
                  <a:srgbClr val="FFFF00"/>
                </a:solidFill>
              </a:rPr>
              <a:t>Makt och mening          </a:t>
            </a:r>
          </a:p>
          <a:p>
            <a:pPr algn="ctr"/>
            <a:r>
              <a:rPr lang="sv-SE" sz="1600" b="1" dirty="0">
                <a:solidFill>
                  <a:srgbClr val="FFFF00"/>
                </a:solidFill>
              </a:rPr>
              <a:t>Att känna sig sedd </a:t>
            </a:r>
          </a:p>
          <a:p>
            <a:pPr algn="ctr"/>
            <a:r>
              <a:rPr lang="sv-SE" sz="1600" b="1" dirty="0">
                <a:solidFill>
                  <a:srgbClr val="FFFF00"/>
                </a:solidFill>
              </a:rPr>
              <a:t>och respekterad</a:t>
            </a:r>
          </a:p>
          <a:p>
            <a:pPr algn="ctr"/>
            <a:r>
              <a:rPr lang="sv-SE" sz="1600" b="1" dirty="0">
                <a:solidFill>
                  <a:srgbClr val="FFFF00"/>
                </a:solidFill>
              </a:rPr>
              <a:t>Exkluderingens </a:t>
            </a:r>
          </a:p>
          <a:p>
            <a:pPr algn="ctr"/>
            <a:r>
              <a:rPr lang="sv-SE" sz="1600" b="1" dirty="0">
                <a:solidFill>
                  <a:srgbClr val="FFFF00"/>
                </a:solidFill>
              </a:rPr>
              <a:t>identitet</a:t>
            </a:r>
          </a:p>
        </p:txBody>
      </p:sp>
      <p:sp>
        <p:nvSpPr>
          <p:cNvPr id="40" name="textruta 39">
            <a:extLst>
              <a:ext uri="{FF2B5EF4-FFF2-40B4-BE49-F238E27FC236}">
                <a16:creationId xmlns:a16="http://schemas.microsoft.com/office/drawing/2014/main" id="{D828D9F7-24B8-41C9-A3F3-D0D021D65180}"/>
              </a:ext>
            </a:extLst>
          </p:cNvPr>
          <p:cNvSpPr txBox="1"/>
          <p:nvPr/>
        </p:nvSpPr>
        <p:spPr>
          <a:xfrm>
            <a:off x="1096740" y="6436995"/>
            <a:ext cx="3488904" cy="338554"/>
          </a:xfrm>
          <a:prstGeom prst="rect">
            <a:avLst/>
          </a:prstGeom>
          <a:noFill/>
        </p:spPr>
        <p:txBody>
          <a:bodyPr wrap="none" rtlCol="0">
            <a:spAutoFit/>
          </a:bodyPr>
          <a:lstStyle/>
          <a:p>
            <a:r>
              <a:rPr lang="sv-SE" sz="1600" b="1" dirty="0">
                <a:solidFill>
                  <a:srgbClr val="FF0000"/>
                </a:solidFill>
              </a:rPr>
              <a:t>De stigande förväntningarnas missnöje</a:t>
            </a:r>
          </a:p>
        </p:txBody>
      </p:sp>
      <p:sp>
        <p:nvSpPr>
          <p:cNvPr id="44" name="textruta 43">
            <a:extLst>
              <a:ext uri="{FF2B5EF4-FFF2-40B4-BE49-F238E27FC236}">
                <a16:creationId xmlns:a16="http://schemas.microsoft.com/office/drawing/2014/main" id="{2C1277D3-6EEB-4E61-9201-E1FA3C07CC28}"/>
              </a:ext>
            </a:extLst>
          </p:cNvPr>
          <p:cNvSpPr txBox="1"/>
          <p:nvPr/>
        </p:nvSpPr>
        <p:spPr>
          <a:xfrm>
            <a:off x="5227191" y="6418062"/>
            <a:ext cx="3638817" cy="338554"/>
          </a:xfrm>
          <a:prstGeom prst="rect">
            <a:avLst/>
          </a:prstGeom>
          <a:noFill/>
        </p:spPr>
        <p:txBody>
          <a:bodyPr wrap="none" rtlCol="0">
            <a:spAutoFit/>
          </a:bodyPr>
          <a:lstStyle/>
          <a:p>
            <a:r>
              <a:rPr lang="sv-SE" sz="1600" b="1" dirty="0">
                <a:solidFill>
                  <a:srgbClr val="FF0000"/>
                </a:solidFill>
              </a:rPr>
              <a:t>De minskade förhoppningarnas vanmakt</a:t>
            </a:r>
          </a:p>
        </p:txBody>
      </p:sp>
      <p:cxnSp>
        <p:nvCxnSpPr>
          <p:cNvPr id="49" name="Rak pil 26">
            <a:extLst>
              <a:ext uri="{FF2B5EF4-FFF2-40B4-BE49-F238E27FC236}">
                <a16:creationId xmlns:a16="http://schemas.microsoft.com/office/drawing/2014/main" id="{777963BC-8BA2-4DE1-84EB-64EBB8493A74}"/>
              </a:ext>
            </a:extLst>
          </p:cNvPr>
          <p:cNvCxnSpPr/>
          <p:nvPr/>
        </p:nvCxnSpPr>
        <p:spPr>
          <a:xfrm>
            <a:off x="4684737" y="6582241"/>
            <a:ext cx="542452" cy="50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1" name="textruta 40">
            <a:extLst>
              <a:ext uri="{FF2B5EF4-FFF2-40B4-BE49-F238E27FC236}">
                <a16:creationId xmlns:a16="http://schemas.microsoft.com/office/drawing/2014/main" id="{A74E2682-D63C-4051-9579-BA5EC8C94A7B}"/>
              </a:ext>
            </a:extLst>
          </p:cNvPr>
          <p:cNvSpPr txBox="1"/>
          <p:nvPr/>
        </p:nvSpPr>
        <p:spPr>
          <a:xfrm>
            <a:off x="6244110" y="4316932"/>
            <a:ext cx="2380131" cy="1723549"/>
          </a:xfrm>
          <a:prstGeom prst="rect">
            <a:avLst/>
          </a:prstGeom>
          <a:solidFill>
            <a:srgbClr val="0070C0"/>
          </a:solidFill>
        </p:spPr>
        <p:txBody>
          <a:bodyPr wrap="square" rtlCol="0">
            <a:spAutoFit/>
          </a:bodyPr>
          <a:lstStyle/>
          <a:p>
            <a:pPr algn="ctr"/>
            <a:r>
              <a:rPr lang="sv-SE" b="1" dirty="0">
                <a:solidFill>
                  <a:srgbClr val="FFFF00"/>
                </a:solidFill>
              </a:rPr>
              <a:t>3. Hantera trauman</a:t>
            </a:r>
          </a:p>
          <a:p>
            <a:pPr algn="ctr"/>
            <a:r>
              <a:rPr lang="sv-SE" b="1" dirty="0">
                <a:solidFill>
                  <a:srgbClr val="FFFF00"/>
                </a:solidFill>
              </a:rPr>
              <a:t>Ingjuta framtidstro</a:t>
            </a:r>
          </a:p>
          <a:p>
            <a:pPr algn="ctr"/>
            <a:r>
              <a:rPr lang="sv-SE" b="1" dirty="0">
                <a:solidFill>
                  <a:srgbClr val="FFFF00"/>
                </a:solidFill>
              </a:rPr>
              <a:t>stoppa ond cirkel:</a:t>
            </a:r>
          </a:p>
          <a:p>
            <a:pPr algn="ctr"/>
            <a:r>
              <a:rPr lang="sv-SE" sz="1400" b="1" dirty="0">
                <a:solidFill>
                  <a:srgbClr val="FFFF00"/>
                </a:solidFill>
              </a:rPr>
              <a:t>bristande framtidstro/ilska </a:t>
            </a:r>
          </a:p>
          <a:p>
            <a:pPr algn="ctr"/>
            <a:r>
              <a:rPr lang="sv-SE" sz="1400" b="1" dirty="0">
                <a:solidFill>
                  <a:srgbClr val="FFFF00"/>
                </a:solidFill>
              </a:rPr>
              <a:t>förtvivlan/ vanmakt/ fatalism</a:t>
            </a:r>
          </a:p>
          <a:p>
            <a:pPr algn="ctr"/>
            <a:r>
              <a:rPr lang="sv-SE" sz="1400" b="1" dirty="0">
                <a:solidFill>
                  <a:srgbClr val="FFFF00"/>
                </a:solidFill>
              </a:rPr>
              <a:t> </a:t>
            </a:r>
            <a:r>
              <a:rPr lang="sv-SE" sz="2400" b="1" dirty="0">
                <a:solidFill>
                  <a:srgbClr val="FFFF00"/>
                </a:solidFill>
              </a:rPr>
              <a:t>psykisk ohälsa</a:t>
            </a:r>
          </a:p>
        </p:txBody>
      </p:sp>
      <p:pic>
        <p:nvPicPr>
          <p:cNvPr id="58" name="Picture 2" descr="Bildresultat fÃ¶r varningstriangel">
            <a:extLst>
              <a:ext uri="{FF2B5EF4-FFF2-40B4-BE49-F238E27FC236}">
                <a16:creationId xmlns:a16="http://schemas.microsoft.com/office/drawing/2014/main" id="{0119C653-6577-4F91-8FA8-0A1A722D1B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380" y="4356938"/>
            <a:ext cx="496506" cy="4196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Bild 1">
            <a:extLst>
              <a:ext uri="{FF2B5EF4-FFF2-40B4-BE49-F238E27FC236}">
                <a16:creationId xmlns:a16="http://schemas.microsoft.com/office/drawing/2014/main" id="{76BAB47C-FA3F-412A-AD5A-A56D01C200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0323" y="4856071"/>
            <a:ext cx="448620" cy="1122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roppen håller räkningen (ljudbok)">
            <a:extLst>
              <a:ext uri="{FF2B5EF4-FFF2-40B4-BE49-F238E27FC236}">
                <a16:creationId xmlns:a16="http://schemas.microsoft.com/office/drawing/2014/main" id="{A177E472-5F3B-116B-3576-6406DDB54D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9413" y="4540662"/>
            <a:ext cx="1172572" cy="1385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Myth of Normal">
            <a:extLst>
              <a:ext uri="{FF2B5EF4-FFF2-40B4-BE49-F238E27FC236}">
                <a16:creationId xmlns:a16="http://schemas.microsoft.com/office/drawing/2014/main" id="{C102386D-2A35-D2FE-D1D2-9DEF5A0120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83676" y="4578541"/>
            <a:ext cx="974654" cy="12985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ruta 15">
            <a:extLst>
              <a:ext uri="{FF2B5EF4-FFF2-40B4-BE49-F238E27FC236}">
                <a16:creationId xmlns:a16="http://schemas.microsoft.com/office/drawing/2014/main" id="{DEB62F96-EAA0-ACDF-FC18-56E19CD80E82}"/>
              </a:ext>
            </a:extLst>
          </p:cNvPr>
          <p:cNvSpPr txBox="1"/>
          <p:nvPr/>
        </p:nvSpPr>
        <p:spPr>
          <a:xfrm>
            <a:off x="9015226" y="246088"/>
            <a:ext cx="2582816" cy="923330"/>
          </a:xfrm>
          <a:prstGeom prst="rect">
            <a:avLst/>
          </a:prstGeom>
          <a:noFill/>
        </p:spPr>
        <p:txBody>
          <a:bodyPr wrap="square" rtlCol="0">
            <a:spAutoFit/>
          </a:bodyPr>
          <a:lstStyle/>
          <a:p>
            <a:pPr algn="ctr"/>
            <a:r>
              <a:rPr lang="sv-SE" b="1" dirty="0"/>
              <a:t>Ideologidrivna eller kunskapsbaserade</a:t>
            </a:r>
          </a:p>
          <a:p>
            <a:pPr algn="ctr"/>
            <a:r>
              <a:rPr lang="sv-SE" b="1" dirty="0"/>
              <a:t>insatser </a:t>
            </a:r>
            <a:endParaRPr lang="en-GB" b="1" dirty="0"/>
          </a:p>
        </p:txBody>
      </p:sp>
      <p:sp>
        <p:nvSpPr>
          <p:cNvPr id="19" name="textruta 18">
            <a:extLst>
              <a:ext uri="{FF2B5EF4-FFF2-40B4-BE49-F238E27FC236}">
                <a16:creationId xmlns:a16="http://schemas.microsoft.com/office/drawing/2014/main" id="{CE6B0134-240F-83E8-1231-9D83708C54EB}"/>
              </a:ext>
            </a:extLst>
          </p:cNvPr>
          <p:cNvSpPr txBox="1"/>
          <p:nvPr/>
        </p:nvSpPr>
        <p:spPr>
          <a:xfrm>
            <a:off x="372915" y="4189860"/>
            <a:ext cx="1825466" cy="892552"/>
          </a:xfrm>
          <a:prstGeom prst="rect">
            <a:avLst/>
          </a:prstGeom>
          <a:solidFill>
            <a:srgbClr val="0066CC"/>
          </a:solidFill>
        </p:spPr>
        <p:txBody>
          <a:bodyPr wrap="square" rtlCol="0">
            <a:spAutoFit/>
          </a:bodyPr>
          <a:lstStyle/>
          <a:p>
            <a:pPr algn="ctr"/>
            <a:r>
              <a:rPr lang="sv-SE" b="1" dirty="0">
                <a:solidFill>
                  <a:srgbClr val="FFFF00"/>
                </a:solidFill>
              </a:rPr>
              <a:t>2. Meningsfull fritid</a:t>
            </a:r>
          </a:p>
          <a:p>
            <a:pPr algn="ctr"/>
            <a:r>
              <a:rPr lang="sv-SE" sz="1600" b="1" dirty="0">
                <a:solidFill>
                  <a:srgbClr val="FFFF00"/>
                </a:solidFill>
              </a:rPr>
              <a:t>Fritidsgården</a:t>
            </a:r>
          </a:p>
        </p:txBody>
      </p:sp>
      <p:pic>
        <p:nvPicPr>
          <p:cNvPr id="4100" name="Picture 4" descr="Våldsförebyggande arbete i öppen fritidsverksamhet | MUCF">
            <a:extLst>
              <a:ext uri="{FF2B5EF4-FFF2-40B4-BE49-F238E27FC236}">
                <a16:creationId xmlns:a16="http://schemas.microsoft.com/office/drawing/2014/main" id="{0CA5CF13-18FE-72E8-558B-351F5F0A5E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8463" y="5748836"/>
            <a:ext cx="1825466" cy="459065"/>
          </a:xfrm>
          <a:prstGeom prst="rect">
            <a:avLst/>
          </a:prstGeom>
          <a:noFill/>
          <a:extLst>
            <a:ext uri="{909E8E84-426E-40DD-AFC4-6F175D3DCCD1}">
              <a14:hiddenFill xmlns:a14="http://schemas.microsoft.com/office/drawing/2010/main">
                <a:solidFill>
                  <a:srgbClr val="FFFFFF"/>
                </a:solidFill>
              </a14:hiddenFill>
            </a:ext>
          </a:extLst>
        </p:spPr>
      </p:pic>
      <p:pic>
        <p:nvPicPr>
          <p:cNvPr id="25" name="Bildobjekt 24">
            <a:extLst>
              <a:ext uri="{FF2B5EF4-FFF2-40B4-BE49-F238E27FC236}">
                <a16:creationId xmlns:a16="http://schemas.microsoft.com/office/drawing/2014/main" id="{DE91CFFE-E8D8-2B88-F60C-B07C89B61D54}"/>
              </a:ext>
            </a:extLst>
          </p:cNvPr>
          <p:cNvPicPr>
            <a:picLocks noChangeAspect="1"/>
          </p:cNvPicPr>
          <p:nvPr/>
        </p:nvPicPr>
        <p:blipFill>
          <a:blip r:embed="rId13"/>
          <a:stretch>
            <a:fillRect/>
          </a:stretch>
        </p:blipFill>
        <p:spPr>
          <a:xfrm>
            <a:off x="372915" y="5227812"/>
            <a:ext cx="1825466" cy="546103"/>
          </a:xfrm>
          <a:prstGeom prst="rect">
            <a:avLst/>
          </a:prstGeom>
        </p:spPr>
      </p:pic>
      <p:sp>
        <p:nvSpPr>
          <p:cNvPr id="26" name="textruta 25">
            <a:extLst>
              <a:ext uri="{FF2B5EF4-FFF2-40B4-BE49-F238E27FC236}">
                <a16:creationId xmlns:a16="http://schemas.microsoft.com/office/drawing/2014/main" id="{A8A25F4B-BC33-8B1E-AD3F-B0DC56A005FF}"/>
              </a:ext>
            </a:extLst>
          </p:cNvPr>
          <p:cNvSpPr txBox="1"/>
          <p:nvPr/>
        </p:nvSpPr>
        <p:spPr>
          <a:xfrm>
            <a:off x="3259346" y="3236564"/>
            <a:ext cx="1027654" cy="409023"/>
          </a:xfrm>
          <a:prstGeom prst="rect">
            <a:avLst/>
          </a:prstGeom>
          <a:solidFill>
            <a:srgbClr val="FFFF00"/>
          </a:solidFill>
          <a:ln>
            <a:solidFill>
              <a:srgbClr val="7030A0"/>
            </a:solidFill>
          </a:ln>
        </p:spPr>
        <p:txBody>
          <a:bodyPr wrap="none" rtlCol="0">
            <a:spAutoFit/>
          </a:bodyPr>
          <a:lstStyle/>
          <a:p>
            <a:pPr algn="ctr">
              <a:lnSpc>
                <a:spcPts val="1200"/>
              </a:lnSpc>
            </a:pPr>
            <a:r>
              <a:rPr lang="sv-SE" sz="1400" b="1" dirty="0">
                <a:solidFill>
                  <a:srgbClr val="7030A0"/>
                </a:solidFill>
              </a:rPr>
              <a:t>Brist på</a:t>
            </a:r>
          </a:p>
          <a:p>
            <a:pPr algn="ctr">
              <a:lnSpc>
                <a:spcPts val="1200"/>
              </a:lnSpc>
            </a:pPr>
            <a:r>
              <a:rPr lang="sv-SE" sz="1400" b="1" dirty="0">
                <a:solidFill>
                  <a:srgbClr val="7030A0"/>
                </a:solidFill>
              </a:rPr>
              <a:t>framtidstro</a:t>
            </a:r>
            <a:endParaRPr lang="en-GB" sz="1400" b="1" dirty="0">
              <a:solidFill>
                <a:srgbClr val="7030A0"/>
              </a:solidFill>
            </a:endParaRPr>
          </a:p>
        </p:txBody>
      </p:sp>
      <p:pic>
        <p:nvPicPr>
          <p:cNvPr id="17" name="Picture 2">
            <a:extLst>
              <a:ext uri="{FF2B5EF4-FFF2-40B4-BE49-F238E27FC236}">
                <a16:creationId xmlns:a16="http://schemas.microsoft.com/office/drawing/2014/main" id="{282CFEC7-6018-9F0A-46ED-36E236BA183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20096" y="803452"/>
            <a:ext cx="584434" cy="39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ruta 17">
            <a:extLst>
              <a:ext uri="{FF2B5EF4-FFF2-40B4-BE49-F238E27FC236}">
                <a16:creationId xmlns:a16="http://schemas.microsoft.com/office/drawing/2014/main" id="{BE28E195-52FF-9E5D-3C99-EA798F805308}"/>
              </a:ext>
            </a:extLst>
          </p:cNvPr>
          <p:cNvSpPr txBox="1">
            <a:spLocks noChangeArrowheads="1"/>
          </p:cNvSpPr>
          <p:nvPr/>
        </p:nvSpPr>
        <p:spPr bwMode="auto">
          <a:xfrm>
            <a:off x="2991648" y="215311"/>
            <a:ext cx="1951432" cy="954107"/>
          </a:xfrm>
          <a:prstGeom prst="rect">
            <a:avLst/>
          </a:prstGeom>
          <a:solidFill>
            <a:srgbClr val="0070C0"/>
          </a:solid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sv-SE" altLang="sv-SE" sz="1400" b="1" dirty="0">
                <a:solidFill>
                  <a:srgbClr val="FFFF00"/>
                </a:solidFill>
              </a:rPr>
              <a:t>Social oro som</a:t>
            </a:r>
          </a:p>
          <a:p>
            <a:pPr algn="ctr" eaLnBrk="1" hangingPunct="1"/>
            <a:r>
              <a:rPr lang="sv-SE" altLang="sv-SE" sz="1400" b="1" dirty="0">
                <a:solidFill>
                  <a:srgbClr val="FFFF00"/>
                </a:solidFill>
              </a:rPr>
              <a:t>någonting icke önskvärt</a:t>
            </a:r>
          </a:p>
          <a:p>
            <a:pPr algn="ctr" eaLnBrk="1" hangingPunct="1"/>
            <a:r>
              <a:rPr lang="sv-SE" altLang="sv-SE" sz="1400" b="1" dirty="0">
                <a:solidFill>
                  <a:srgbClr val="FFFF00"/>
                </a:solidFill>
              </a:rPr>
              <a:t>eller uttryck för</a:t>
            </a:r>
          </a:p>
          <a:p>
            <a:pPr algn="ctr" eaLnBrk="1" hangingPunct="1"/>
            <a:r>
              <a:rPr lang="sv-SE" altLang="sv-SE" sz="1400" b="1" dirty="0">
                <a:solidFill>
                  <a:srgbClr val="FFFF00"/>
                </a:solidFill>
              </a:rPr>
              <a:t>otillfredsställda behov?</a:t>
            </a:r>
          </a:p>
        </p:txBody>
      </p:sp>
      <p:sp>
        <p:nvSpPr>
          <p:cNvPr id="24" name="textruta 23">
            <a:extLst>
              <a:ext uri="{FF2B5EF4-FFF2-40B4-BE49-F238E27FC236}">
                <a16:creationId xmlns:a16="http://schemas.microsoft.com/office/drawing/2014/main" id="{10A2A511-182E-BDC3-3934-624A64B221AF}"/>
              </a:ext>
            </a:extLst>
          </p:cNvPr>
          <p:cNvSpPr txBox="1"/>
          <p:nvPr/>
        </p:nvSpPr>
        <p:spPr>
          <a:xfrm>
            <a:off x="8805427" y="1328340"/>
            <a:ext cx="3141038" cy="3016210"/>
          </a:xfrm>
          <a:prstGeom prst="rect">
            <a:avLst/>
          </a:prstGeom>
          <a:noFill/>
        </p:spPr>
        <p:txBody>
          <a:bodyPr wrap="square" rtlCol="0">
            <a:spAutoFit/>
          </a:bodyPr>
          <a:lstStyle/>
          <a:p>
            <a:pPr marL="0" indent="0" algn="ctr">
              <a:lnSpc>
                <a:spcPts val="800"/>
              </a:lnSpc>
              <a:buNone/>
            </a:pPr>
            <a:endParaRPr lang="sv-SE" b="1" i="0" dirty="0">
              <a:effectLst/>
              <a:latin typeface="Times New Roman" panose="02020603050405020304" pitchFamily="18" charset="0"/>
              <a:cs typeface="Times New Roman" panose="02020603050405020304" pitchFamily="18" charset="0"/>
            </a:endParaRPr>
          </a:p>
          <a:p>
            <a:pPr marL="0" indent="0" algn="ctr">
              <a:lnSpc>
                <a:spcPts val="800"/>
              </a:lnSpc>
              <a:buNone/>
            </a:pPr>
            <a:r>
              <a:rPr lang="sv-SE" b="1" i="0" dirty="0">
                <a:effectLst/>
                <a:latin typeface="Times New Roman" panose="02020603050405020304" pitchFamily="18" charset="0"/>
                <a:cs typeface="Times New Roman" panose="02020603050405020304" pitchFamily="18" charset="0"/>
              </a:rPr>
              <a:t>Populistiska politiker</a:t>
            </a:r>
          </a:p>
          <a:p>
            <a:pPr marL="0" indent="0" algn="ctr">
              <a:lnSpc>
                <a:spcPts val="800"/>
              </a:lnSpc>
              <a:buNone/>
            </a:pPr>
            <a:r>
              <a:rPr lang="sv-SE" b="1" i="0" dirty="0">
                <a:effectLst/>
                <a:latin typeface="Times New Roman" panose="02020603050405020304" pitchFamily="18" charset="0"/>
                <a:cs typeface="Times New Roman" panose="02020603050405020304" pitchFamily="18" charset="0"/>
              </a:rPr>
              <a:t> </a:t>
            </a:r>
          </a:p>
          <a:p>
            <a:pPr marL="0" indent="0" algn="ctr">
              <a:lnSpc>
                <a:spcPts val="800"/>
              </a:lnSpc>
              <a:buNone/>
            </a:pPr>
            <a:r>
              <a:rPr lang="sv-SE" b="1" i="0" dirty="0">
                <a:effectLst/>
                <a:latin typeface="Times New Roman" panose="02020603050405020304" pitchFamily="18" charset="0"/>
                <a:cs typeface="Times New Roman" panose="02020603050405020304" pitchFamily="18" charset="0"/>
              </a:rPr>
              <a:t>löser inte brottsvågen</a:t>
            </a:r>
            <a:r>
              <a:rPr lang="sv-SE" b="1" i="0" dirty="0">
                <a:solidFill>
                  <a:srgbClr val="676767"/>
                </a:solidFill>
                <a:effectLst/>
                <a:latin typeface="Montserrat" panose="00000500000000000000" pitchFamily="2" charset="0"/>
              </a:rPr>
              <a:t> </a:t>
            </a:r>
          </a:p>
          <a:p>
            <a:pPr marL="0" indent="0" algn="ctr">
              <a:lnSpc>
                <a:spcPts val="1400"/>
              </a:lnSpc>
              <a:buNone/>
            </a:pPr>
            <a:endParaRPr lang="sv-SE" sz="1400" b="1" i="0" dirty="0">
              <a:solidFill>
                <a:srgbClr val="676767"/>
              </a:solidFill>
              <a:effectLst/>
              <a:latin typeface="Times New Roman" panose="02020603050405020304" pitchFamily="18" charset="0"/>
              <a:cs typeface="Times New Roman" panose="02020603050405020304" pitchFamily="18" charset="0"/>
            </a:endParaRP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För att minska risken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behöver vi arbeta för att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göra riskfaktorerna färre,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livsvillkoren bättre och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skyddsfaktorerna fler och starkare.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Punkt.</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Det arbetet pågår ingenstans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hos dem som bestämmer. </a:t>
            </a:r>
          </a:p>
          <a:p>
            <a:pPr marL="0" indent="0" algn="ctr">
              <a:lnSpc>
                <a:spcPts val="1400"/>
              </a:lnSpc>
              <a:buNone/>
            </a:pPr>
            <a:r>
              <a:rPr lang="sv-SE" sz="1400" b="1" dirty="0">
                <a:latin typeface="Times New Roman" panose="02020603050405020304" pitchFamily="18" charset="0"/>
                <a:cs typeface="Times New Roman" panose="02020603050405020304" pitchFamily="18" charset="0"/>
              </a:rPr>
              <a:t>…[…]… är </a:t>
            </a:r>
            <a:r>
              <a:rPr lang="sv-SE" sz="1400" b="1" i="0" dirty="0">
                <a:effectLst/>
                <a:latin typeface="Times New Roman" panose="02020603050405020304" pitchFamily="18" charset="0"/>
                <a:cs typeface="Times New Roman" panose="02020603050405020304" pitchFamily="18" charset="0"/>
              </a:rPr>
              <a:t>endast intresserad av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ideologisk kamp, populism </a:t>
            </a:r>
          </a:p>
          <a:p>
            <a:pPr marL="0" indent="0" algn="ctr">
              <a:lnSpc>
                <a:spcPts val="1400"/>
              </a:lnSpc>
              <a:buNone/>
            </a:pPr>
            <a:r>
              <a:rPr lang="sv-SE" sz="1400" b="1" i="0" dirty="0">
                <a:effectLst/>
                <a:latin typeface="Times New Roman" panose="02020603050405020304" pitchFamily="18" charset="0"/>
                <a:cs typeface="Times New Roman" panose="02020603050405020304" pitchFamily="18" charset="0"/>
              </a:rPr>
              <a:t>och positionering.</a:t>
            </a:r>
          </a:p>
          <a:p>
            <a:pPr marL="0" indent="0" algn="ctr">
              <a:lnSpc>
                <a:spcPts val="1400"/>
              </a:lnSpc>
              <a:buNone/>
            </a:pPr>
            <a:r>
              <a:rPr lang="sv-SE" sz="1000" b="1" dirty="0">
                <a:latin typeface="Times New Roman" panose="02020603050405020304" pitchFamily="18" charset="0"/>
                <a:cs typeface="Times New Roman" panose="02020603050405020304" pitchFamily="18" charset="0"/>
              </a:rPr>
              <a:t>Polisen Nadim Ghazale, </a:t>
            </a:r>
          </a:p>
          <a:p>
            <a:pPr marL="0" indent="0" algn="ctr">
              <a:lnSpc>
                <a:spcPts val="1400"/>
              </a:lnSpc>
              <a:buNone/>
            </a:pPr>
            <a:r>
              <a:rPr lang="sv-SE" sz="1000" b="1" dirty="0">
                <a:latin typeface="Times New Roman" panose="02020603050405020304" pitchFamily="18" charset="0"/>
                <a:cs typeface="Times New Roman" panose="02020603050405020304" pitchFamily="18" charset="0"/>
              </a:rPr>
              <a:t>Aftonbladet 20.3.2023</a:t>
            </a:r>
            <a:endParaRPr lang="en-GB" sz="1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75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additive="base">
                                        <p:cTn id="13" dur="500" fill="hold"/>
                                        <p:tgtEl>
                                          <p:spTgt spid="23553"/>
                                        </p:tgtEl>
                                        <p:attrNameLst>
                                          <p:attrName>ppt_x</p:attrName>
                                        </p:attrNameLst>
                                      </p:cBhvr>
                                      <p:tavLst>
                                        <p:tav tm="0">
                                          <p:val>
                                            <p:strVal val="#ppt_x"/>
                                          </p:val>
                                        </p:tav>
                                        <p:tav tm="100000">
                                          <p:val>
                                            <p:strVal val="#ppt_x"/>
                                          </p:val>
                                        </p:tav>
                                      </p:tavLst>
                                    </p:anim>
                                    <p:anim calcmode="lin" valueType="num">
                                      <p:cBhvr additive="base">
                                        <p:cTn id="14" dur="500" fill="hold"/>
                                        <p:tgtEl>
                                          <p:spTgt spid="235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074"/>
                                        </p:tgtEl>
                                        <p:attrNameLst>
                                          <p:attrName>style.visibility</p:attrName>
                                        </p:attrNameLst>
                                      </p:cBhvr>
                                      <p:to>
                                        <p:strVal val="visible"/>
                                      </p:to>
                                    </p:set>
                                    <p:anim calcmode="lin" valueType="num">
                                      <p:cBhvr additive="base">
                                        <p:cTn id="89" dur="500" fill="hold"/>
                                        <p:tgtEl>
                                          <p:spTgt spid="3074"/>
                                        </p:tgtEl>
                                        <p:attrNameLst>
                                          <p:attrName>ppt_x</p:attrName>
                                        </p:attrNameLst>
                                      </p:cBhvr>
                                      <p:tavLst>
                                        <p:tav tm="0">
                                          <p:val>
                                            <p:strVal val="#ppt_x"/>
                                          </p:val>
                                        </p:tav>
                                        <p:tav tm="100000">
                                          <p:val>
                                            <p:strVal val="#ppt_x"/>
                                          </p:val>
                                        </p:tav>
                                      </p:tavLst>
                                    </p:anim>
                                    <p:anim calcmode="lin" valueType="num">
                                      <p:cBhvr additive="base">
                                        <p:cTn id="90" dur="500" fill="hold"/>
                                        <p:tgtEl>
                                          <p:spTgt spid="307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additive="base">
                                        <p:cTn id="93" dur="500" fill="hold"/>
                                        <p:tgtEl>
                                          <p:spTgt spid="38"/>
                                        </p:tgtEl>
                                        <p:attrNameLst>
                                          <p:attrName>ppt_x</p:attrName>
                                        </p:attrNameLst>
                                      </p:cBhvr>
                                      <p:tavLst>
                                        <p:tav tm="0">
                                          <p:val>
                                            <p:strVal val="#ppt_x"/>
                                          </p:val>
                                        </p:tav>
                                        <p:tav tm="100000">
                                          <p:val>
                                            <p:strVal val="#ppt_x"/>
                                          </p:val>
                                        </p:tav>
                                      </p:tavLst>
                                    </p:anim>
                                    <p:anim calcmode="lin" valueType="num">
                                      <p:cBhvr additive="base">
                                        <p:cTn id="94" dur="500" fill="hold"/>
                                        <p:tgtEl>
                                          <p:spTgt spid="38"/>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500" fill="hold"/>
                                        <p:tgtEl>
                                          <p:spTgt spid="37"/>
                                        </p:tgtEl>
                                        <p:attrNameLst>
                                          <p:attrName>ppt_x</p:attrName>
                                        </p:attrNameLst>
                                      </p:cBhvr>
                                      <p:tavLst>
                                        <p:tav tm="0">
                                          <p:val>
                                            <p:strVal val="#ppt_x"/>
                                          </p:val>
                                        </p:tav>
                                        <p:tav tm="100000">
                                          <p:val>
                                            <p:strVal val="#ppt_x"/>
                                          </p:val>
                                        </p:tav>
                                      </p:tavLst>
                                    </p:anim>
                                    <p:anim calcmode="lin" valueType="num">
                                      <p:cBhvr additive="base">
                                        <p:cTn id="98" dur="500" fill="hold"/>
                                        <p:tgtEl>
                                          <p:spTgt spid="37"/>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 calcmode="lin" valueType="num">
                                      <p:cBhvr additive="base">
                                        <p:cTn id="101" dur="500" fill="hold"/>
                                        <p:tgtEl>
                                          <p:spTgt spid="35"/>
                                        </p:tgtEl>
                                        <p:attrNameLst>
                                          <p:attrName>ppt_x</p:attrName>
                                        </p:attrNameLst>
                                      </p:cBhvr>
                                      <p:tavLst>
                                        <p:tav tm="0">
                                          <p:val>
                                            <p:strVal val="#ppt_x"/>
                                          </p:val>
                                        </p:tav>
                                        <p:tav tm="100000">
                                          <p:val>
                                            <p:strVal val="#ppt_x"/>
                                          </p:val>
                                        </p:tav>
                                      </p:tavLst>
                                    </p:anim>
                                    <p:anim calcmode="lin" valueType="num">
                                      <p:cBhvr additive="base">
                                        <p:cTn id="102" dur="500" fill="hold"/>
                                        <p:tgtEl>
                                          <p:spTgt spid="3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additive="base">
                                        <p:cTn id="105" dur="500" fill="hold"/>
                                        <p:tgtEl>
                                          <p:spTgt spid="12"/>
                                        </p:tgtEl>
                                        <p:attrNameLst>
                                          <p:attrName>ppt_x</p:attrName>
                                        </p:attrNameLst>
                                      </p:cBhvr>
                                      <p:tavLst>
                                        <p:tav tm="0">
                                          <p:val>
                                            <p:strVal val="#ppt_x"/>
                                          </p:val>
                                        </p:tav>
                                        <p:tav tm="100000">
                                          <p:val>
                                            <p:strVal val="#ppt_x"/>
                                          </p:val>
                                        </p:tav>
                                      </p:tavLst>
                                    </p:anim>
                                    <p:anim calcmode="lin" valueType="num">
                                      <p:cBhvr additive="base">
                                        <p:cTn id="106" dur="500" fill="hold"/>
                                        <p:tgtEl>
                                          <p:spTgt spid="12"/>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050"/>
                                        </p:tgtEl>
                                        <p:attrNameLst>
                                          <p:attrName>style.visibility</p:attrName>
                                        </p:attrNameLst>
                                      </p:cBhvr>
                                      <p:to>
                                        <p:strVal val="visible"/>
                                      </p:to>
                                    </p:set>
                                    <p:anim calcmode="lin" valueType="num">
                                      <p:cBhvr additive="base">
                                        <p:cTn id="109" dur="500" fill="hold"/>
                                        <p:tgtEl>
                                          <p:spTgt spid="2050"/>
                                        </p:tgtEl>
                                        <p:attrNameLst>
                                          <p:attrName>ppt_x</p:attrName>
                                        </p:attrNameLst>
                                      </p:cBhvr>
                                      <p:tavLst>
                                        <p:tav tm="0">
                                          <p:val>
                                            <p:strVal val="#ppt_x"/>
                                          </p:val>
                                        </p:tav>
                                        <p:tav tm="100000">
                                          <p:val>
                                            <p:strVal val="#ppt_x"/>
                                          </p:val>
                                        </p:tav>
                                      </p:tavLst>
                                    </p:anim>
                                    <p:anim calcmode="lin" valueType="num">
                                      <p:cBhvr additive="base">
                                        <p:cTn id="11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additive="base">
                                        <p:cTn id="115" dur="500" fill="hold"/>
                                        <p:tgtEl>
                                          <p:spTgt spid="47"/>
                                        </p:tgtEl>
                                        <p:attrNameLst>
                                          <p:attrName>ppt_x</p:attrName>
                                        </p:attrNameLst>
                                      </p:cBhvr>
                                      <p:tavLst>
                                        <p:tav tm="0">
                                          <p:val>
                                            <p:strVal val="#ppt_x"/>
                                          </p:val>
                                        </p:tav>
                                        <p:tav tm="100000">
                                          <p:val>
                                            <p:strVal val="#ppt_x"/>
                                          </p:val>
                                        </p:tav>
                                      </p:tavLst>
                                    </p:anim>
                                    <p:anim calcmode="lin" valueType="num">
                                      <p:cBhvr additive="base">
                                        <p:cTn id="116" dur="500" fill="hold"/>
                                        <p:tgtEl>
                                          <p:spTgt spid="4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additive="base">
                                        <p:cTn id="125" dur="500" fill="hold"/>
                                        <p:tgtEl>
                                          <p:spTgt spid="39"/>
                                        </p:tgtEl>
                                        <p:attrNameLst>
                                          <p:attrName>ppt_x</p:attrName>
                                        </p:attrNameLst>
                                      </p:cBhvr>
                                      <p:tavLst>
                                        <p:tav tm="0">
                                          <p:val>
                                            <p:strVal val="#ppt_x"/>
                                          </p:val>
                                        </p:tav>
                                        <p:tav tm="100000">
                                          <p:val>
                                            <p:strVal val="#ppt_x"/>
                                          </p:val>
                                        </p:tav>
                                      </p:tavLst>
                                    </p:anim>
                                    <p:anim calcmode="lin" valueType="num">
                                      <p:cBhvr additive="base">
                                        <p:cTn id="1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49"/>
                                        </p:tgtEl>
                                        <p:attrNameLst>
                                          <p:attrName>style.visibility</p:attrName>
                                        </p:attrNameLst>
                                      </p:cBhvr>
                                      <p:to>
                                        <p:strVal val="visible"/>
                                      </p:to>
                                    </p:set>
                                    <p:anim calcmode="lin" valueType="num">
                                      <p:cBhvr additive="base">
                                        <p:cTn id="135" dur="500" fill="hold"/>
                                        <p:tgtEl>
                                          <p:spTgt spid="49"/>
                                        </p:tgtEl>
                                        <p:attrNameLst>
                                          <p:attrName>ppt_x</p:attrName>
                                        </p:attrNameLst>
                                      </p:cBhvr>
                                      <p:tavLst>
                                        <p:tav tm="0">
                                          <p:val>
                                            <p:strVal val="#ppt_x"/>
                                          </p:val>
                                        </p:tav>
                                        <p:tav tm="100000">
                                          <p:val>
                                            <p:strVal val="#ppt_x"/>
                                          </p:val>
                                        </p:tav>
                                      </p:tavLst>
                                    </p:anim>
                                    <p:anim calcmode="lin" valueType="num">
                                      <p:cBhvr additive="base">
                                        <p:cTn id="136" dur="500" fill="hold"/>
                                        <p:tgtEl>
                                          <p:spTgt spid="49"/>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44"/>
                                        </p:tgtEl>
                                        <p:attrNameLst>
                                          <p:attrName>style.visibility</p:attrName>
                                        </p:attrNameLst>
                                      </p:cBhvr>
                                      <p:to>
                                        <p:strVal val="visible"/>
                                      </p:to>
                                    </p:set>
                                    <p:anim calcmode="lin" valueType="num">
                                      <p:cBhvr additive="base">
                                        <p:cTn id="139" dur="500" fill="hold"/>
                                        <p:tgtEl>
                                          <p:spTgt spid="44"/>
                                        </p:tgtEl>
                                        <p:attrNameLst>
                                          <p:attrName>ppt_x</p:attrName>
                                        </p:attrNameLst>
                                      </p:cBhvr>
                                      <p:tavLst>
                                        <p:tav tm="0">
                                          <p:val>
                                            <p:strVal val="#ppt_x"/>
                                          </p:val>
                                        </p:tav>
                                        <p:tav tm="100000">
                                          <p:val>
                                            <p:strVal val="#ppt_x"/>
                                          </p:val>
                                        </p:tav>
                                      </p:tavLst>
                                    </p:anim>
                                    <p:anim calcmode="lin" valueType="num">
                                      <p:cBhvr additive="base">
                                        <p:cTn id="14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16"/>
                                        </p:tgtEl>
                                        <p:attrNameLst>
                                          <p:attrName>style.visibility</p:attrName>
                                        </p:attrNameLst>
                                      </p:cBhvr>
                                      <p:to>
                                        <p:strVal val="visible"/>
                                      </p:to>
                                    </p:set>
                                    <p:anim calcmode="lin" valueType="num">
                                      <p:cBhvr additive="base">
                                        <p:cTn id="145" dur="500" fill="hold"/>
                                        <p:tgtEl>
                                          <p:spTgt spid="16"/>
                                        </p:tgtEl>
                                        <p:attrNameLst>
                                          <p:attrName>ppt_x</p:attrName>
                                        </p:attrNameLst>
                                      </p:cBhvr>
                                      <p:tavLst>
                                        <p:tav tm="0">
                                          <p:val>
                                            <p:strVal val="#ppt_x"/>
                                          </p:val>
                                        </p:tav>
                                        <p:tav tm="100000">
                                          <p:val>
                                            <p:strVal val="#ppt_x"/>
                                          </p:val>
                                        </p:tav>
                                      </p:tavLst>
                                    </p:anim>
                                    <p:anim calcmode="lin" valueType="num">
                                      <p:cBhvr additive="base">
                                        <p:cTn id="146" dur="500" fill="hold"/>
                                        <p:tgtEl>
                                          <p:spTgt spid="16"/>
                                        </p:tgtEl>
                                        <p:attrNameLst>
                                          <p:attrName>ppt_y</p:attrName>
                                        </p:attrNameLst>
                                      </p:cBhvr>
                                      <p:tavLst>
                                        <p:tav tm="0">
                                          <p:val>
                                            <p:strVal val="1+#ppt_h/2"/>
                                          </p:val>
                                        </p:tav>
                                        <p:tav tm="100000">
                                          <p:val>
                                            <p:strVal val="#ppt_y"/>
                                          </p:val>
                                        </p:tav>
                                      </p:tavLst>
                                    </p:anim>
                                  </p:childTnLst>
                                </p:cTn>
                              </p:par>
                              <p:par>
                                <p:cTn id="147" presetID="2" presetClass="entr" presetSubtype="4" fill="hold" nodeType="withEffect">
                                  <p:stCondLst>
                                    <p:cond delay="0"/>
                                  </p:stCondLst>
                                  <p:childTnLst>
                                    <p:set>
                                      <p:cBhvr>
                                        <p:cTn id="148" dur="1" fill="hold">
                                          <p:stCondLst>
                                            <p:cond delay="0"/>
                                          </p:stCondLst>
                                        </p:cTn>
                                        <p:tgtEl>
                                          <p:spTgt spid="17"/>
                                        </p:tgtEl>
                                        <p:attrNameLst>
                                          <p:attrName>style.visibility</p:attrName>
                                        </p:attrNameLst>
                                      </p:cBhvr>
                                      <p:to>
                                        <p:strVal val="visible"/>
                                      </p:to>
                                    </p:set>
                                    <p:anim calcmode="lin" valueType="num">
                                      <p:cBhvr additive="base">
                                        <p:cTn id="149" dur="500" fill="hold"/>
                                        <p:tgtEl>
                                          <p:spTgt spid="17"/>
                                        </p:tgtEl>
                                        <p:attrNameLst>
                                          <p:attrName>ppt_x</p:attrName>
                                        </p:attrNameLst>
                                      </p:cBhvr>
                                      <p:tavLst>
                                        <p:tav tm="0">
                                          <p:val>
                                            <p:strVal val="#ppt_x"/>
                                          </p:val>
                                        </p:tav>
                                        <p:tav tm="100000">
                                          <p:val>
                                            <p:strVal val="#ppt_x"/>
                                          </p:val>
                                        </p:tav>
                                      </p:tavLst>
                                    </p:anim>
                                    <p:anim calcmode="lin" valueType="num">
                                      <p:cBhvr additive="base">
                                        <p:cTn id="150" dur="500" fill="hold"/>
                                        <p:tgtEl>
                                          <p:spTgt spid="17"/>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24"/>
                                        </p:tgtEl>
                                        <p:attrNameLst>
                                          <p:attrName>style.visibility</p:attrName>
                                        </p:attrNameLst>
                                      </p:cBhvr>
                                      <p:to>
                                        <p:strVal val="visible"/>
                                      </p:to>
                                    </p:set>
                                    <p:anim calcmode="lin" valueType="num">
                                      <p:cBhvr additive="base">
                                        <p:cTn id="153" dur="500" fill="hold"/>
                                        <p:tgtEl>
                                          <p:spTgt spid="24"/>
                                        </p:tgtEl>
                                        <p:attrNameLst>
                                          <p:attrName>ppt_x</p:attrName>
                                        </p:attrNameLst>
                                      </p:cBhvr>
                                      <p:tavLst>
                                        <p:tav tm="0">
                                          <p:val>
                                            <p:strVal val="#ppt_x"/>
                                          </p:val>
                                        </p:tav>
                                        <p:tav tm="100000">
                                          <p:val>
                                            <p:strVal val="#ppt_x"/>
                                          </p:val>
                                        </p:tav>
                                      </p:tavLst>
                                    </p:anim>
                                    <p:anim calcmode="lin" valueType="num">
                                      <p:cBhvr additive="base">
                                        <p:cTn id="1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grpId="0" nodeType="clickEffect">
                                  <p:stCondLst>
                                    <p:cond delay="0"/>
                                  </p:stCondLst>
                                  <p:childTnLst>
                                    <p:set>
                                      <p:cBhvr>
                                        <p:cTn id="158" dur="1" fill="hold">
                                          <p:stCondLst>
                                            <p:cond delay="0"/>
                                          </p:stCondLst>
                                        </p:cTn>
                                        <p:tgtEl>
                                          <p:spTgt spid="43"/>
                                        </p:tgtEl>
                                        <p:attrNameLst>
                                          <p:attrName>style.visibility</p:attrName>
                                        </p:attrNameLst>
                                      </p:cBhvr>
                                      <p:to>
                                        <p:strVal val="visible"/>
                                      </p:to>
                                    </p:set>
                                    <p:anim calcmode="lin" valueType="num">
                                      <p:cBhvr additive="base">
                                        <p:cTn id="159" dur="500" fill="hold"/>
                                        <p:tgtEl>
                                          <p:spTgt spid="43"/>
                                        </p:tgtEl>
                                        <p:attrNameLst>
                                          <p:attrName>ppt_x</p:attrName>
                                        </p:attrNameLst>
                                      </p:cBhvr>
                                      <p:tavLst>
                                        <p:tav tm="0">
                                          <p:val>
                                            <p:strVal val="#ppt_x"/>
                                          </p:val>
                                        </p:tav>
                                        <p:tav tm="100000">
                                          <p:val>
                                            <p:strVal val="#ppt_x"/>
                                          </p:val>
                                        </p:tav>
                                      </p:tavLst>
                                    </p:anim>
                                    <p:anim calcmode="lin" valueType="num">
                                      <p:cBhvr additive="base">
                                        <p:cTn id="160" dur="500" fill="hold"/>
                                        <p:tgtEl>
                                          <p:spTgt spid="43"/>
                                        </p:tgtEl>
                                        <p:attrNameLst>
                                          <p:attrName>ppt_y</p:attrName>
                                        </p:attrNameLst>
                                      </p:cBhvr>
                                      <p:tavLst>
                                        <p:tav tm="0">
                                          <p:val>
                                            <p:strVal val="1+#ppt_h/2"/>
                                          </p:val>
                                        </p:tav>
                                        <p:tav tm="100000">
                                          <p:val>
                                            <p:strVal val="#ppt_y"/>
                                          </p:val>
                                        </p:tav>
                                      </p:tavLst>
                                    </p:anim>
                                  </p:childTnLst>
                                </p:cTn>
                              </p:par>
                              <p:par>
                                <p:cTn id="161" presetID="2" presetClass="entr" presetSubtype="4" fill="hold" nodeType="withEffect">
                                  <p:stCondLst>
                                    <p:cond delay="0"/>
                                  </p:stCondLst>
                                  <p:childTnLst>
                                    <p:set>
                                      <p:cBhvr>
                                        <p:cTn id="162" dur="1" fill="hold">
                                          <p:stCondLst>
                                            <p:cond delay="0"/>
                                          </p:stCondLst>
                                        </p:cTn>
                                        <p:tgtEl>
                                          <p:spTgt spid="45"/>
                                        </p:tgtEl>
                                        <p:attrNameLst>
                                          <p:attrName>style.visibility</p:attrName>
                                        </p:attrNameLst>
                                      </p:cBhvr>
                                      <p:to>
                                        <p:strVal val="visible"/>
                                      </p:to>
                                    </p:set>
                                    <p:anim calcmode="lin" valueType="num">
                                      <p:cBhvr additive="base">
                                        <p:cTn id="163" dur="500" fill="hold"/>
                                        <p:tgtEl>
                                          <p:spTgt spid="45"/>
                                        </p:tgtEl>
                                        <p:attrNameLst>
                                          <p:attrName>ppt_x</p:attrName>
                                        </p:attrNameLst>
                                      </p:cBhvr>
                                      <p:tavLst>
                                        <p:tav tm="0">
                                          <p:val>
                                            <p:strVal val="#ppt_x"/>
                                          </p:val>
                                        </p:tav>
                                        <p:tav tm="100000">
                                          <p:val>
                                            <p:strVal val="#ppt_x"/>
                                          </p:val>
                                        </p:tav>
                                      </p:tavLst>
                                    </p:anim>
                                    <p:anim calcmode="lin" valueType="num">
                                      <p:cBhvr additive="base">
                                        <p:cTn id="164" dur="500" fill="hold"/>
                                        <p:tgtEl>
                                          <p:spTgt spid="45"/>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36"/>
                                        </p:tgtEl>
                                        <p:attrNameLst>
                                          <p:attrName>style.visibility</p:attrName>
                                        </p:attrNameLst>
                                      </p:cBhvr>
                                      <p:to>
                                        <p:strVal val="visible"/>
                                      </p:to>
                                    </p:set>
                                    <p:anim calcmode="lin" valueType="num">
                                      <p:cBhvr additive="base">
                                        <p:cTn id="167" dur="500" fill="hold"/>
                                        <p:tgtEl>
                                          <p:spTgt spid="36"/>
                                        </p:tgtEl>
                                        <p:attrNameLst>
                                          <p:attrName>ppt_x</p:attrName>
                                        </p:attrNameLst>
                                      </p:cBhvr>
                                      <p:tavLst>
                                        <p:tav tm="0">
                                          <p:val>
                                            <p:strVal val="#ppt_x"/>
                                          </p:val>
                                        </p:tav>
                                        <p:tav tm="100000">
                                          <p:val>
                                            <p:strVal val="#ppt_x"/>
                                          </p:val>
                                        </p:tav>
                                      </p:tavLst>
                                    </p:anim>
                                    <p:anim calcmode="lin" valueType="num">
                                      <p:cBhvr additive="base">
                                        <p:cTn id="168" dur="500" fill="hold"/>
                                        <p:tgtEl>
                                          <p:spTgt spid="36"/>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48"/>
                                        </p:tgtEl>
                                        <p:attrNameLst>
                                          <p:attrName>style.visibility</p:attrName>
                                        </p:attrNameLst>
                                      </p:cBhvr>
                                      <p:to>
                                        <p:strVal val="visible"/>
                                      </p:to>
                                    </p:set>
                                    <p:anim calcmode="lin" valueType="num">
                                      <p:cBhvr additive="base">
                                        <p:cTn id="171" dur="500" fill="hold"/>
                                        <p:tgtEl>
                                          <p:spTgt spid="48"/>
                                        </p:tgtEl>
                                        <p:attrNameLst>
                                          <p:attrName>ppt_x</p:attrName>
                                        </p:attrNameLst>
                                      </p:cBhvr>
                                      <p:tavLst>
                                        <p:tav tm="0">
                                          <p:val>
                                            <p:strVal val="#ppt_x"/>
                                          </p:val>
                                        </p:tav>
                                        <p:tav tm="100000">
                                          <p:val>
                                            <p:strVal val="#ppt_x"/>
                                          </p:val>
                                        </p:tav>
                                      </p:tavLst>
                                    </p:anim>
                                    <p:anim calcmode="lin" valueType="num">
                                      <p:cBhvr additive="base">
                                        <p:cTn id="17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19"/>
                                        </p:tgtEl>
                                        <p:attrNameLst>
                                          <p:attrName>style.visibility</p:attrName>
                                        </p:attrNameLst>
                                      </p:cBhvr>
                                      <p:to>
                                        <p:strVal val="visible"/>
                                      </p:to>
                                    </p:set>
                                    <p:anim calcmode="lin" valueType="num">
                                      <p:cBhvr additive="base">
                                        <p:cTn id="177" dur="500" fill="hold"/>
                                        <p:tgtEl>
                                          <p:spTgt spid="19"/>
                                        </p:tgtEl>
                                        <p:attrNameLst>
                                          <p:attrName>ppt_x</p:attrName>
                                        </p:attrNameLst>
                                      </p:cBhvr>
                                      <p:tavLst>
                                        <p:tav tm="0">
                                          <p:val>
                                            <p:strVal val="#ppt_x"/>
                                          </p:val>
                                        </p:tav>
                                        <p:tav tm="100000">
                                          <p:val>
                                            <p:strVal val="#ppt_x"/>
                                          </p:val>
                                        </p:tav>
                                      </p:tavLst>
                                    </p:anim>
                                    <p:anim calcmode="lin" valueType="num">
                                      <p:cBhvr additive="base">
                                        <p:cTn id="178" dur="500" fill="hold"/>
                                        <p:tgtEl>
                                          <p:spTgt spid="19"/>
                                        </p:tgtEl>
                                        <p:attrNameLst>
                                          <p:attrName>ppt_y</p:attrName>
                                        </p:attrNameLst>
                                      </p:cBhvr>
                                      <p:tavLst>
                                        <p:tav tm="0">
                                          <p:val>
                                            <p:strVal val="1+#ppt_h/2"/>
                                          </p:val>
                                        </p:tav>
                                        <p:tav tm="100000">
                                          <p:val>
                                            <p:strVal val="#ppt_y"/>
                                          </p:val>
                                        </p:tav>
                                      </p:tavLst>
                                    </p:anim>
                                  </p:childTnLst>
                                </p:cTn>
                              </p:par>
                              <p:par>
                                <p:cTn id="179" presetID="2" presetClass="entr" presetSubtype="4" fill="hold" nodeType="withEffect">
                                  <p:stCondLst>
                                    <p:cond delay="0"/>
                                  </p:stCondLst>
                                  <p:childTnLst>
                                    <p:set>
                                      <p:cBhvr>
                                        <p:cTn id="180" dur="1" fill="hold">
                                          <p:stCondLst>
                                            <p:cond delay="0"/>
                                          </p:stCondLst>
                                        </p:cTn>
                                        <p:tgtEl>
                                          <p:spTgt spid="25"/>
                                        </p:tgtEl>
                                        <p:attrNameLst>
                                          <p:attrName>style.visibility</p:attrName>
                                        </p:attrNameLst>
                                      </p:cBhvr>
                                      <p:to>
                                        <p:strVal val="visible"/>
                                      </p:to>
                                    </p:set>
                                    <p:anim calcmode="lin" valueType="num">
                                      <p:cBhvr additive="base">
                                        <p:cTn id="181" dur="500" fill="hold"/>
                                        <p:tgtEl>
                                          <p:spTgt spid="25"/>
                                        </p:tgtEl>
                                        <p:attrNameLst>
                                          <p:attrName>ppt_x</p:attrName>
                                        </p:attrNameLst>
                                      </p:cBhvr>
                                      <p:tavLst>
                                        <p:tav tm="0">
                                          <p:val>
                                            <p:strVal val="#ppt_x"/>
                                          </p:val>
                                        </p:tav>
                                        <p:tav tm="100000">
                                          <p:val>
                                            <p:strVal val="#ppt_x"/>
                                          </p:val>
                                        </p:tav>
                                      </p:tavLst>
                                    </p:anim>
                                    <p:anim calcmode="lin" valueType="num">
                                      <p:cBhvr additive="base">
                                        <p:cTn id="182" dur="500" fill="hold"/>
                                        <p:tgtEl>
                                          <p:spTgt spid="25"/>
                                        </p:tgtEl>
                                        <p:attrNameLst>
                                          <p:attrName>ppt_y</p:attrName>
                                        </p:attrNameLst>
                                      </p:cBhvr>
                                      <p:tavLst>
                                        <p:tav tm="0">
                                          <p:val>
                                            <p:strVal val="1+#ppt_h/2"/>
                                          </p:val>
                                        </p:tav>
                                        <p:tav tm="100000">
                                          <p:val>
                                            <p:strVal val="#ppt_y"/>
                                          </p:val>
                                        </p:tav>
                                      </p:tavLst>
                                    </p:anim>
                                  </p:childTnLst>
                                </p:cTn>
                              </p:par>
                              <p:par>
                                <p:cTn id="183" presetID="2" presetClass="entr" presetSubtype="4" fill="hold" nodeType="withEffect">
                                  <p:stCondLst>
                                    <p:cond delay="0"/>
                                  </p:stCondLst>
                                  <p:childTnLst>
                                    <p:set>
                                      <p:cBhvr>
                                        <p:cTn id="184" dur="1" fill="hold">
                                          <p:stCondLst>
                                            <p:cond delay="0"/>
                                          </p:stCondLst>
                                        </p:cTn>
                                        <p:tgtEl>
                                          <p:spTgt spid="4100"/>
                                        </p:tgtEl>
                                        <p:attrNameLst>
                                          <p:attrName>style.visibility</p:attrName>
                                        </p:attrNameLst>
                                      </p:cBhvr>
                                      <p:to>
                                        <p:strVal val="visible"/>
                                      </p:to>
                                    </p:set>
                                    <p:anim calcmode="lin" valueType="num">
                                      <p:cBhvr additive="base">
                                        <p:cTn id="185" dur="500" fill="hold"/>
                                        <p:tgtEl>
                                          <p:spTgt spid="4100"/>
                                        </p:tgtEl>
                                        <p:attrNameLst>
                                          <p:attrName>ppt_x</p:attrName>
                                        </p:attrNameLst>
                                      </p:cBhvr>
                                      <p:tavLst>
                                        <p:tav tm="0">
                                          <p:val>
                                            <p:strVal val="#ppt_x"/>
                                          </p:val>
                                        </p:tav>
                                        <p:tav tm="100000">
                                          <p:val>
                                            <p:strVal val="#ppt_x"/>
                                          </p:val>
                                        </p:tav>
                                      </p:tavLst>
                                    </p:anim>
                                    <p:anim calcmode="lin" valueType="num">
                                      <p:cBhvr additive="base">
                                        <p:cTn id="18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41"/>
                                        </p:tgtEl>
                                        <p:attrNameLst>
                                          <p:attrName>style.visibility</p:attrName>
                                        </p:attrNameLst>
                                      </p:cBhvr>
                                      <p:to>
                                        <p:strVal val="visible"/>
                                      </p:to>
                                    </p:set>
                                    <p:anim calcmode="lin" valueType="num">
                                      <p:cBhvr additive="base">
                                        <p:cTn id="191" dur="500" fill="hold"/>
                                        <p:tgtEl>
                                          <p:spTgt spid="41"/>
                                        </p:tgtEl>
                                        <p:attrNameLst>
                                          <p:attrName>ppt_x</p:attrName>
                                        </p:attrNameLst>
                                      </p:cBhvr>
                                      <p:tavLst>
                                        <p:tav tm="0">
                                          <p:val>
                                            <p:strVal val="#ppt_x"/>
                                          </p:val>
                                        </p:tav>
                                        <p:tav tm="100000">
                                          <p:val>
                                            <p:strVal val="#ppt_x"/>
                                          </p:val>
                                        </p:tav>
                                      </p:tavLst>
                                    </p:anim>
                                    <p:anim calcmode="lin" valueType="num">
                                      <p:cBhvr additive="base">
                                        <p:cTn id="192" dur="500" fill="hold"/>
                                        <p:tgtEl>
                                          <p:spTgt spid="41"/>
                                        </p:tgtEl>
                                        <p:attrNameLst>
                                          <p:attrName>ppt_y</p:attrName>
                                        </p:attrNameLst>
                                      </p:cBhvr>
                                      <p:tavLst>
                                        <p:tav tm="0">
                                          <p:val>
                                            <p:strVal val="1+#ppt_h/2"/>
                                          </p:val>
                                        </p:tav>
                                        <p:tav tm="100000">
                                          <p:val>
                                            <p:strVal val="#ppt_y"/>
                                          </p:val>
                                        </p:tav>
                                      </p:tavLst>
                                    </p:anim>
                                  </p:childTnLst>
                                </p:cTn>
                              </p:par>
                              <p:par>
                                <p:cTn id="193" presetID="2" presetClass="entr" presetSubtype="4" fill="hold" nodeType="withEffect">
                                  <p:stCondLst>
                                    <p:cond delay="0"/>
                                  </p:stCondLst>
                                  <p:childTnLst>
                                    <p:set>
                                      <p:cBhvr>
                                        <p:cTn id="194" dur="1" fill="hold">
                                          <p:stCondLst>
                                            <p:cond delay="0"/>
                                          </p:stCondLst>
                                        </p:cTn>
                                        <p:tgtEl>
                                          <p:spTgt spid="58"/>
                                        </p:tgtEl>
                                        <p:attrNameLst>
                                          <p:attrName>style.visibility</p:attrName>
                                        </p:attrNameLst>
                                      </p:cBhvr>
                                      <p:to>
                                        <p:strVal val="visible"/>
                                      </p:to>
                                    </p:set>
                                    <p:anim calcmode="lin" valueType="num">
                                      <p:cBhvr additive="base">
                                        <p:cTn id="195" dur="500" fill="hold"/>
                                        <p:tgtEl>
                                          <p:spTgt spid="58"/>
                                        </p:tgtEl>
                                        <p:attrNameLst>
                                          <p:attrName>ppt_x</p:attrName>
                                        </p:attrNameLst>
                                      </p:cBhvr>
                                      <p:tavLst>
                                        <p:tav tm="0">
                                          <p:val>
                                            <p:strVal val="#ppt_x"/>
                                          </p:val>
                                        </p:tav>
                                        <p:tav tm="100000">
                                          <p:val>
                                            <p:strVal val="#ppt_x"/>
                                          </p:val>
                                        </p:tav>
                                      </p:tavLst>
                                    </p:anim>
                                    <p:anim calcmode="lin" valueType="num">
                                      <p:cBhvr additive="base">
                                        <p:cTn id="196" dur="500" fill="hold"/>
                                        <p:tgtEl>
                                          <p:spTgt spid="58"/>
                                        </p:tgtEl>
                                        <p:attrNameLst>
                                          <p:attrName>ppt_y</p:attrName>
                                        </p:attrNameLst>
                                      </p:cBhvr>
                                      <p:tavLst>
                                        <p:tav tm="0">
                                          <p:val>
                                            <p:strVal val="1+#ppt_h/2"/>
                                          </p:val>
                                        </p:tav>
                                        <p:tav tm="100000">
                                          <p:val>
                                            <p:strVal val="#ppt_y"/>
                                          </p:val>
                                        </p:tav>
                                      </p:tavLst>
                                    </p:anim>
                                  </p:childTnLst>
                                </p:cTn>
                              </p:par>
                              <p:par>
                                <p:cTn id="197" presetID="2" presetClass="entr" presetSubtype="4"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anim calcmode="lin" valueType="num">
                                      <p:cBhvr additive="base">
                                        <p:cTn id="199" dur="500" fill="hold"/>
                                        <p:tgtEl>
                                          <p:spTgt spid="59"/>
                                        </p:tgtEl>
                                        <p:attrNameLst>
                                          <p:attrName>ppt_x</p:attrName>
                                        </p:attrNameLst>
                                      </p:cBhvr>
                                      <p:tavLst>
                                        <p:tav tm="0">
                                          <p:val>
                                            <p:strVal val="#ppt_x"/>
                                          </p:val>
                                        </p:tav>
                                        <p:tav tm="100000">
                                          <p:val>
                                            <p:strVal val="#ppt_x"/>
                                          </p:val>
                                        </p:tav>
                                      </p:tavLst>
                                    </p:anim>
                                    <p:anim calcmode="lin" valueType="num">
                                      <p:cBhvr additive="base">
                                        <p:cTn id="20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nodeType="clickEffect">
                                  <p:stCondLst>
                                    <p:cond delay="0"/>
                                  </p:stCondLst>
                                  <p:childTnLst>
                                    <p:set>
                                      <p:cBhvr>
                                        <p:cTn id="204" dur="1" fill="hold">
                                          <p:stCondLst>
                                            <p:cond delay="0"/>
                                          </p:stCondLst>
                                        </p:cTn>
                                        <p:tgtEl>
                                          <p:spTgt spid="1026"/>
                                        </p:tgtEl>
                                        <p:attrNameLst>
                                          <p:attrName>style.visibility</p:attrName>
                                        </p:attrNameLst>
                                      </p:cBhvr>
                                      <p:to>
                                        <p:strVal val="visible"/>
                                      </p:to>
                                    </p:set>
                                    <p:anim calcmode="lin" valueType="num">
                                      <p:cBhvr additive="base">
                                        <p:cTn id="205" dur="500" fill="hold"/>
                                        <p:tgtEl>
                                          <p:spTgt spid="1026"/>
                                        </p:tgtEl>
                                        <p:attrNameLst>
                                          <p:attrName>ppt_x</p:attrName>
                                        </p:attrNameLst>
                                      </p:cBhvr>
                                      <p:tavLst>
                                        <p:tav tm="0">
                                          <p:val>
                                            <p:strVal val="#ppt_x"/>
                                          </p:val>
                                        </p:tav>
                                        <p:tav tm="100000">
                                          <p:val>
                                            <p:strVal val="#ppt_x"/>
                                          </p:val>
                                        </p:tav>
                                      </p:tavLst>
                                    </p:anim>
                                    <p:anim calcmode="lin" valueType="num">
                                      <p:cBhvr additive="base">
                                        <p:cTn id="206" dur="500" fill="hold"/>
                                        <p:tgtEl>
                                          <p:spTgt spid="1026"/>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1028"/>
                                        </p:tgtEl>
                                        <p:attrNameLst>
                                          <p:attrName>style.visibility</p:attrName>
                                        </p:attrNameLst>
                                      </p:cBhvr>
                                      <p:to>
                                        <p:strVal val="visible"/>
                                      </p:to>
                                    </p:set>
                                    <p:anim calcmode="lin" valueType="num">
                                      <p:cBhvr additive="base">
                                        <p:cTn id="209" dur="500" fill="hold"/>
                                        <p:tgtEl>
                                          <p:spTgt spid="1028"/>
                                        </p:tgtEl>
                                        <p:attrNameLst>
                                          <p:attrName>ppt_x</p:attrName>
                                        </p:attrNameLst>
                                      </p:cBhvr>
                                      <p:tavLst>
                                        <p:tav tm="0">
                                          <p:val>
                                            <p:strVal val="#ppt_x"/>
                                          </p:val>
                                        </p:tav>
                                        <p:tav tm="100000">
                                          <p:val>
                                            <p:strVal val="#ppt_x"/>
                                          </p:val>
                                        </p:tav>
                                      </p:tavLst>
                                    </p:anim>
                                    <p:anim calcmode="lin" valueType="num">
                                      <p:cBhvr additive="base">
                                        <p:cTn id="21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 grpId="0"/>
      <p:bldP spid="6" grpId="0"/>
      <p:bldP spid="7" grpId="0"/>
      <p:bldP spid="10" grpId="0"/>
      <p:bldP spid="11" grpId="0"/>
      <p:bldP spid="15" grpId="0" animBg="1"/>
      <p:bldP spid="22" grpId="0"/>
      <p:bldP spid="23" grpId="0"/>
      <p:bldP spid="39" grpId="0"/>
      <p:bldP spid="43" grpId="0" animBg="1"/>
      <p:bldP spid="46" grpId="0" animBg="1"/>
      <p:bldP spid="47" grpId="0" animBg="1"/>
      <p:bldP spid="48" grpId="0" animBg="1"/>
      <p:bldP spid="40" grpId="0"/>
      <p:bldP spid="44" grpId="0"/>
      <p:bldP spid="41" grpId="0" animBg="1"/>
      <p:bldP spid="16" grpId="0"/>
      <p:bldP spid="19" grpId="0" animBg="1"/>
      <p:bldP spid="26" grpId="0" animBg="1"/>
      <p:bldP spid="18"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2269196" y="2128662"/>
            <a:ext cx="7560840" cy="400110"/>
          </a:xfrm>
          <a:prstGeom prst="rect">
            <a:avLst/>
          </a:prstGeom>
          <a:noFill/>
        </p:spPr>
        <p:txBody>
          <a:bodyPr wrap="square" rtlCol="0">
            <a:spAutoFit/>
          </a:bodyPr>
          <a:lstStyle/>
          <a:p>
            <a:r>
              <a:rPr lang="sv-SE" sz="2000" b="1" i="1" dirty="0">
                <a:solidFill>
                  <a:srgbClr val="0066FF"/>
                </a:solidFill>
              </a:rPr>
              <a:t>                             </a:t>
            </a:r>
            <a:endParaRPr lang="sv-SE" sz="1400" b="1" i="1"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73405"/>
            <a:ext cx="2365884" cy="114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3853372" y="3313566"/>
            <a:ext cx="4978932" cy="1015663"/>
          </a:xfrm>
          <a:prstGeom prst="rect">
            <a:avLst/>
          </a:prstGeom>
          <a:noFill/>
        </p:spPr>
        <p:txBody>
          <a:bodyPr wrap="square" rtlCol="0">
            <a:spAutoFit/>
          </a:bodyPr>
          <a:lstStyle/>
          <a:p>
            <a:pPr algn="ctr"/>
            <a:r>
              <a:rPr lang="sv-SE" sz="2800" b="1" i="1" dirty="0">
                <a:solidFill>
                  <a:srgbClr val="0066FF"/>
                </a:solidFill>
              </a:rPr>
              <a:t>15 minuters paus</a:t>
            </a:r>
          </a:p>
          <a:p>
            <a:pPr algn="ctr"/>
            <a:r>
              <a:rPr lang="sv-SE" sz="2800" b="1" i="1" dirty="0">
                <a:solidFill>
                  <a:srgbClr val="0066FF"/>
                </a:solidFill>
              </a:rPr>
              <a:t>Bensträckare</a:t>
            </a:r>
            <a:r>
              <a:rPr lang="sv-SE" sz="3200" b="1" i="1" dirty="0">
                <a:solidFill>
                  <a:srgbClr val="0066FF"/>
                </a:solidFill>
              </a:rPr>
              <a:t> </a:t>
            </a:r>
            <a:endParaRPr lang="sv-SE" sz="2800" b="1" i="1" dirty="0"/>
          </a:p>
        </p:txBody>
      </p:sp>
      <p:pic>
        <p:nvPicPr>
          <p:cNvPr id="1026" name="Picture 2" descr="Image result for coffee brea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259" y="1873405"/>
            <a:ext cx="2335069" cy="11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ppt_x"/>
                                          </p:val>
                                        </p:tav>
                                        <p:tav tm="100000">
                                          <p:val>
                                            <p:strVal val="#ppt_x"/>
                                          </p:val>
                                        </p:tav>
                                      </p:tavLst>
                                    </p:anim>
                                    <p:anim calcmode="lin" valueType="num">
                                      <p:cBhvr additive="base">
                                        <p:cTn id="1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2238</TotalTime>
  <Words>7411</Words>
  <Application>Microsoft Office PowerPoint</Application>
  <PresentationFormat>Bredbild</PresentationFormat>
  <Paragraphs>989</Paragraphs>
  <Slides>21</Slides>
  <Notes>16</Notes>
  <HiddenSlides>0</HiddenSlides>
  <MMClips>0</MMClips>
  <ScaleCrop>false</ScaleCrop>
  <HeadingPairs>
    <vt:vector size="6" baseType="variant">
      <vt:variant>
        <vt:lpstr>Använt teckensnitt</vt:lpstr>
      </vt:variant>
      <vt:variant>
        <vt:i4>13</vt:i4>
      </vt:variant>
      <vt:variant>
        <vt:lpstr>Tema</vt:lpstr>
      </vt:variant>
      <vt:variant>
        <vt:i4>1</vt:i4>
      </vt:variant>
      <vt:variant>
        <vt:lpstr>Bildrubriker</vt:lpstr>
      </vt:variant>
      <vt:variant>
        <vt:i4>21</vt:i4>
      </vt:variant>
    </vt:vector>
  </HeadingPairs>
  <TitlesOfParts>
    <vt:vector size="35" baseType="lpstr">
      <vt:lpstr>Algerian</vt:lpstr>
      <vt:lpstr>Arial</vt:lpstr>
      <vt:lpstr>Bahnschrift Light</vt:lpstr>
      <vt:lpstr>Bahnschrift Light SemiCondensed</vt:lpstr>
      <vt:lpstr>Calibri</vt:lpstr>
      <vt:lpstr>Calibri Light</vt:lpstr>
      <vt:lpstr>Monotype Corsiva</vt:lpstr>
      <vt:lpstr>Montserrat</vt:lpstr>
      <vt:lpstr>open_sanslight</vt:lpstr>
      <vt:lpstr>open_sansregular</vt:lpstr>
      <vt:lpstr>Times New Roman</vt:lpstr>
      <vt:lpstr>Verdana</vt:lpstr>
      <vt:lpstr>YouTube Sans</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Konfliktlinjernas   lokala frustrationsgap Barn och Unga Vuxna</vt:lpstr>
      <vt:lpstr>PowerPoint-presentation</vt:lpstr>
      <vt:lpstr>PowerPoint-presentation</vt:lpstr>
      <vt:lpstr>PowerPoint-presentation</vt:lpstr>
      <vt:lpstr>PowerPoint-presentation</vt:lpstr>
      <vt:lpstr>PowerPoint-presentation</vt:lpstr>
      <vt:lpstr>PowerPoint-presentation</vt:lpstr>
      <vt:lpstr>PowerPoint-presentation</vt:lpstr>
      <vt:lpstr> Ett lokalt  samhällskontrakt Behovet !!  Förutsättningarna ?  Utformningen ??? </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Hans Abrahamsson</dc:creator>
  <cp:lastModifiedBy>Hans Abrahamsson</cp:lastModifiedBy>
  <cp:revision>204</cp:revision>
  <cp:lastPrinted>2022-10-13T17:31:45Z</cp:lastPrinted>
  <dcterms:created xsi:type="dcterms:W3CDTF">2022-10-07T11:34:47Z</dcterms:created>
  <dcterms:modified xsi:type="dcterms:W3CDTF">2023-03-21T07:46:28Z</dcterms:modified>
</cp:coreProperties>
</file>