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51" r:id="rId5"/>
    <p:sldId id="792" r:id="rId6"/>
    <p:sldId id="727" r:id="rId7"/>
    <p:sldId id="267" r:id="rId8"/>
    <p:sldId id="784" r:id="rId9"/>
    <p:sldId id="261" r:id="rId10"/>
    <p:sldId id="785" r:id="rId11"/>
    <p:sldId id="786" r:id="rId12"/>
    <p:sldId id="789" r:id="rId13"/>
    <p:sldId id="787" r:id="rId14"/>
    <p:sldId id="774" r:id="rId15"/>
    <p:sldId id="790" r:id="rId16"/>
    <p:sldId id="791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006" userDrawn="1">
          <p15:clr>
            <a:srgbClr val="A4A3A4"/>
          </p15:clr>
        </p15:guide>
        <p15:guide id="2" orient="horz" pos="709" userDrawn="1">
          <p15:clr>
            <a:srgbClr val="A4A3A4"/>
          </p15:clr>
        </p15:guide>
        <p15:guide id="3" pos="16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a Åström" initials="EÅ" lastIdx="40" clrIdx="0">
    <p:extLst>
      <p:ext uri="{19B8F6BF-5375-455C-9EA6-DF929625EA0E}">
        <p15:presenceInfo xmlns:p15="http://schemas.microsoft.com/office/powerpoint/2012/main" userId="S::eva.astrom@folkbildningsradet.se::1ff347ca-0946-4d8b-a01b-8b2d1887da13" providerId="AD"/>
      </p:ext>
    </p:extLst>
  </p:cmAuthor>
  <p:cmAuthor id="2" name="Elin Sundling" initials="ES" lastIdx="55" clrIdx="1">
    <p:extLst>
      <p:ext uri="{19B8F6BF-5375-455C-9EA6-DF929625EA0E}">
        <p15:presenceInfo xmlns:p15="http://schemas.microsoft.com/office/powerpoint/2012/main" userId="S::elin.sundling@folkbildningsradet.se::795371f3-9d80-4ced-b092-cb72429d0b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3667"/>
    <a:srgbClr val="414241"/>
    <a:srgbClr val="D43768"/>
    <a:srgbClr val="CBCCCB"/>
    <a:srgbClr val="DD5356"/>
    <a:srgbClr val="6364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491128-67BB-43AA-BB2A-56FAD77960B8}" v="2" dt="2023-03-22T09:01:07.1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2376" y="96"/>
      </p:cViewPr>
      <p:guideLst>
        <p:guide pos="1006"/>
        <p:guide orient="horz" pos="709"/>
        <p:guide pos="16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s Bernerstedt" userId="ca2d8826-6ac6-4640-85b6-3a43fd29b075" providerId="ADAL" clId="{56491128-67BB-43AA-BB2A-56FAD77960B8}"/>
    <pc:docChg chg="delSld">
      <pc:chgData name="Mats Bernerstedt" userId="ca2d8826-6ac6-4640-85b6-3a43fd29b075" providerId="ADAL" clId="{56491128-67BB-43AA-BB2A-56FAD77960B8}" dt="2023-03-22T09:00:59.461" v="1" actId="2696"/>
      <pc:docMkLst>
        <pc:docMk/>
      </pc:docMkLst>
      <pc:sldChg chg="del">
        <pc:chgData name="Mats Bernerstedt" userId="ca2d8826-6ac6-4640-85b6-3a43fd29b075" providerId="ADAL" clId="{56491128-67BB-43AA-BB2A-56FAD77960B8}" dt="2023-03-22T09:00:59.461" v="1" actId="2696"/>
        <pc:sldMkLst>
          <pc:docMk/>
          <pc:sldMk cId="1721331818" sldId="774"/>
        </pc:sldMkLst>
      </pc:sldChg>
      <pc:sldChg chg="del">
        <pc:chgData name="Mats Bernerstedt" userId="ca2d8826-6ac6-4640-85b6-3a43fd29b075" providerId="ADAL" clId="{56491128-67BB-43AA-BB2A-56FAD77960B8}" dt="2023-03-22T08:33:56.638" v="0" actId="2696"/>
        <pc:sldMkLst>
          <pc:docMk/>
          <pc:sldMk cId="306862476" sldId="79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103F66-F0EE-4615-B70F-180F17E0554A}" type="datetimeFigureOut">
              <a:rPr lang="sv-SE" smtClean="0"/>
              <a:t>2023-03-22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2C997-B74E-49F6-8F8B-5F4680F435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6609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CA367-FF5A-4B20-B87C-32561B7A80D1}" type="datetimeFigureOut">
              <a:rPr lang="sv-SE" smtClean="0"/>
              <a:t>2023-03-22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D5011-970B-44DA-ACF0-E01BA998A7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41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8D5011-970B-44DA-ACF0-E01BA998A7C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12545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8D5011-970B-44DA-ACF0-E01BA998A7CE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0329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8D5011-970B-44DA-ACF0-E01BA998A7CE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1892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8D5011-970B-44DA-ACF0-E01BA998A7CE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790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8D5011-970B-44DA-ACF0-E01BA998A7C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790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8D5011-970B-44DA-ACF0-E01BA998A7CE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8688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8D5011-970B-44DA-ACF0-E01BA998A7CE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9838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8D5011-970B-44DA-ACF0-E01BA998A7CE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43599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8D5011-970B-44DA-ACF0-E01BA998A7CE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4569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8D5011-970B-44DA-ACF0-E01BA998A7CE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6745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8D5011-970B-44DA-ACF0-E01BA998A7CE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2005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323771" y="1151391"/>
            <a:ext cx="5544000" cy="2412000"/>
          </a:xfrm>
        </p:spPr>
        <p:txBody>
          <a:bodyPr anchor="b"/>
          <a:lstStyle>
            <a:lvl1pPr algn="l">
              <a:lnSpc>
                <a:spcPct val="110000"/>
              </a:lnSpc>
              <a:defRPr sz="4000" spc="150" baseline="0">
                <a:solidFill>
                  <a:schemeClr val="bg1"/>
                </a:solidFill>
                <a:latin typeface="Aaux Next Light" panose="02000506000000020003" pitchFamily="50" charset="0"/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323770" y="3892318"/>
            <a:ext cx="55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1200" spc="150" baseline="0">
                <a:solidFill>
                  <a:schemeClr val="bg1"/>
                </a:solidFill>
                <a:latin typeface="Aaux Next Bold" panose="02000506000000020004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58711D-77B5-4AC7-A26B-EB44E15A518B}" type="datetime1">
              <a:rPr lang="sv-SE" smtClean="0"/>
              <a:t>2023-03-22</a:t>
            </a:fld>
            <a:endParaRPr lang="sv-SE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21DAB-DAF5-499E-8355-7E94FD137623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9" name="Rak 8"/>
          <p:cNvCxnSpPr/>
          <p:nvPr userDrawn="1"/>
        </p:nvCxnSpPr>
        <p:spPr>
          <a:xfrm>
            <a:off x="800086" y="554038"/>
            <a:ext cx="109440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k 9"/>
          <p:cNvCxnSpPr/>
          <p:nvPr userDrawn="1"/>
        </p:nvCxnSpPr>
        <p:spPr>
          <a:xfrm>
            <a:off x="304586" y="972428"/>
            <a:ext cx="1080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305171" y="458694"/>
            <a:ext cx="874299" cy="574176"/>
          </a:xfrm>
          <a:prstGeom prst="rect">
            <a:avLst/>
          </a:prstGeom>
        </p:spPr>
      </p:pic>
      <p:cxnSp>
        <p:nvCxnSpPr>
          <p:cNvPr id="13" name="Rak 12"/>
          <p:cNvCxnSpPr/>
          <p:nvPr userDrawn="1"/>
        </p:nvCxnSpPr>
        <p:spPr>
          <a:xfrm>
            <a:off x="304586" y="972428"/>
            <a:ext cx="1080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4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2" hasCustomPrompt="1"/>
          </p:nvPr>
        </p:nvSpPr>
        <p:spPr>
          <a:xfrm>
            <a:off x="3323314" y="2097085"/>
            <a:ext cx="5616000" cy="230400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2600" spc="50" baseline="0">
                <a:solidFill>
                  <a:schemeClr val="bg1"/>
                </a:solidFill>
                <a:latin typeface="Aaux Next Light" panose="02000506000000020003" pitchFamily="50" charset="0"/>
              </a:defRPr>
            </a:lvl1pPr>
            <a:lvl2pPr marL="711200" indent="-347663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Aaux Next Light" panose="02000506000000020003" pitchFamily="50" charset="0"/>
              </a:defRPr>
            </a:lvl2pPr>
            <a:lvl3pPr marL="985838" indent="-263525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Aaux Next Light" panose="02000506000000020003" pitchFamily="50" charset="0"/>
              </a:defRPr>
            </a:lvl3pPr>
            <a:lvl4pPr marL="1257300" indent="-268288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Aaux Next Light" panose="02000506000000020003" pitchFamily="50" charset="0"/>
              </a:defRPr>
            </a:lvl4pPr>
            <a:lvl5pPr marL="1524000" indent="-2667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Aaux Next Light" panose="02000506000000020003" pitchFamily="50" charset="0"/>
              </a:defRPr>
            </a:lvl5pPr>
          </a:lstStyle>
          <a:p>
            <a:pPr lvl="0"/>
            <a:r>
              <a:rPr lang="sv-SE"/>
              <a:t>»Skriv citat«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3323314" y="4499205"/>
            <a:ext cx="5616000" cy="319087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400" spc="70" baseline="0">
                <a:solidFill>
                  <a:schemeClr val="bg1"/>
                </a:solidFill>
                <a:latin typeface="Aaux Next Bold" panose="02000506000000020004" pitchFamily="50" charset="0"/>
              </a:defRPr>
            </a:lvl1pPr>
            <a:lvl2pPr marL="363537" indent="0">
              <a:buFont typeface="Arial" panose="020B0604020202020204" pitchFamily="34" charset="0"/>
              <a:buNone/>
              <a:defRPr sz="950">
                <a:solidFill>
                  <a:schemeClr val="bg1"/>
                </a:solidFill>
                <a:latin typeface="Aaux Next Bold" panose="02000506000000020004" pitchFamily="50" charset="0"/>
              </a:defRPr>
            </a:lvl2pPr>
            <a:lvl3pPr marL="722313" indent="0">
              <a:buFont typeface="Arial" panose="020B0604020202020204" pitchFamily="34" charset="0"/>
              <a:buNone/>
              <a:defRPr sz="950">
                <a:solidFill>
                  <a:schemeClr val="bg1"/>
                </a:solidFill>
                <a:latin typeface="Aaux Next Bold" panose="02000506000000020004" pitchFamily="50" charset="0"/>
              </a:defRPr>
            </a:lvl3pPr>
            <a:lvl4pPr marL="989012" indent="0">
              <a:buFont typeface="Arial" panose="020B0604020202020204" pitchFamily="34" charset="0"/>
              <a:buNone/>
              <a:defRPr sz="950">
                <a:solidFill>
                  <a:schemeClr val="bg1"/>
                </a:solidFill>
                <a:latin typeface="Aaux Next Bold" panose="02000506000000020004" pitchFamily="50" charset="0"/>
              </a:defRPr>
            </a:lvl4pPr>
            <a:lvl5pPr marL="1257300" indent="0">
              <a:buFont typeface="Arial" panose="020B0604020202020204" pitchFamily="34" charset="0"/>
              <a:buNone/>
              <a:defRPr sz="950">
                <a:solidFill>
                  <a:schemeClr val="bg1"/>
                </a:solidFill>
                <a:latin typeface="Aaux Next Bold" panose="02000506000000020004" pitchFamily="50" charset="0"/>
              </a:defRPr>
            </a:lvl5pPr>
          </a:lstStyle>
          <a:p>
            <a:pPr lvl="0"/>
            <a:r>
              <a:rPr lang="sv-SE"/>
              <a:t>Författare, titel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4C57DB-ECEC-4ADF-8335-174A68051712}" type="datetime1">
              <a:rPr lang="sv-SE" smtClean="0"/>
              <a:t>2023-03-22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21DAB-DAF5-499E-8355-7E94FD137623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4" name="Rak 3"/>
          <p:cNvCxnSpPr/>
          <p:nvPr userDrawn="1"/>
        </p:nvCxnSpPr>
        <p:spPr>
          <a:xfrm>
            <a:off x="800086" y="554038"/>
            <a:ext cx="109440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305171" y="458694"/>
            <a:ext cx="874299" cy="574176"/>
          </a:xfrm>
          <a:prstGeom prst="rect">
            <a:avLst/>
          </a:prstGeom>
        </p:spPr>
      </p:pic>
      <p:cxnSp>
        <p:nvCxnSpPr>
          <p:cNvPr id="8" name="Rak 7"/>
          <p:cNvCxnSpPr/>
          <p:nvPr userDrawn="1"/>
        </p:nvCxnSpPr>
        <p:spPr>
          <a:xfrm>
            <a:off x="304586" y="972428"/>
            <a:ext cx="1080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728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2" hasCustomPrompt="1"/>
          </p:nvPr>
        </p:nvSpPr>
        <p:spPr>
          <a:xfrm>
            <a:off x="3323314" y="2387372"/>
            <a:ext cx="5616000" cy="2111833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4200" spc="50" baseline="0">
                <a:solidFill>
                  <a:schemeClr val="bg1"/>
                </a:solidFill>
                <a:latin typeface="Aaux Next Light" panose="02000506000000020003" pitchFamily="50" charset="0"/>
              </a:defRPr>
            </a:lvl1pPr>
            <a:lvl2pPr marL="711200" indent="-347663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Aaux Next Light" panose="02000506000000020003" pitchFamily="50" charset="0"/>
              </a:defRPr>
            </a:lvl2pPr>
            <a:lvl3pPr marL="985838" indent="-263525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Aaux Next Light" panose="02000506000000020003" pitchFamily="50" charset="0"/>
              </a:defRPr>
            </a:lvl3pPr>
            <a:lvl4pPr marL="1257300" indent="-268288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Aaux Next Light" panose="02000506000000020003" pitchFamily="50" charset="0"/>
              </a:defRPr>
            </a:lvl4pPr>
            <a:lvl5pPr marL="1524000" indent="-2667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Aaux Next Light" panose="02000506000000020003" pitchFamily="50" charset="0"/>
              </a:defRPr>
            </a:lvl5pPr>
          </a:lstStyle>
          <a:p>
            <a:pPr lvl="0"/>
            <a:r>
              <a:rPr lang="sv-SE"/>
              <a:t>Avslutningsfras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3323314" y="5356668"/>
            <a:ext cx="5616000" cy="25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400" spc="70" baseline="0">
                <a:solidFill>
                  <a:schemeClr val="bg1"/>
                </a:solidFill>
                <a:latin typeface="+mn-lt"/>
              </a:defRPr>
            </a:lvl1pPr>
            <a:lvl2pPr marL="363537" indent="0">
              <a:buFont typeface="Arial" panose="020B0604020202020204" pitchFamily="34" charset="0"/>
              <a:buNone/>
              <a:defRPr sz="950">
                <a:solidFill>
                  <a:schemeClr val="bg1"/>
                </a:solidFill>
                <a:latin typeface="Aaux Next Bold" panose="02000506000000020004" pitchFamily="50" charset="0"/>
              </a:defRPr>
            </a:lvl2pPr>
            <a:lvl3pPr marL="722313" indent="0">
              <a:buFont typeface="Arial" panose="020B0604020202020204" pitchFamily="34" charset="0"/>
              <a:buNone/>
              <a:defRPr sz="950">
                <a:solidFill>
                  <a:schemeClr val="bg1"/>
                </a:solidFill>
                <a:latin typeface="Aaux Next Bold" panose="02000506000000020004" pitchFamily="50" charset="0"/>
              </a:defRPr>
            </a:lvl3pPr>
            <a:lvl4pPr marL="989012" indent="0">
              <a:buFont typeface="Arial" panose="020B0604020202020204" pitchFamily="34" charset="0"/>
              <a:buNone/>
              <a:defRPr sz="950">
                <a:solidFill>
                  <a:schemeClr val="bg1"/>
                </a:solidFill>
                <a:latin typeface="Aaux Next Bold" panose="02000506000000020004" pitchFamily="50" charset="0"/>
              </a:defRPr>
            </a:lvl4pPr>
            <a:lvl5pPr marL="1257300" indent="0">
              <a:buFont typeface="Arial" panose="020B0604020202020204" pitchFamily="34" charset="0"/>
              <a:buNone/>
              <a:defRPr sz="950">
                <a:solidFill>
                  <a:schemeClr val="bg1"/>
                </a:solidFill>
                <a:latin typeface="Aaux Next Bold" panose="02000506000000020004" pitchFamily="50" charset="0"/>
              </a:defRPr>
            </a:lvl5pPr>
          </a:lstStyle>
          <a:p>
            <a:pPr lvl="0"/>
            <a:r>
              <a:rPr lang="sv-SE"/>
              <a:t>Förnamn Efternamn</a:t>
            </a:r>
          </a:p>
        </p:txBody>
      </p:sp>
      <p:sp>
        <p:nvSpPr>
          <p:cNvPr id="10" name="Platshållare för text 10"/>
          <p:cNvSpPr>
            <a:spLocks noGrp="1"/>
          </p:cNvSpPr>
          <p:nvPr>
            <p:ph type="body" sz="quarter" idx="14" hasCustomPrompt="1"/>
          </p:nvPr>
        </p:nvSpPr>
        <p:spPr>
          <a:xfrm>
            <a:off x="3323314" y="5614554"/>
            <a:ext cx="5616000" cy="25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400" spc="70" baseline="0">
                <a:solidFill>
                  <a:schemeClr val="bg1"/>
                </a:solidFill>
                <a:latin typeface="+mn-lt"/>
              </a:defRPr>
            </a:lvl1pPr>
            <a:lvl2pPr marL="363537" indent="0">
              <a:buFont typeface="Arial" panose="020B0604020202020204" pitchFamily="34" charset="0"/>
              <a:buNone/>
              <a:defRPr sz="950">
                <a:solidFill>
                  <a:schemeClr val="bg1"/>
                </a:solidFill>
                <a:latin typeface="Aaux Next Bold" panose="02000506000000020004" pitchFamily="50" charset="0"/>
              </a:defRPr>
            </a:lvl2pPr>
            <a:lvl3pPr marL="722313" indent="0">
              <a:buFont typeface="Arial" panose="020B0604020202020204" pitchFamily="34" charset="0"/>
              <a:buNone/>
              <a:defRPr sz="950">
                <a:solidFill>
                  <a:schemeClr val="bg1"/>
                </a:solidFill>
                <a:latin typeface="Aaux Next Bold" panose="02000506000000020004" pitchFamily="50" charset="0"/>
              </a:defRPr>
            </a:lvl3pPr>
            <a:lvl4pPr marL="989012" indent="0">
              <a:buFont typeface="Arial" panose="020B0604020202020204" pitchFamily="34" charset="0"/>
              <a:buNone/>
              <a:defRPr sz="950">
                <a:solidFill>
                  <a:schemeClr val="bg1"/>
                </a:solidFill>
                <a:latin typeface="Aaux Next Bold" panose="02000506000000020004" pitchFamily="50" charset="0"/>
              </a:defRPr>
            </a:lvl4pPr>
            <a:lvl5pPr marL="1257300" indent="0">
              <a:buFont typeface="Arial" panose="020B0604020202020204" pitchFamily="34" charset="0"/>
              <a:buNone/>
              <a:defRPr sz="950">
                <a:solidFill>
                  <a:schemeClr val="bg1"/>
                </a:solidFill>
                <a:latin typeface="Aaux Next Bold" panose="02000506000000020004" pitchFamily="50" charset="0"/>
              </a:defRPr>
            </a:lvl5pPr>
          </a:lstStyle>
          <a:p>
            <a:pPr lvl="0"/>
            <a:r>
              <a:rPr lang="sv-SE"/>
              <a:t>Titel</a:t>
            </a:r>
          </a:p>
        </p:txBody>
      </p:sp>
      <p:sp>
        <p:nvSpPr>
          <p:cNvPr id="12" name="Platshållare för text 10"/>
          <p:cNvSpPr>
            <a:spLocks noGrp="1"/>
          </p:cNvSpPr>
          <p:nvPr>
            <p:ph type="body" sz="quarter" idx="15" hasCustomPrompt="1"/>
          </p:nvPr>
        </p:nvSpPr>
        <p:spPr>
          <a:xfrm>
            <a:off x="3323314" y="5872440"/>
            <a:ext cx="5616000" cy="25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400" spc="70" baseline="0">
                <a:solidFill>
                  <a:schemeClr val="bg1"/>
                </a:solidFill>
                <a:latin typeface="+mn-lt"/>
              </a:defRPr>
            </a:lvl1pPr>
            <a:lvl2pPr marL="363537" indent="0">
              <a:buFont typeface="Arial" panose="020B0604020202020204" pitchFamily="34" charset="0"/>
              <a:buNone/>
              <a:defRPr sz="950">
                <a:solidFill>
                  <a:schemeClr val="bg1"/>
                </a:solidFill>
                <a:latin typeface="Aaux Next Bold" panose="02000506000000020004" pitchFamily="50" charset="0"/>
              </a:defRPr>
            </a:lvl2pPr>
            <a:lvl3pPr marL="722313" indent="0">
              <a:buFont typeface="Arial" panose="020B0604020202020204" pitchFamily="34" charset="0"/>
              <a:buNone/>
              <a:defRPr sz="950">
                <a:solidFill>
                  <a:schemeClr val="bg1"/>
                </a:solidFill>
                <a:latin typeface="Aaux Next Bold" panose="02000506000000020004" pitchFamily="50" charset="0"/>
              </a:defRPr>
            </a:lvl3pPr>
            <a:lvl4pPr marL="989012" indent="0">
              <a:buFont typeface="Arial" panose="020B0604020202020204" pitchFamily="34" charset="0"/>
              <a:buNone/>
              <a:defRPr sz="950">
                <a:solidFill>
                  <a:schemeClr val="bg1"/>
                </a:solidFill>
                <a:latin typeface="Aaux Next Bold" panose="02000506000000020004" pitchFamily="50" charset="0"/>
              </a:defRPr>
            </a:lvl4pPr>
            <a:lvl5pPr marL="1257300" indent="0">
              <a:buFont typeface="Arial" panose="020B0604020202020204" pitchFamily="34" charset="0"/>
              <a:buNone/>
              <a:defRPr sz="950">
                <a:solidFill>
                  <a:schemeClr val="bg1"/>
                </a:solidFill>
                <a:latin typeface="Aaux Next Bold" panose="02000506000000020004" pitchFamily="50" charset="0"/>
              </a:defRPr>
            </a:lvl5pPr>
          </a:lstStyle>
          <a:p>
            <a:pPr lvl="0"/>
            <a:r>
              <a:rPr lang="sv-SE"/>
              <a:t>Förnamn.efternamn@folkbildningsradet.se</a:t>
            </a:r>
          </a:p>
        </p:txBody>
      </p:sp>
      <p:sp>
        <p:nvSpPr>
          <p:cNvPr id="13" name="Platshållare för text 10"/>
          <p:cNvSpPr>
            <a:spLocks noGrp="1"/>
          </p:cNvSpPr>
          <p:nvPr>
            <p:ph type="body" sz="quarter" idx="16" hasCustomPrompt="1"/>
          </p:nvPr>
        </p:nvSpPr>
        <p:spPr>
          <a:xfrm>
            <a:off x="3323314" y="6130325"/>
            <a:ext cx="5616000" cy="25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400" spc="70" baseline="0">
                <a:solidFill>
                  <a:schemeClr val="bg1"/>
                </a:solidFill>
                <a:latin typeface="+mn-lt"/>
              </a:defRPr>
            </a:lvl1pPr>
            <a:lvl2pPr marL="363537" indent="0">
              <a:buFont typeface="Arial" panose="020B0604020202020204" pitchFamily="34" charset="0"/>
              <a:buNone/>
              <a:defRPr sz="950">
                <a:solidFill>
                  <a:schemeClr val="bg1"/>
                </a:solidFill>
                <a:latin typeface="Aaux Next Bold" panose="02000506000000020004" pitchFamily="50" charset="0"/>
              </a:defRPr>
            </a:lvl2pPr>
            <a:lvl3pPr marL="722313" indent="0">
              <a:buFont typeface="Arial" panose="020B0604020202020204" pitchFamily="34" charset="0"/>
              <a:buNone/>
              <a:defRPr sz="950">
                <a:solidFill>
                  <a:schemeClr val="bg1"/>
                </a:solidFill>
                <a:latin typeface="Aaux Next Bold" panose="02000506000000020004" pitchFamily="50" charset="0"/>
              </a:defRPr>
            </a:lvl3pPr>
            <a:lvl4pPr marL="989012" indent="0">
              <a:buFont typeface="Arial" panose="020B0604020202020204" pitchFamily="34" charset="0"/>
              <a:buNone/>
              <a:defRPr sz="950">
                <a:solidFill>
                  <a:schemeClr val="bg1"/>
                </a:solidFill>
                <a:latin typeface="Aaux Next Bold" panose="02000506000000020004" pitchFamily="50" charset="0"/>
              </a:defRPr>
            </a:lvl4pPr>
            <a:lvl5pPr marL="1257300" indent="0">
              <a:buFont typeface="Arial" panose="020B0604020202020204" pitchFamily="34" charset="0"/>
              <a:buNone/>
              <a:defRPr sz="950">
                <a:solidFill>
                  <a:schemeClr val="bg1"/>
                </a:solidFill>
                <a:latin typeface="Aaux Next Bold" panose="02000506000000020004" pitchFamily="50" charset="0"/>
              </a:defRPr>
            </a:lvl5pPr>
          </a:lstStyle>
          <a:p>
            <a:pPr lvl="0"/>
            <a:r>
              <a:rPr lang="sv-SE"/>
              <a:t>07X-XXX XX </a:t>
            </a:r>
            <a:r>
              <a:rPr lang="sv-SE" err="1"/>
              <a:t>XX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FFC160-B28A-4010-B119-B0B6EF133CBA}" type="datetime1">
              <a:rPr lang="sv-SE" smtClean="0"/>
              <a:t>2023-03-22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21DAB-DAF5-499E-8355-7E94FD137623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4" name="Rak 3"/>
          <p:cNvCxnSpPr/>
          <p:nvPr userDrawn="1"/>
        </p:nvCxnSpPr>
        <p:spPr>
          <a:xfrm>
            <a:off x="800086" y="554038"/>
            <a:ext cx="109440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305171" y="458694"/>
            <a:ext cx="874299" cy="574176"/>
          </a:xfrm>
          <a:prstGeom prst="rect">
            <a:avLst/>
          </a:prstGeom>
        </p:spPr>
      </p:pic>
      <p:cxnSp>
        <p:nvCxnSpPr>
          <p:cNvPr id="8" name="Rak 7"/>
          <p:cNvCxnSpPr/>
          <p:nvPr userDrawn="1"/>
        </p:nvCxnSpPr>
        <p:spPr>
          <a:xfrm>
            <a:off x="304586" y="972428"/>
            <a:ext cx="1080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865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 bwMode="black"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8E69-2AFA-4FCB-84A0-26F27598A280}" type="datetime1">
              <a:rPr lang="sv-SE" smtClean="0"/>
              <a:t>2023-03-22</a:t>
            </a:fld>
            <a:endParaRPr lang="sv-SE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C21DAB-DAF5-499E-8355-7E94FD1376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2396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 bwMode="black">
          <a:xfrm>
            <a:off x="1620001" y="2304000"/>
            <a:ext cx="4932000" cy="3996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 bwMode="black">
          <a:xfrm>
            <a:off x="6810835" y="2304000"/>
            <a:ext cx="4932001" cy="3996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EC3ED-3BF2-4830-9248-FB57ACCA456B}" type="datetime1">
              <a:rPr lang="sv-SE" smtClean="0"/>
              <a:t>2023-03-22</a:t>
            </a:fld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C21DAB-DAF5-499E-8355-7E94FD1376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0281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7C297-C0B6-4B78-87EB-8BC8385487A9}" type="datetime1">
              <a:rPr lang="sv-SE" smtClean="0"/>
              <a:t>2023-03-22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C21DAB-DAF5-499E-8355-7E94FD1376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224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AD148-781C-49E4-835F-219BD796F01A}" type="datetime1">
              <a:rPr lang="sv-SE" smtClean="0"/>
              <a:t>2023-03-22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C21DAB-DAF5-499E-8355-7E94FD1376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5877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0967" y="1227209"/>
            <a:ext cx="9000000" cy="288000"/>
          </a:xfrm>
        </p:spPr>
        <p:txBody>
          <a:bodyPr anchor="ctr"/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457426" y="1629002"/>
            <a:ext cx="11268000" cy="468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0FCDA-FA92-488D-9BD0-9627E601CD86}" type="datetime1">
              <a:rPr lang="sv-SE" smtClean="0"/>
              <a:t>2023-03-22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C21DAB-DAF5-499E-8355-7E94FD1376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185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90968" y="1227209"/>
            <a:ext cx="8999999" cy="288000"/>
          </a:xfrm>
        </p:spPr>
        <p:txBody>
          <a:bodyPr/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457426" y="1629002"/>
            <a:ext cx="5544000" cy="468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197598" y="1629002"/>
            <a:ext cx="5544000" cy="468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B818C-15F9-4CD2-8539-DF20C8A5578B}" type="datetime1">
              <a:rPr lang="sv-SE" smtClean="0"/>
              <a:t>2023-03-22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C21DAB-DAF5-499E-8355-7E94FD1376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833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ex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2" hasCustomPrompt="1"/>
          </p:nvPr>
        </p:nvSpPr>
        <p:spPr>
          <a:xfrm>
            <a:off x="2" y="2097085"/>
            <a:ext cx="12191999" cy="2304000"/>
          </a:xfrm>
        </p:spPr>
        <p:txBody>
          <a:bodyPr anchor="ctr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11500" spc="50" baseline="0">
                <a:solidFill>
                  <a:schemeClr val="bg1"/>
                </a:solidFill>
                <a:latin typeface="Aaux Next Light" panose="02000506000000020003" pitchFamily="50" charset="0"/>
              </a:defRPr>
            </a:lvl1pPr>
            <a:lvl2pPr marL="711200" indent="-347663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Aaux Next Light" panose="02000506000000020003" pitchFamily="50" charset="0"/>
              </a:defRPr>
            </a:lvl2pPr>
            <a:lvl3pPr marL="985838" indent="-263525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Aaux Next Light" panose="02000506000000020003" pitchFamily="50" charset="0"/>
              </a:defRPr>
            </a:lvl3pPr>
            <a:lvl4pPr marL="1257300" indent="-268288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Aaux Next Light" panose="02000506000000020003" pitchFamily="50" charset="0"/>
              </a:defRPr>
            </a:lvl4pPr>
            <a:lvl5pPr marL="1524000" indent="-2667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  <a:latin typeface="Aaux Next Light" panose="02000506000000020003" pitchFamily="50" charset="0"/>
              </a:defRPr>
            </a:lvl5pPr>
          </a:lstStyle>
          <a:p>
            <a:pPr lvl="0"/>
            <a:r>
              <a:rPr lang="sv-SE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4176604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rtbild">
    <p:bg bwMode="auto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4115616" y="1746113"/>
            <a:ext cx="3960000" cy="258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139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620000" y="1152000"/>
            <a:ext cx="10116000" cy="936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 bwMode="black">
          <a:xfrm>
            <a:off x="1620000" y="2304000"/>
            <a:ext cx="10116000" cy="399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660763" y="635598"/>
            <a:ext cx="1080000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50">
                <a:solidFill>
                  <a:schemeClr val="accent1"/>
                </a:solidFill>
              </a:defRPr>
            </a:lvl1pPr>
          </a:lstStyle>
          <a:p>
            <a:fld id="{25C37AEF-C383-4894-B1AF-8497A6847737}" type="datetime1">
              <a:rPr lang="sv-SE" smtClean="0"/>
              <a:t>2023-03-22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665526" y="6372000"/>
            <a:ext cx="1080000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50">
                <a:solidFill>
                  <a:schemeClr val="accent1"/>
                </a:solidFill>
              </a:defRPr>
            </a:lvl1pPr>
          </a:lstStyle>
          <a:p>
            <a:fld id="{93C21DAB-DAF5-499E-8355-7E94FD13762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71" y="458694"/>
            <a:ext cx="874299" cy="576000"/>
          </a:xfrm>
          <a:prstGeom prst="rect">
            <a:avLst/>
          </a:prstGeom>
        </p:spPr>
      </p:pic>
      <p:cxnSp>
        <p:nvCxnSpPr>
          <p:cNvPr id="14" name="Rak 13"/>
          <p:cNvCxnSpPr/>
          <p:nvPr userDrawn="1"/>
        </p:nvCxnSpPr>
        <p:spPr>
          <a:xfrm>
            <a:off x="800086" y="554038"/>
            <a:ext cx="109440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 userDrawn="1"/>
        </p:nvCxnSpPr>
        <p:spPr>
          <a:xfrm>
            <a:off x="304586" y="972428"/>
            <a:ext cx="1080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54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8" r:id="rId6"/>
    <p:sldLayoutId id="2147483659" r:id="rId7"/>
    <p:sldLayoutId id="2147483661" r:id="rId8"/>
    <p:sldLayoutId id="2147483656" r:id="rId9"/>
    <p:sldLayoutId id="2147483657" r:id="rId10"/>
    <p:sldLayoutId id="2147483660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358775" indent="-358775" algn="l" defTabSz="914400" rtl="0" eaLnBrk="1" latinLnBrk="0" hangingPunct="1">
        <a:lnSpc>
          <a:spcPct val="100000"/>
        </a:lnSpc>
        <a:spcBef>
          <a:spcPts val="1600"/>
        </a:spcBef>
        <a:buFontTx/>
        <a:buBlip>
          <a:blip r:embed="rId14"/>
        </a:buBlip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720000" indent="-3600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3"/>
        </a:buClr>
        <a:buFontTx/>
        <a:buBlip>
          <a:blip r:embed="rId15"/>
        </a:buBlip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985838" indent="-263525" algn="l" defTabSz="914400" rtl="0" eaLnBrk="1" latinLnBrk="0" hangingPunct="1">
        <a:lnSpc>
          <a:spcPct val="100000"/>
        </a:lnSpc>
        <a:spcBef>
          <a:spcPts val="1200"/>
        </a:spcBef>
        <a:buClr>
          <a:schemeClr val="accent6"/>
        </a:buClr>
        <a:buFontTx/>
        <a:buBlip>
          <a:blip r:embed="rId16"/>
        </a:buBlip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257300" indent="-268288" algn="l" defTabSz="914400" rtl="0" eaLnBrk="1" latinLnBrk="0" hangingPunct="1">
        <a:lnSpc>
          <a:spcPct val="100000"/>
        </a:lnSpc>
        <a:spcBef>
          <a:spcPts val="1200"/>
        </a:spcBef>
        <a:buClr>
          <a:schemeClr val="accent6"/>
        </a:buClr>
        <a:buFontTx/>
        <a:buBlip>
          <a:blip r:embed="rId16"/>
        </a:buBlip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524000" indent="-2667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6"/>
        </a:buClr>
        <a:buFontTx/>
        <a:buBlip>
          <a:blip r:embed="rId16"/>
        </a:buBlip>
        <a:tabLst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4" pos="3840" userDrawn="1">
          <p15:clr>
            <a:srgbClr val="F26B43"/>
          </p15:clr>
        </p15:guide>
        <p15:guide id="5" pos="7401" userDrawn="1">
          <p15:clr>
            <a:srgbClr val="F26B43"/>
          </p15:clr>
        </p15:guide>
        <p15:guide id="6" orient="horz" pos="346" userDrawn="1">
          <p15:clr>
            <a:srgbClr val="F26B43"/>
          </p15:clr>
        </p15:guide>
        <p15:guide id="8" orient="horz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06170B-0EFE-7A61-48FD-2A16B9C258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3771" y="2223000"/>
            <a:ext cx="5544000" cy="2412000"/>
          </a:xfrm>
        </p:spPr>
        <p:txBody>
          <a:bodyPr/>
          <a:lstStyle/>
          <a:p>
            <a:r>
              <a:rPr lang="sv-SE"/>
              <a:t>Förslag:</a:t>
            </a:r>
            <a:br>
              <a:rPr lang="sv-SE"/>
            </a:br>
            <a:r>
              <a:rPr lang="sv-SE"/>
              <a:t>Statsbidrag till verksamhet i studieförbunden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31EEF7-9358-4137-2B66-42DFEEEF82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3770" y="4855780"/>
            <a:ext cx="5544000" cy="692301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BC3EA4-6399-E234-D69A-CAAD02269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8711D-77B5-4AC7-A26B-EB44E15A518B}" type="datetime1">
              <a:rPr lang="sv-SE" smtClean="0"/>
              <a:t>2023-03-22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0143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03655D-F396-4B6B-8530-C48F191F3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Indikatorexempel: ”Cirkelledare”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FFD39D-01D5-4197-8AA8-92C4533EC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20000" y="2304001"/>
            <a:ext cx="9551976" cy="42050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Indikatorn består av flera olika delar, som i sin tur kan analyseras</a:t>
            </a:r>
          </a:p>
          <a:p>
            <a:r>
              <a:rPr lang="sv-SE" dirty="0"/>
              <a:t>Antal cirkelledare</a:t>
            </a:r>
          </a:p>
          <a:p>
            <a:pPr lvl="1"/>
            <a:r>
              <a:rPr lang="sv-SE" dirty="0"/>
              <a:t>Kön</a:t>
            </a:r>
          </a:p>
          <a:p>
            <a:pPr lvl="1"/>
            <a:r>
              <a:rPr lang="sv-SE" dirty="0"/>
              <a:t>Utrikes födda</a:t>
            </a:r>
          </a:p>
          <a:p>
            <a:pPr lvl="1"/>
            <a:r>
              <a:rPr lang="sv-SE" dirty="0"/>
              <a:t>Ålder</a:t>
            </a:r>
          </a:p>
          <a:p>
            <a:r>
              <a:rPr lang="sv-SE" dirty="0"/>
              <a:t>Antal utbildade under viss period</a:t>
            </a:r>
          </a:p>
          <a:p>
            <a:pPr lvl="1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r>
              <a:rPr lang="sv-SE" dirty="0"/>
              <a:t>Cirkelledarutbildning</a:t>
            </a:r>
          </a:p>
          <a:p>
            <a:pPr lvl="1"/>
            <a:r>
              <a:rPr lang="sv-SE" dirty="0"/>
              <a:t>Kvalitativ utvärdering av utbildningen: innehåll, process, rekrytering </a:t>
            </a:r>
            <a:r>
              <a:rPr lang="sv-SE" dirty="0" err="1"/>
              <a:t>etc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77F37B-85DE-45F2-B305-44FD2BEA6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8E69-2AFA-4FCB-84A0-26F27598A280}" type="datetime1">
              <a:rPr lang="sv-SE" smtClean="0"/>
              <a:t>2023-03-22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263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03655D-F396-4B6B-8530-C48F191F3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Andra ändringar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FFD39D-01D5-4197-8AA8-92C4533EC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20000" y="2304001"/>
            <a:ext cx="9551976" cy="4205083"/>
          </a:xfrm>
        </p:spPr>
        <p:txBody>
          <a:bodyPr>
            <a:normAutofit/>
          </a:bodyPr>
          <a:lstStyle/>
          <a:p>
            <a:r>
              <a:rPr lang="sv-SE" sz="1800" dirty="0"/>
              <a:t>Frihet att organisera sig: lokalavdelning måste inte vara egen juridisk person</a:t>
            </a:r>
          </a:p>
          <a:p>
            <a:r>
              <a:rPr lang="sv-SE" sz="1800" dirty="0"/>
              <a:t>Revisor ska vara auktoriserad</a:t>
            </a:r>
          </a:p>
          <a:p>
            <a:r>
              <a:rPr lang="sv-SE" sz="1800" dirty="0"/>
              <a:t>Skärpning av ansvaret vid samverkan (fullt ansvar för villkor + rimlighetsbedömning)</a:t>
            </a:r>
          </a:p>
          <a:p>
            <a:r>
              <a:rPr lang="sv-SE" sz="1800" dirty="0"/>
              <a:t>Skärpning av villkor för kostnadsersättningar (alltid specifik verksamhet, alltid dokumentation och kvitton, begränsning för ersättning till privatpersoner)</a:t>
            </a:r>
          </a:p>
          <a:p>
            <a:r>
              <a:rPr lang="sv-SE" sz="1800" dirty="0"/>
              <a:t>Skärpning av pedagogiskt ansvar (bedöma ledares lämplighet + mer kvalificerad planmässighet)</a:t>
            </a:r>
          </a:p>
          <a:p>
            <a:r>
              <a:rPr lang="sv-SE" sz="1800" dirty="0"/>
              <a:t>Studiecirkel i kursform (sammanhållen utbildning, avgiftsfri, målgrupp) </a:t>
            </a:r>
          </a:p>
          <a:p>
            <a:r>
              <a:rPr lang="sv-SE" sz="1800" dirty="0"/>
              <a:t>Kulturprogram ska vara publika (ej internt eller slutet sammanhang)</a:t>
            </a:r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77F37B-85DE-45F2-B305-44FD2BEA6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8E69-2AFA-4FCB-84A0-26F27598A280}" type="datetime1">
              <a:rPr lang="sv-SE" smtClean="0"/>
              <a:t>2023-03-22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544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03655D-F396-4B6B-8530-C48F191F3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Särskilda frågor i remissen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FFD39D-01D5-4197-8AA8-92C4533EC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20000" y="2304001"/>
            <a:ext cx="9551976" cy="4205083"/>
          </a:xfrm>
        </p:spPr>
        <p:txBody>
          <a:bodyPr>
            <a:normAutofit/>
          </a:bodyPr>
          <a:lstStyle/>
          <a:p>
            <a:pPr lvl="0"/>
            <a:r>
              <a:rPr lang="sv-SE" dirty="0"/>
              <a:t>Kvalitetsbedömningsmodellen: behov av komplettering eller ändring.</a:t>
            </a:r>
          </a:p>
          <a:p>
            <a:pPr lvl="0"/>
            <a:r>
              <a:rPr lang="sv-SE" dirty="0"/>
              <a:t>Avsnittet ”2. Verksamhetens kvaliteter” som godtagbar och allmänt accepterad beskrivning av kvaliteterna i studieförbundens folkbildningsverksamhet med förutsättning att tjäna som utgångspunkt i fördelningsmodellen.</a:t>
            </a:r>
          </a:p>
          <a:p>
            <a:pPr lvl="0"/>
            <a:r>
              <a:rPr lang="sv-SE" dirty="0"/>
              <a:t>Möjligheterna för studieförbunden att tillämpa fördelningsmodellen i hela organisationen</a:t>
            </a:r>
          </a:p>
          <a:p>
            <a:pPr lvl="0"/>
            <a:r>
              <a:rPr lang="sv-SE" dirty="0"/>
              <a:t>Förslaget om att tillhandahålla underlag för kommunernas och regioners bidragsgivning (se denna remisskrivelse) 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77F37B-85DE-45F2-B305-44FD2BEA6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8E69-2AFA-4FCB-84A0-26F27598A280}" type="datetime1">
              <a:rPr lang="sv-SE" smtClean="0"/>
              <a:t>2023-03-22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984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819DE60-B729-EF44-DCA2-CE1FC196D3B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E9C584D7-83CE-B9D2-C791-16D43283EA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Mats Bernerstedt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AE9EB9D6-8697-12D6-652D-D1E7EF6BF5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/>
              <a:t>Utredare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85955C02-43ED-0101-07F2-AA0A0317516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sv-SE"/>
              <a:t>mats.bernerstedt@folkbildningsradet.se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2312EC1D-92A8-9508-2070-EF9CA90086B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sv-SE"/>
              <a:t>070-555 93 57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53FAFE7-5C52-D91C-F4FE-A5A22C9F0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8E69-2AFA-4FCB-84A0-26F27598A280}" type="datetime1">
              <a:rPr lang="sv-SE" smtClean="0"/>
              <a:t>2023-03-22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6196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5149B7-C305-4357-9195-53E58204C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Statsbidrag till verksamhet i studieförbunden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04685A-CDBA-4F0C-A18F-24F002656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5644" y="2009869"/>
            <a:ext cx="10116000" cy="4318502"/>
          </a:xfrm>
        </p:spPr>
        <p:txBody>
          <a:bodyPr vert="horz" lIns="0" tIns="0" rIns="0" bIns="0" rtlCol="0" anchor="t">
            <a:normAutofit fontScale="250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sv-SE" sz="7200" dirty="0"/>
              <a:t>Sammanlagt cirka 1,8 miljarder kronor till 10 studieförbund.</a:t>
            </a:r>
          </a:p>
          <a:p>
            <a:pPr marL="0" indent="0">
              <a:lnSpc>
                <a:spcPct val="80000"/>
              </a:lnSpc>
              <a:buNone/>
            </a:pPr>
            <a:endParaRPr lang="sv-SE" sz="7200" dirty="0"/>
          </a:p>
          <a:p>
            <a:pPr marL="0" indent="0">
              <a:lnSpc>
                <a:spcPct val="80000"/>
              </a:lnSpc>
              <a:buNone/>
            </a:pPr>
            <a:r>
              <a:rPr lang="sv-SE" sz="7200" b="1" dirty="0"/>
              <a:t>Nuvarande system:</a:t>
            </a:r>
          </a:p>
          <a:p>
            <a:pPr>
              <a:lnSpc>
                <a:spcPct val="80000"/>
              </a:lnSpc>
            </a:pPr>
            <a:r>
              <a:rPr lang="sv-SE" sz="7200" dirty="0"/>
              <a:t>Fördelning av medel baseras på tidigare genomförd verksamhet tre år tillbaka</a:t>
            </a:r>
          </a:p>
          <a:p>
            <a:pPr>
              <a:lnSpc>
                <a:spcPct val="80000"/>
              </a:lnSpc>
            </a:pPr>
            <a:r>
              <a:rPr lang="sv-SE" sz="7200" dirty="0"/>
              <a:t>Verksamhetsbidrag 82 procent, organisationsbidrag 10 procent, tillgänglighetsbidrag 8 procent</a:t>
            </a:r>
          </a:p>
          <a:p>
            <a:pPr>
              <a:lnSpc>
                <a:spcPct val="80000"/>
              </a:lnSpc>
            </a:pPr>
            <a:r>
              <a:rPr lang="sv-SE" sz="7200" dirty="0"/>
              <a:t>Ett år i taget</a:t>
            </a:r>
          </a:p>
          <a:p>
            <a:pPr marL="0" indent="0">
              <a:lnSpc>
                <a:spcPct val="80000"/>
              </a:lnSpc>
              <a:buNone/>
            </a:pPr>
            <a:endParaRPr lang="sv-SE" sz="7200" dirty="0"/>
          </a:p>
          <a:p>
            <a:pPr marL="0" indent="0">
              <a:lnSpc>
                <a:spcPct val="80000"/>
              </a:lnSpc>
              <a:buNone/>
            </a:pPr>
            <a:r>
              <a:rPr lang="sv-SE" sz="7200" b="1" dirty="0"/>
              <a:t>Förändringsbehov: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sv-SE" sz="7200" dirty="0"/>
              <a:t>Bidragssystemet beaktar inte kvaliteten i verksamheten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sv-SE" sz="7200" dirty="0"/>
              <a:t>Betoning på kvantitet skapar volymjakt – risk att verksamhet i folkbildningens utkanter rapporteras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sv-SE" sz="7200" dirty="0"/>
              <a:t>Svag koppling mellan statsbidragssystemet och statens syften med att ge bidrag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sv-SE" sz="7200" dirty="0"/>
          </a:p>
          <a:p>
            <a:pPr marL="0" indent="0">
              <a:buNone/>
            </a:pPr>
            <a:endParaRPr lang="sv-SE" dirty="0">
              <a:ea typeface="+mn-lt"/>
              <a:cs typeface="+mn-lt"/>
            </a:endParaRPr>
          </a:p>
          <a:p>
            <a:pPr marL="0" indent="0">
              <a:buNone/>
            </a:pPr>
            <a:endParaRPr lang="sv-SE" dirty="0">
              <a:ea typeface="+mn-lt"/>
              <a:cs typeface="+mn-lt"/>
            </a:endParaRPr>
          </a:p>
          <a:p>
            <a:pPr marL="0" indent="0">
              <a:buNone/>
            </a:pPr>
            <a:endParaRPr lang="sv-SE" dirty="0">
              <a:ea typeface="+mn-lt"/>
              <a:cs typeface="+mn-lt"/>
            </a:endParaRPr>
          </a:p>
          <a:p>
            <a:pPr marL="0" indent="0">
              <a:buNone/>
            </a:pPr>
            <a:endParaRPr lang="sv-SE" dirty="0">
              <a:ea typeface="+mn-lt"/>
              <a:cs typeface="+mn-lt"/>
            </a:endParaRP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Riksrevisionen m </a:t>
            </a:r>
            <a:r>
              <a:rPr lang="sv-SE" dirty="0" err="1"/>
              <a:t>fl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Inte mindre uppföljning och kontroll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3ABD522-7FA8-4BDF-9D4E-CF6699A4E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8E69-2AFA-4FCB-84A0-26F27598A280}" type="datetime1">
              <a:rPr lang="sv-SE" smtClean="0"/>
              <a:t>2023-03-22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188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5149B7-C305-4357-9195-53E58204C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Reform: bidragsfördelning i ett kvalitetsbedömningssystem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04685A-CDBA-4F0C-A18F-24F002656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5644" y="2009869"/>
            <a:ext cx="10116000" cy="4318502"/>
          </a:xfrm>
        </p:spPr>
        <p:txBody>
          <a:bodyPr vert="horz" lIns="0" tIns="0" rIns="0" bIns="0" rtlCol="0" anchor="t">
            <a:normAutofit fontScale="250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sv-SE" sz="7200" dirty="0"/>
              <a:t>Kvalitet som fördelningsgrund efterfrågad bland annat i statliga propositioner och av Riksrevisionen.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v-SE" sz="7200" b="1" dirty="0"/>
              <a:t>Förslaget:</a:t>
            </a:r>
          </a:p>
          <a:p>
            <a:pPr>
              <a:lnSpc>
                <a:spcPct val="80000"/>
              </a:lnSpc>
            </a:pPr>
            <a:r>
              <a:rPr lang="sv-SE" sz="7200" dirty="0"/>
              <a:t>Ger stort utrymme åt studieförbundens olika profiler – fritt, frivilligt, självständigt folkbildningsarbete</a:t>
            </a:r>
          </a:p>
          <a:p>
            <a:pPr>
              <a:lnSpc>
                <a:spcPct val="80000"/>
              </a:lnSpc>
            </a:pPr>
            <a:r>
              <a:rPr lang="sv-SE" sz="7200" dirty="0"/>
              <a:t>Kvaliteten i den samlade verksamheten får betydelse för bidraget, inte bara volymen.</a:t>
            </a:r>
          </a:p>
          <a:p>
            <a:pPr>
              <a:lnSpc>
                <a:spcPct val="80000"/>
              </a:lnSpc>
            </a:pPr>
            <a:r>
              <a:rPr lang="sv-SE" sz="7200" dirty="0"/>
              <a:t>Bidrag ges utifrån ett verksamhetsåtagande, inte efter statistik över redan genomförd verksamhet</a:t>
            </a:r>
          </a:p>
          <a:p>
            <a:pPr>
              <a:lnSpc>
                <a:spcPct val="80000"/>
              </a:lnSpc>
            </a:pPr>
            <a:r>
              <a:rPr lang="sv-SE" sz="7200" dirty="0"/>
              <a:t>Bidragsandel för tre år, inte bara ett år i taget.</a:t>
            </a:r>
          </a:p>
          <a:p>
            <a:pPr marL="0" indent="0">
              <a:lnSpc>
                <a:spcPct val="80000"/>
              </a:lnSpc>
              <a:buNone/>
            </a:pPr>
            <a:endParaRPr lang="sv-SE" sz="7200" dirty="0"/>
          </a:p>
          <a:p>
            <a:pPr marL="0" indent="0">
              <a:lnSpc>
                <a:spcPct val="80000"/>
              </a:lnSpc>
              <a:buNone/>
            </a:pPr>
            <a:r>
              <a:rPr lang="sv-SE" sz="7200" b="1" dirty="0"/>
              <a:t>Önskat resultat: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sv-SE" sz="7200" dirty="0"/>
              <a:t>Att kvaliteten i verksamheten stärks och utvecklas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sv-SE" sz="7200" dirty="0"/>
              <a:t>Att letandet efter volymer i folkbildningens utkanter motverkas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sv-SE" sz="7200" dirty="0"/>
              <a:t>Att statsbidraget används effektivare med transparens, förutsebarhet och samtidigt dynamiskt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sv-SE" sz="7200" dirty="0"/>
          </a:p>
          <a:p>
            <a:pPr marL="0" indent="0">
              <a:buNone/>
            </a:pPr>
            <a:endParaRPr lang="sv-SE" dirty="0">
              <a:ea typeface="+mn-lt"/>
              <a:cs typeface="+mn-lt"/>
            </a:endParaRPr>
          </a:p>
          <a:p>
            <a:pPr marL="0" indent="0">
              <a:buNone/>
            </a:pPr>
            <a:endParaRPr lang="sv-SE" dirty="0">
              <a:ea typeface="+mn-lt"/>
              <a:cs typeface="+mn-lt"/>
            </a:endParaRPr>
          </a:p>
          <a:p>
            <a:pPr marL="0" indent="0">
              <a:buNone/>
            </a:pPr>
            <a:endParaRPr lang="sv-SE" dirty="0">
              <a:ea typeface="+mn-lt"/>
              <a:cs typeface="+mn-lt"/>
            </a:endParaRPr>
          </a:p>
          <a:p>
            <a:pPr marL="0" indent="0">
              <a:buNone/>
            </a:pPr>
            <a:endParaRPr lang="sv-SE" dirty="0">
              <a:ea typeface="+mn-lt"/>
              <a:cs typeface="+mn-lt"/>
            </a:endParaRP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Riksrevisionen m </a:t>
            </a:r>
            <a:r>
              <a:rPr lang="sv-SE" dirty="0" err="1"/>
              <a:t>fl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Inte mindre uppföljning och kontroll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3ABD522-7FA8-4BDF-9D4E-CF6699A4E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8E69-2AFA-4FCB-84A0-26F27598A280}" type="datetime1">
              <a:rPr lang="sv-SE" smtClean="0"/>
              <a:t>2023-03-22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750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3D13F8-4DEE-4FE3-84D2-8967D37DC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Vad är kvalitet i studieförbundens verksamhet?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5E7116-0C77-4212-B1FA-87D24089A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8E69-2AFA-4FCB-84A0-26F27598A280}" type="datetime1">
              <a:rPr lang="sv-SE" smtClean="0"/>
              <a:t>2023-03-22</a:t>
            </a:fld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6F4C56B-FD5B-5194-20AF-EC921CE42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2428" y="2005236"/>
            <a:ext cx="7913299" cy="3996000"/>
          </a:xfrm>
        </p:spPr>
        <p:txBody>
          <a:bodyPr>
            <a:normAutofit fontScale="85000" lnSpcReduction="20000"/>
          </a:bodyPr>
          <a:lstStyle/>
          <a:p>
            <a:r>
              <a:rPr lang="sv-SE" sz="2600" dirty="0"/>
              <a:t>”</a:t>
            </a:r>
            <a:r>
              <a:rPr lang="sv-SE" sz="2100" dirty="0"/>
              <a:t>Baskvaliteten” i studieförbundsverksamhet är beskriven under rubrikerna Bildning, Demokrati och delaktighet, Utbildning, Civilsamhälle och Kultur</a:t>
            </a:r>
          </a:p>
          <a:p>
            <a:r>
              <a:rPr lang="sv-SE" sz="2100" dirty="0"/>
              <a:t>Studieförbundens olika profiler ses som kvaliteter (idégrund som leder till specifika verksamhetsmål)</a:t>
            </a:r>
          </a:p>
          <a:p>
            <a:r>
              <a:rPr lang="sv-SE" sz="2100" dirty="0"/>
              <a:t>Utrymme ges för strategiska profilområden</a:t>
            </a:r>
          </a:p>
          <a:p>
            <a:pPr marL="0" indent="0">
              <a:buNone/>
            </a:pPr>
            <a:endParaRPr lang="sv-SE" sz="2100" dirty="0"/>
          </a:p>
          <a:p>
            <a:pPr marL="0" indent="0">
              <a:buNone/>
            </a:pPr>
            <a:r>
              <a:rPr lang="sv-SE" sz="2100" b="1" dirty="0"/>
              <a:t>Förväntad effekt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100" dirty="0"/>
              <a:t>Verksamheter som har dessa kvaliteter förväntas leda till att statens syften med att ge statsbidrag uppnås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164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3D13F8-4DEE-4FE3-84D2-8967D37DC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Hur ska bedömningen gå till?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5E7116-0C77-4212-B1FA-87D24089A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8E69-2AFA-4FCB-84A0-26F27598A280}" type="datetime1">
              <a:rPr lang="sv-SE" smtClean="0"/>
              <a:t>2023-03-22</a:t>
            </a:fld>
            <a:endParaRPr lang="sv-SE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6F4C56B-FD5B-5194-20AF-EC921CE42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0000" y="1668402"/>
            <a:ext cx="10116000" cy="455400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sz="2600" dirty="0"/>
              <a:t>Varje studieförbund presenterar sitt verksamhetsåtagande för tre år:</a:t>
            </a:r>
          </a:p>
          <a:p>
            <a:pPr lvl="1"/>
            <a:r>
              <a:rPr lang="sv-SE" sz="2000" dirty="0"/>
              <a:t>Verksamhetsmål man önskar bli bedömd mot</a:t>
            </a:r>
          </a:p>
          <a:p>
            <a:pPr lvl="1"/>
            <a:r>
              <a:rPr lang="sv-SE" sz="2000" dirty="0"/>
              <a:t>Strategiskt profilområde</a:t>
            </a:r>
          </a:p>
          <a:p>
            <a:pPr lvl="1"/>
            <a:r>
              <a:rPr lang="sv-SE" sz="2000" dirty="0"/>
              <a:t>Profil i förhållande till indikatorer, målbilder och behovsområden (tas fram i dialog)</a:t>
            </a:r>
          </a:p>
          <a:p>
            <a:pPr lvl="1"/>
            <a:r>
              <a:rPr lang="sv-SE" sz="2000" dirty="0"/>
              <a:t>Självvärdering av innevarande treårsperiod</a:t>
            </a:r>
          </a:p>
          <a:p>
            <a:pPr marL="360000" lvl="1" indent="0">
              <a:buNone/>
            </a:pPr>
            <a:r>
              <a:rPr lang="sv-SE" sz="2000" dirty="0"/>
              <a:t>Bygger även på Folkbildningsrådets omvärldsanalys och risk- och sårbarhetsanalys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sv-SE" sz="2600" dirty="0">
                <a:solidFill>
                  <a:srgbClr val="910048"/>
                </a:solidFill>
                <a:latin typeface="Aaux Next Medium"/>
              </a:rPr>
              <a:t>Folkbildningsrådet gör ett bedömningsunderlag</a:t>
            </a:r>
          </a:p>
          <a:p>
            <a:pPr marL="360000" marR="0" lvl="1" indent="0" fontAlgn="auto">
              <a:spcAft>
                <a:spcPts val="0"/>
              </a:spcAft>
              <a:buSzTx/>
              <a:buNone/>
              <a:tabLst/>
              <a:defRPr/>
            </a:pPr>
            <a:r>
              <a:rPr lang="sv-SE" sz="2000" dirty="0"/>
              <a:t>Består förutom verksamhetsåtaganden och Folkbildningsrådets övergripande analyser av:</a:t>
            </a:r>
          </a:p>
          <a:p>
            <a:pPr marR="0" lvl="1" fontAlgn="auto">
              <a:spcAft>
                <a:spcPts val="0"/>
              </a:spcAft>
              <a:buSzTx/>
              <a:tabLst/>
              <a:defRPr/>
            </a:pPr>
            <a:r>
              <a:rPr lang="sv-SE" sz="2000" dirty="0"/>
              <a:t>Resultatet av uppföljningar</a:t>
            </a:r>
          </a:p>
          <a:p>
            <a:pPr marR="0" lvl="1" fontAlgn="auto">
              <a:spcAft>
                <a:spcPts val="0"/>
              </a:spcAft>
              <a:buSzTx/>
              <a:tabLst/>
              <a:defRPr/>
            </a:pPr>
            <a:r>
              <a:rPr lang="sv-SE" sz="2000" dirty="0"/>
              <a:t>Resultatet av utvärderingar</a:t>
            </a:r>
          </a:p>
          <a:p>
            <a:pPr marR="0" lvl="1" fontAlgn="auto">
              <a:spcAft>
                <a:spcPts val="0"/>
              </a:spcAft>
              <a:buSzTx/>
              <a:tabLst/>
              <a:defRPr/>
            </a:pPr>
            <a:r>
              <a:rPr lang="sv-SE" sz="2000" dirty="0"/>
              <a:t>Verksamhets- och deltagarstatistik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sv-SE" sz="2600" dirty="0">
                <a:solidFill>
                  <a:srgbClr val="910048"/>
                </a:solidFill>
                <a:latin typeface="Aaux Next Medium"/>
              </a:rPr>
              <a:t>Bedömarpanel ger yttrande om förändring av bidragsandelar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sv-SE" sz="2600" dirty="0">
                <a:solidFill>
                  <a:srgbClr val="910048"/>
                </a:solidFill>
                <a:latin typeface="Aaux Next Medium"/>
              </a:rPr>
              <a:t>Beslut av Folkbildningsrådet om treårig bidragsandel</a:t>
            </a:r>
          </a:p>
        </p:txBody>
      </p:sp>
    </p:spTree>
    <p:extLst>
      <p:ext uri="{BB962C8B-B14F-4D97-AF65-F5344CB8AC3E}">
        <p14:creationId xmlns:p14="http://schemas.microsoft.com/office/powerpoint/2010/main" val="3945724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Under treårig verksamhetsperiod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800" dirty="0"/>
              <a:t>Uppföljning (sammantaget blir det utökad uppföljning och kontroll)</a:t>
            </a:r>
          </a:p>
          <a:p>
            <a:r>
              <a:rPr lang="sv-SE" sz="1800" dirty="0"/>
              <a:t>Mål- och resultatdialoger</a:t>
            </a:r>
          </a:p>
          <a:p>
            <a:r>
              <a:rPr lang="sv-SE" sz="1800" dirty="0"/>
              <a:t>Utvärdering</a:t>
            </a:r>
          </a:p>
          <a:p>
            <a:pPr lvl="1"/>
            <a:r>
              <a:rPr lang="sv-SE" sz="1400" dirty="0"/>
              <a:t>Indikatorer (tas fram i dialog) (både mätbara och kvalitativt bedömda)</a:t>
            </a:r>
          </a:p>
          <a:p>
            <a:pPr lvl="1"/>
            <a:r>
              <a:rPr lang="sv-SE" sz="1400" dirty="0"/>
              <a:t>Tematiska utvärderingar (klarlägga vad som ger goda resultat och önskade effekter; kvalitetsdrivande)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3648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03655D-F396-4B6B-8530-C48F191F3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Indikatorer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FFD39D-01D5-4197-8AA8-92C4533EC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20000" y="2304001"/>
            <a:ext cx="9551976" cy="4205083"/>
          </a:xfrm>
        </p:spPr>
        <p:txBody>
          <a:bodyPr>
            <a:normAutofit/>
          </a:bodyPr>
          <a:lstStyle/>
          <a:p>
            <a:r>
              <a:rPr lang="sv-SE" dirty="0"/>
              <a:t>Ska ange riktning (t ex högt ska motsvara bra, högre motsvarar bättre …)</a:t>
            </a:r>
          </a:p>
          <a:p>
            <a:r>
              <a:rPr lang="sv-SE" dirty="0"/>
              <a:t>Ska vara påverkbar</a:t>
            </a:r>
          </a:p>
          <a:p>
            <a:r>
              <a:rPr lang="sv-SE" dirty="0"/>
              <a:t>Ska vara relevant (belyser väsentlig dimension)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Typer av indikatorer</a:t>
            </a:r>
          </a:p>
          <a:p>
            <a:r>
              <a:rPr lang="sv-SE" dirty="0"/>
              <a:t>Struktur</a:t>
            </a:r>
          </a:p>
          <a:p>
            <a:r>
              <a:rPr lang="sv-SE" dirty="0"/>
              <a:t>Process</a:t>
            </a:r>
          </a:p>
          <a:p>
            <a:r>
              <a:rPr lang="sv-SE" dirty="0"/>
              <a:t>Resultat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77F37B-85DE-45F2-B305-44FD2BEA6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8E69-2AFA-4FCB-84A0-26F27598A280}" type="datetime1">
              <a:rPr lang="sv-SE" smtClean="0"/>
              <a:t>2023-03-22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9445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03655D-F396-4B6B-8530-C48F191F3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Indikatorer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FFD39D-01D5-4197-8AA8-92C4533EC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20000" y="2304001"/>
            <a:ext cx="9551976" cy="4205083"/>
          </a:xfrm>
        </p:spPr>
        <p:txBody>
          <a:bodyPr>
            <a:normAutofit/>
          </a:bodyPr>
          <a:lstStyle/>
          <a:p>
            <a:r>
              <a:rPr lang="sv-SE" dirty="0"/>
              <a:t>Kvantitativa</a:t>
            </a:r>
          </a:p>
          <a:p>
            <a:r>
              <a:rPr lang="sv-SE" dirty="0"/>
              <a:t>Kvalitativa (värdering av beskrivning, enkät, intervju)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b="1" dirty="0"/>
              <a:t>Syftet med Folkbildningsrådets indikatorer</a:t>
            </a:r>
          </a:p>
          <a:p>
            <a:pPr marL="0" indent="0">
              <a:buNone/>
            </a:pPr>
            <a:r>
              <a:rPr lang="sv-SE" dirty="0"/>
              <a:t>Ska vara vägledande i bedömningen av studieförbundets bidragsandel och ska kunna</a:t>
            </a:r>
          </a:p>
          <a:p>
            <a:r>
              <a:rPr lang="sv-SE" dirty="0"/>
              <a:t>användas i målarbetet</a:t>
            </a:r>
          </a:p>
          <a:p>
            <a:r>
              <a:rPr lang="sv-SE" dirty="0"/>
              <a:t>följas upp</a:t>
            </a:r>
          </a:p>
          <a:p>
            <a:r>
              <a:rPr lang="sv-SE" dirty="0"/>
              <a:t>ge en rättvis bild av studieförbundets prestation</a:t>
            </a:r>
          </a:p>
          <a:p>
            <a:pPr marL="0" indent="0">
              <a:buNone/>
            </a:pPr>
            <a:r>
              <a:rPr lang="sv-SE" dirty="0"/>
              <a:t>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77F37B-85DE-45F2-B305-44FD2BEA6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8E69-2AFA-4FCB-84A0-26F27598A280}" type="datetime1">
              <a:rPr lang="sv-SE" smtClean="0"/>
              <a:t>2023-03-22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617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03655D-F396-4B6B-8530-C48F191F3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0000" y="1152000"/>
            <a:ext cx="4011255" cy="936000"/>
          </a:xfrm>
        </p:spPr>
        <p:txBody>
          <a:bodyPr/>
          <a:lstStyle/>
          <a:p>
            <a:r>
              <a:rPr lang="sv-SE" dirty="0"/>
              <a:t>Statskontorets indikatorer för att utvärdera studieförbunden mot statens syften med bidraget</a:t>
            </a:r>
            <a:br>
              <a:rPr lang="sv-SE" dirty="0"/>
            </a:br>
            <a:br>
              <a:rPr lang="sv-SE" dirty="0"/>
            </a:br>
            <a:r>
              <a:rPr lang="sv-SE" sz="1400" dirty="0"/>
              <a:t>Inte avsedda för fördelning av bidrag</a:t>
            </a:r>
            <a:br>
              <a:rPr lang="sv-SE" sz="1400" dirty="0"/>
            </a:br>
            <a:r>
              <a:rPr lang="sv-SE" sz="1400" dirty="0"/>
              <a:t>Både kvantitativa och kvalitativa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FFD39D-01D5-4197-8AA8-92C4533EC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20000" y="2304001"/>
            <a:ext cx="9551976" cy="42050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77F37B-85DE-45F2-B305-44FD2BEA6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8E69-2AFA-4FCB-84A0-26F27598A280}" type="datetime1">
              <a:rPr lang="sv-SE" smtClean="0"/>
              <a:t>2023-03-22</a:t>
            </a:fld>
            <a:endParaRPr lang="sv-SE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56692F6-A476-3DDC-3E3E-AA31609EB6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5988" y="796706"/>
            <a:ext cx="4489036" cy="587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79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olkbildningsrådet">
  <a:themeElements>
    <a:clrScheme name="FB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10048"/>
      </a:accent1>
      <a:accent2>
        <a:srgbClr val="FF8200"/>
      </a:accent2>
      <a:accent3>
        <a:srgbClr val="595959"/>
      </a:accent3>
      <a:accent4>
        <a:srgbClr val="CE0058"/>
      </a:accent4>
      <a:accent5>
        <a:srgbClr val="FFCD99"/>
      </a:accent5>
      <a:accent6>
        <a:srgbClr val="BFBFBF"/>
      </a:accent6>
      <a:hlink>
        <a:srgbClr val="0563C1"/>
      </a:hlink>
      <a:folHlink>
        <a:srgbClr val="954F72"/>
      </a:folHlink>
    </a:clrScheme>
    <a:fontScheme name="FBR_PPT">
      <a:majorFont>
        <a:latin typeface="Aaux Next Medium"/>
        <a:ea typeface=""/>
        <a:cs typeface=""/>
      </a:majorFont>
      <a:minorFont>
        <a:latin typeface="Aaux N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olkbildningsrådet.potx" id="{0E01AA45-F263-4E76-967E-187C69B5CF66}" vid="{A9DBC1C7-BFC1-48D5-B248-02F8BF9569E5}"/>
    </a:ext>
  </a:extLst>
</a:theme>
</file>

<file path=ppt/theme/theme2.xml><?xml version="1.0" encoding="utf-8"?>
<a:theme xmlns:a="http://schemas.openxmlformats.org/drawingml/2006/main" name="Office-tema">
  <a:themeElements>
    <a:clrScheme name="FB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10048"/>
      </a:accent1>
      <a:accent2>
        <a:srgbClr val="FF8200"/>
      </a:accent2>
      <a:accent3>
        <a:srgbClr val="595959"/>
      </a:accent3>
      <a:accent4>
        <a:srgbClr val="CE0058"/>
      </a:accent4>
      <a:accent5>
        <a:srgbClr val="FFCD99"/>
      </a:accent5>
      <a:accent6>
        <a:srgbClr val="BFBFBF"/>
      </a:accent6>
      <a:hlink>
        <a:srgbClr val="0563C1"/>
      </a:hlink>
      <a:folHlink>
        <a:srgbClr val="954F72"/>
      </a:folHlink>
    </a:clrScheme>
    <a:fontScheme name="FBR_PPT">
      <a:majorFont>
        <a:latin typeface="Aaux Next Medium"/>
        <a:ea typeface=""/>
        <a:cs typeface=""/>
      </a:majorFont>
      <a:minorFont>
        <a:latin typeface="Aaux N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FB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10048"/>
      </a:accent1>
      <a:accent2>
        <a:srgbClr val="FF8200"/>
      </a:accent2>
      <a:accent3>
        <a:srgbClr val="595959"/>
      </a:accent3>
      <a:accent4>
        <a:srgbClr val="CE0058"/>
      </a:accent4>
      <a:accent5>
        <a:srgbClr val="FFCD99"/>
      </a:accent5>
      <a:accent6>
        <a:srgbClr val="BFBFBF"/>
      </a:accent6>
      <a:hlink>
        <a:srgbClr val="0563C1"/>
      </a:hlink>
      <a:folHlink>
        <a:srgbClr val="954F72"/>
      </a:folHlink>
    </a:clrScheme>
    <a:fontScheme name="FBR_PPT">
      <a:majorFont>
        <a:latin typeface="Aaux Next Medium"/>
        <a:ea typeface=""/>
        <a:cs typeface=""/>
      </a:majorFont>
      <a:minorFont>
        <a:latin typeface="Aaux N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64b446a-e1cf-4c13-93b0-82c7087e5c01">
      <UserInfo>
        <DisplayName>Anna-Carin Bylund</DisplayName>
        <AccountId>34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E7C1A61D08ECD49BED1936125A4B0B9" ma:contentTypeVersion="7" ma:contentTypeDescription="Skapa ett nytt dokument." ma:contentTypeScope="" ma:versionID="6c1a92059278cf6bc50b415fd53b5278">
  <xsd:schema xmlns:xsd="http://www.w3.org/2001/XMLSchema" xmlns:xs="http://www.w3.org/2001/XMLSchema" xmlns:p="http://schemas.microsoft.com/office/2006/metadata/properties" xmlns:ns2="04357dee-7643-449a-8dac-5c24e8c762da" xmlns:ns3="364b446a-e1cf-4c13-93b0-82c7087e5c01" targetNamespace="http://schemas.microsoft.com/office/2006/metadata/properties" ma:root="true" ma:fieldsID="2b193376dfec7a90ff0fba89a69d9921" ns2:_="" ns3:_="">
    <xsd:import namespace="04357dee-7643-449a-8dac-5c24e8c762da"/>
    <xsd:import namespace="364b446a-e1cf-4c13-93b0-82c7087e5c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357dee-7643-449a-8dac-5c24e8c762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4b446a-e1cf-4c13-93b0-82c7087e5c0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4DAFB2-9FEC-4B0A-97B9-2A77F9EACE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B22976-5C9F-4EE5-939F-B4EA4D28FE88}">
  <ds:schemaRefs>
    <ds:schemaRef ds:uri="http://www.w3.org/XML/1998/namespace"/>
    <ds:schemaRef ds:uri="http://schemas.microsoft.com/office/2006/documentManagement/types"/>
    <ds:schemaRef ds:uri="364b446a-e1cf-4c13-93b0-82c7087e5c01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04357dee-7643-449a-8dac-5c24e8c762da"/>
    <ds:schemaRef ds:uri="http://schemas.microsoft.com/office/infopath/2007/PartnerControl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FC06124-9E1B-42DB-9652-48628813BC52}">
  <ds:schemaRefs>
    <ds:schemaRef ds:uri="04357dee-7643-449a-8dac-5c24e8c762da"/>
    <ds:schemaRef ds:uri="364b446a-e1cf-4c13-93b0-82c7087e5c0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727</Words>
  <Application>Microsoft Office PowerPoint</Application>
  <PresentationFormat>Bredbild</PresentationFormat>
  <Paragraphs>145</Paragraphs>
  <Slides>13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9" baseType="lpstr">
      <vt:lpstr>Aaux Next Bold</vt:lpstr>
      <vt:lpstr>Aaux Next Light</vt:lpstr>
      <vt:lpstr>Aaux Next Medium</vt:lpstr>
      <vt:lpstr>Arial</vt:lpstr>
      <vt:lpstr>Wingdings</vt:lpstr>
      <vt:lpstr>Folkbildningsrådet</vt:lpstr>
      <vt:lpstr>Förslag: Statsbidrag till verksamhet i studieförbunden</vt:lpstr>
      <vt:lpstr>Statsbidrag till verksamhet i studieförbunden</vt:lpstr>
      <vt:lpstr>Reform: bidragsfördelning i ett kvalitetsbedömningssystem</vt:lpstr>
      <vt:lpstr>Vad är kvalitet i studieförbundens verksamhet? </vt:lpstr>
      <vt:lpstr>Hur ska bedömningen gå till? </vt:lpstr>
      <vt:lpstr>Under treårig verksamhetsperiod</vt:lpstr>
      <vt:lpstr>Indikatorer</vt:lpstr>
      <vt:lpstr>Indikatorer</vt:lpstr>
      <vt:lpstr>Statskontorets indikatorer för att utvärdera studieförbunden mot statens syften med bidraget  Inte avsedda för fördelning av bidrag Både kvantitativa och kvalitativa</vt:lpstr>
      <vt:lpstr>Indikatorexempel: ”Cirkelledare”</vt:lpstr>
      <vt:lpstr>Andra ändringar</vt:lpstr>
      <vt:lpstr>Särskilda frågor i remissen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Elin Sundling</dc:creator>
  <cp:lastModifiedBy>Mats Bernerstedt</cp:lastModifiedBy>
  <cp:revision>5</cp:revision>
  <cp:lastPrinted>2023-01-16T15:36:12Z</cp:lastPrinted>
  <dcterms:created xsi:type="dcterms:W3CDTF">2020-05-26T15:08:29Z</dcterms:created>
  <dcterms:modified xsi:type="dcterms:W3CDTF">2023-03-22T09:01:08Z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0x0101000E7C1A61D08ECD49BED1936125A4B0B9</vt:lpwstr>
  </property>
  <property fmtid="{D5CDD505-2E9C-101B-9397-08002B2CF9AE}" pid="3" name="MediaServiceImageTags">
    <vt:lpwstr/>
  </property>
</Properties>
</file>